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9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0" r:id="rId15"/>
    <p:sldId id="281" r:id="rId16"/>
    <p:sldId id="276" r:id="rId17"/>
    <p:sldId id="277" r:id="rId18"/>
    <p:sldId id="278" r:id="rId19"/>
    <p:sldId id="282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2333" autoAdjust="0"/>
  </p:normalViewPr>
  <p:slideViewPr>
    <p:cSldViewPr snapToGrid="0">
      <p:cViewPr varScale="1">
        <p:scale>
          <a:sx n="78" d="100"/>
          <a:sy n="78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84615" units="1/cm"/>
          <inkml:channelProperty channel="Y" name="resolution" value="74.07407" units="1/cm"/>
          <inkml:channelProperty channel="T" name="resolution" value="1" units="1/dev"/>
        </inkml:channelProperties>
      </inkml:inkSource>
      <inkml:timestamp xml:id="ts0" timeString="2023-10-13T03:28:46.6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12876 10531 0,'18'0'78,"0"17"-47,193 1 0,1-18 1,-159 0-17,106 18 1,-106-18 15,-18 17-15,0-17-1,0 18 1,36 17 0,-53-35-1,-1 18 1,19 17-1,-19-1040-15,18 2028 32,-17-1023-17,53 17 1,-18 1 0,-36-18-1,18 18 1,54 35 15,-36-36-15,-18 1 15,0-18-15,124 0 15,-106 0-16,-18 0 17,0 0-17,18 0 17,-17 0-17,16 0 16,-16 0-15,123 18 15,-107-1-15,-16-17 15,-19 0-15,1 0 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84615" units="1/cm"/>
          <inkml:channelProperty channel="Y" name="resolution" value="74.07407" units="1/cm"/>
          <inkml:channelProperty channel="T" name="resolution" value="1" units="1/dev"/>
        </inkml:channelProperties>
      </inkml:inkSource>
      <inkml:timestamp xml:id="ts0" timeString="2023-10-13T03:29:55.8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14640 6862 0,'36'0'47,"52"0"-15,194 0-1,159 0 0,18-18 0,-160-17 1,-105 35-1,106 0 0,-88 0 0,123 53 1,-211-53-1,105 0 0,-194 0-31,53 0 31,36-18 1,-89 18-32,53 0 31,18 0 0,-35 0 0,-18 0 1,17 0-1,1 0 0,-36 0 0,106 18 1,-35-1-1,-53-17 0,-18 0 0,0 0 1,18 0-1,-17 0 0,17 0 0,-1 0 1,19 0-1,-18 0 0,-18 0 0,0 0 1,-17 0-1,0 0 16,-1 0-32,-17 18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84615" units="1/cm"/>
          <inkml:channelProperty channel="Y" name="resolution" value="74.07407" units="1/cm"/>
          <inkml:channelProperty channel="T" name="resolution" value="1" units="1/dev"/>
        </inkml:channelProperties>
      </inkml:inkSource>
      <inkml:timestamp xml:id="ts0" timeString="2023-10-13T03:30:12.8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8326 13653 0,'35'0'93,"88"0"-61,-34 0-32,-19 0 15,300 0 17,354 0-1,-125-1006 0,-17 1959 0,-299-971 1,-125-17-1,-105 35 0,-35 0-31,105 0 31,-17 0-15,159 0 15,-71 0 0,-141 0-31,141 18 32,70-1-17,-193-17 1,88 18 0,-89-18-1,71 0 1,-105 0-1,140 18 1,-17-18 15,-124 0-15,53 17 0,36 1 15,176-1 0,-142-17 0,-34 0 1,-71 0-1,0 0 0,0 0 0,0 0 1,-36 0-17,18 0 1,-17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84615" units="1/cm"/>
          <inkml:channelProperty channel="Y" name="resolution" value="74.07407" units="1/cm"/>
          <inkml:channelProperty channel="T" name="resolution" value="1" units="1/dev"/>
        </inkml:channelProperties>
      </inkml:inkSource>
      <inkml:timestamp xml:id="ts0" timeString="2023-10-13T03:30:32.9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8855 16563 0,'53'-70'156,"35"70"-140,-18 0-16,72 0 15,193-18 1,176 0 15,-352 18-15,70-17 15,-158 17-15,52 0 15,18 0-16,318 0 17,-124 0-17,141 0 17,-370 0-17,124 0 16,-72 0-15,-17 0 0,-17 0-1,-1 0 1,-34 0 0,-1 0 15,-35 0-16,17 0 17,-17 0-17,35 0 17,-35 0-17,35 0 16,-17 0-15,17 0 15,-17 0-15,-36 0-16,53 0 31,18 0-15,-53 0-16,88 0 31,-35 0-15,158 0 15,-17 0 0,-70 0 0,-89 0-15,71 0 15,-1 0 1,-87 0-17,17 0 1,0 0 15,-70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2402-EDC7-4E4E-A9CF-98256F1B434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26157" y="4890053"/>
            <a:ext cx="6400800" cy="1444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Muhammed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Shah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Miran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Professor, Department of Chemistry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Dhaka, Dhaka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079" y="2299394"/>
            <a:ext cx="11449878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/>
              <a:t>Buffer Solutions</a:t>
            </a:r>
          </a:p>
        </p:txBody>
      </p:sp>
    </p:spTree>
    <p:extLst>
      <p:ext uri="{BB962C8B-B14F-4D97-AF65-F5344CB8AC3E}">
        <p14:creationId xmlns:p14="http://schemas.microsoft.com/office/powerpoint/2010/main" val="93471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C6E76A-4B66-9894-7D93-FF81E509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" y="551535"/>
            <a:ext cx="10605579" cy="55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9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F2EE7D-25A4-6982-7AC0-F274E91C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8" y="860933"/>
            <a:ext cx="1167928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D73C9-EAFD-4943-07D5-3810346A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790206"/>
            <a:ext cx="1166022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69D47-3D2B-9C17-9305-AAE1A248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352260"/>
            <a:ext cx="1180312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C5B88A-0E0B-A4FA-3BD1-BF201FB8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97" y="0"/>
            <a:ext cx="1015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3D825-C69F-199A-E983-D70B4CF6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761628"/>
            <a:ext cx="11545911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9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4AB83-1C1E-22A9-46FE-D83E9F71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633287"/>
            <a:ext cx="1146970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3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43D19-731D-C4B5-5295-3E0036EC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1176023"/>
            <a:ext cx="1159354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7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C6472-00D4-0685-2EF0-EF61FFD9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185285"/>
            <a:ext cx="11393490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8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CD4725-F53E-4D57-F51F-3057FD25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9" y="162861"/>
            <a:ext cx="11374437" cy="2781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90CC67-5116-7F38-0EE5-058FDA3E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95" y="2944549"/>
            <a:ext cx="804974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3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62423F-FF8B-44ED-A0B0-09F98D797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1" b="44337"/>
          <a:stretch/>
        </p:blipFill>
        <p:spPr>
          <a:xfrm>
            <a:off x="237426" y="181875"/>
            <a:ext cx="11781481" cy="51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7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0CB626-E808-9A0A-E0BF-8503320F5CAD}"/>
              </a:ext>
            </a:extLst>
          </p:cNvPr>
          <p:cNvSpPr txBox="1"/>
          <p:nvPr/>
        </p:nvSpPr>
        <p:spPr>
          <a:xfrm>
            <a:off x="185057" y="212272"/>
            <a:ext cx="11821886" cy="604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What are buffer solutions? Derive Henderson’s equation to calculate the pH of an</a:t>
            </a:r>
            <a:r>
              <a:rPr lang="en-US" altLang="ja-JP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acidic buffer and basic buffer solution.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Explain with an example why pH of a buffer solution does not change significantly on small additions of acids or bases.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Find the pH of a buffer solution containing 0.20 mole per </a:t>
            </a:r>
            <a:r>
              <a:rPr lang="en-US" altLang="ja-JP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litre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CH</a:t>
            </a:r>
            <a:r>
              <a:rPr lang="en-US" altLang="ja-JP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3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COONa </a:t>
            </a:r>
            <a:r>
              <a:rPr lang="en-US" altLang="ja-JP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and 0.15 mole per </a:t>
            </a:r>
            <a:r>
              <a:rPr lang="en-US" altLang="ja-JP" sz="20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litre</a:t>
            </a:r>
            <a:r>
              <a:rPr lang="en-US" altLang="ja-JP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 CH</a:t>
            </a:r>
            <a:r>
              <a:rPr lang="en-US" altLang="ja-JP" sz="2000" baseline="-25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3</a:t>
            </a:r>
            <a:r>
              <a:rPr lang="en-US" altLang="ja-JP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COOH. Ka for acetic acid is 1.8 × 10</a:t>
            </a:r>
            <a:r>
              <a:rPr lang="en-US" altLang="ja-JP" sz="2000" baseline="30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–</a:t>
            </a:r>
            <a:r>
              <a:rPr lang="en-US" altLang="ja-JP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 </a:t>
            </a:r>
            <a:r>
              <a:rPr lang="en-US" altLang="ja-JP" sz="2000" baseline="30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5</a:t>
            </a:r>
            <a:r>
              <a:rPr lang="en-US" altLang="ja-JP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Vrinda" panose="020B0502040204020203" pitchFamily="34" charset="0"/>
              </a:rPr>
              <a:t>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Estimate the pH at 25°C containing 0.10 M sodium acetate and 0.03 M acetic acid </a:t>
            </a:r>
            <a:r>
              <a:rPr lang="en-US" altLang="ja-JP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pKa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for CH</a:t>
            </a:r>
            <a:r>
              <a:rPr lang="en-US" altLang="ja-JP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3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COOH = 4.57.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Calculate the pH of a buffer solution that is 0.250 M in formic acid, HCOOH, and 0.100 M in sodium </a:t>
            </a:r>
            <a:r>
              <a:rPr lang="en-US" altLang="ja-JP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formate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HCOONa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 Ka for formic acid is 1.8 × 10</a:t>
            </a:r>
            <a:r>
              <a:rPr lang="en-US" altLang="ja-JP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– 4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A buffer solution contains 0.015 mole of ammonium hydroxide and 0.025 mole of ammonium chloride. Calculate the pH value of the solution. Dissociation constant of NH</a:t>
            </a:r>
            <a:r>
              <a:rPr lang="en-US" altLang="ja-JP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4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OH at the room temperature is 1.80 × 10</a:t>
            </a:r>
            <a:r>
              <a:rPr lang="en-US" altLang="ja-JP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– 5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A buffer solution contains 0.25 M NH</a:t>
            </a:r>
            <a:r>
              <a:rPr lang="en-US" altLang="ja-JP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3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and 0.40 M NH</a:t>
            </a:r>
            <a:r>
              <a:rPr lang="en-US" altLang="ja-JP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4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Cl. Calculate the pH of the solution. </a:t>
            </a:r>
            <a:r>
              <a:rPr lang="en-US" altLang="ja-JP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</a:t>
            </a:r>
            <a:r>
              <a:rPr lang="en-US" altLang="ja-JP" sz="20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b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for ammonia = 1.8 × 10</a:t>
            </a:r>
            <a:r>
              <a:rPr lang="en-US" altLang="ja-JP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–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r>
              <a:rPr lang="en-US" altLang="ja-JP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5</a:t>
            </a:r>
            <a:r>
              <a:rPr lang="en-US" altLang="ja-JP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.</a:t>
            </a:r>
            <a:endParaRPr lang="ja-JP" altLang="ja-JP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1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62423F-FF8B-44ED-A0B0-09F98D797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78"/>
          <a:stretch/>
        </p:blipFill>
        <p:spPr>
          <a:xfrm>
            <a:off x="322669" y="852406"/>
            <a:ext cx="11791408" cy="39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DEB9A5-13A8-E293-160E-6F6E74C5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509444"/>
            <a:ext cx="1172691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0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841291-6185-8C32-89B4-C5B0CE20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590418"/>
            <a:ext cx="11803122" cy="3677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BB3B56-176C-48E1-46E4-A2FACB7F86EC}"/>
                  </a:ext>
                </a:extLst>
              </p14:cNvPr>
              <p14:cNvContentPartPr/>
              <p14:nvPr/>
            </p14:nvContentPartPr>
            <p14:xfrm>
              <a:off x="4635360" y="3492720"/>
              <a:ext cx="781560" cy="43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BB3B56-176C-48E1-46E4-A2FACB7F8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9520" y="3429360"/>
                <a:ext cx="81288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01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35749-4EC0-4F52-C562-F55A91A3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666364"/>
            <a:ext cx="1170785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1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F51B7-2354-C1BA-923C-33E1ADF6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656838"/>
            <a:ext cx="11631648" cy="55443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7BAC5F-7D54-0EF2-3AEF-3B91FB6FA285}"/>
                  </a:ext>
                </a:extLst>
              </p14:cNvPr>
              <p14:cNvContentPartPr/>
              <p14:nvPr/>
            </p14:nvContentPartPr>
            <p14:xfrm>
              <a:off x="5270400" y="2451240"/>
              <a:ext cx="1651320" cy="3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7BAC5F-7D54-0EF2-3AEF-3B91FB6FA2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4560" y="2387880"/>
                <a:ext cx="16826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518177-2369-C208-9BBE-AA0D27A614F8}"/>
                  </a:ext>
                </a:extLst>
              </p14:cNvPr>
              <p14:cNvContentPartPr/>
              <p14:nvPr/>
            </p14:nvContentPartPr>
            <p14:xfrm>
              <a:off x="2997360" y="4552920"/>
              <a:ext cx="2241720" cy="36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518177-2369-C208-9BBE-AA0D27A614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1520" y="4489560"/>
                <a:ext cx="22730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DCE9AE-5C79-4A51-B21F-D3B56871E3CC}"/>
                  </a:ext>
                </a:extLst>
              </p14:cNvPr>
              <p14:cNvContentPartPr/>
              <p14:nvPr/>
            </p14:nvContentPartPr>
            <p14:xfrm>
              <a:off x="3187800" y="5918400"/>
              <a:ext cx="2438640" cy="4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DCE9AE-5C79-4A51-B21F-D3B56871E3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1960" y="5855040"/>
                <a:ext cx="246996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63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5C25C-82E5-2556-70DF-D256CB0D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54" y="667700"/>
            <a:ext cx="10822032" cy="53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5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31C85-AFBD-3529-1D8A-5E050DB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833075"/>
            <a:ext cx="1166022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3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220</Words>
  <Application>Microsoft Office PowerPoint</Application>
  <PresentationFormat>Widescreen</PresentationFormat>
  <Paragraphs>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of Materials</dc:title>
  <dc:creator>Windows User</dc:creator>
  <cp:lastModifiedBy>user</cp:lastModifiedBy>
  <cp:revision>195</cp:revision>
  <dcterms:created xsi:type="dcterms:W3CDTF">2020-06-11T14:39:02Z</dcterms:created>
  <dcterms:modified xsi:type="dcterms:W3CDTF">2023-10-13T04:44:49Z</dcterms:modified>
</cp:coreProperties>
</file>