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rimo Bold" panose="020B0604020202020204" charset="0"/>
      <p:regular r:id="rId15"/>
    </p:embeddedFont>
    <p:embeddedFont>
      <p:font typeface="Georgia Pro" panose="02040502050405020303" pitchFamily="18" charset="0"/>
      <p:regular r:id="rId16"/>
    </p:embeddedFont>
    <p:embeddedFont>
      <p:font typeface="Georgia Pro Bold" panose="020B0604020202020204" charset="0"/>
      <p:regular r:id="rId17"/>
    </p:embeddedFont>
    <p:embeddedFont>
      <p:font typeface="Georgia Pro Italics" panose="020B0604020202020204" charset="0"/>
      <p:regular r:id="rId18"/>
    </p:embeddedFont>
    <p:embeddedFont>
      <p:font typeface="League Spartan"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8" d="100"/>
          <a:sy n="48" d="100"/>
        </p:scale>
        <p:origin x="192"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E6E80"/>
        </a:solidFill>
        <a:effectLst/>
      </p:bgPr>
    </p:bg>
    <p:spTree>
      <p:nvGrpSpPr>
        <p:cNvPr id="1" name=""/>
        <p:cNvGrpSpPr/>
        <p:nvPr/>
      </p:nvGrpSpPr>
      <p:grpSpPr>
        <a:xfrm>
          <a:off x="0" y="0"/>
          <a:ext cx="0" cy="0"/>
          <a:chOff x="0" y="0"/>
          <a:chExt cx="0" cy="0"/>
        </a:xfrm>
      </p:grpSpPr>
      <p:sp>
        <p:nvSpPr>
          <p:cNvPr id="2" name="Freeform 2"/>
          <p:cNvSpPr/>
          <p:nvPr/>
        </p:nvSpPr>
        <p:spPr>
          <a:xfrm flipH="1">
            <a:off x="5967206" y="-389126"/>
            <a:ext cx="10111153" cy="17164890"/>
          </a:xfrm>
          <a:custGeom>
            <a:avLst/>
            <a:gdLst/>
            <a:ahLst/>
            <a:cxnLst/>
            <a:rect l="l" t="t" r="r" b="b"/>
            <a:pathLst>
              <a:path w="10111153" h="17164890">
                <a:moveTo>
                  <a:pt x="10111153" y="0"/>
                </a:moveTo>
                <a:lnTo>
                  <a:pt x="0" y="0"/>
                </a:lnTo>
                <a:lnTo>
                  <a:pt x="0" y="17164891"/>
                </a:lnTo>
                <a:lnTo>
                  <a:pt x="10111153" y="17164891"/>
                </a:lnTo>
                <a:lnTo>
                  <a:pt x="10111153" y="0"/>
                </a:lnTo>
                <a:close/>
              </a:path>
            </a:pathLst>
          </a:custGeom>
          <a:blipFill>
            <a:blip r:embed="rId2">
              <a:alphaModFix amt="43999"/>
            </a:blip>
            <a:stretch>
              <a:fillRect t="-6600" b="-6600"/>
            </a:stretch>
          </a:blipFill>
        </p:spPr>
      </p:sp>
      <p:grpSp>
        <p:nvGrpSpPr>
          <p:cNvPr id="3" name="Group 3"/>
          <p:cNvGrpSpPr/>
          <p:nvPr/>
        </p:nvGrpSpPr>
        <p:grpSpPr>
          <a:xfrm>
            <a:off x="610064" y="486753"/>
            <a:ext cx="4318156" cy="4221416"/>
            <a:chOff x="0" y="0"/>
            <a:chExt cx="5757541" cy="5628555"/>
          </a:xfrm>
        </p:grpSpPr>
        <p:grpSp>
          <p:nvGrpSpPr>
            <p:cNvPr id="4" name="Group 4"/>
            <p:cNvGrpSpPr/>
            <p:nvPr/>
          </p:nvGrpSpPr>
          <p:grpSpPr>
            <a:xfrm>
              <a:off x="749591" y="270504"/>
              <a:ext cx="5007951" cy="5358051"/>
              <a:chOff x="0" y="0"/>
              <a:chExt cx="1387385" cy="1484376"/>
            </a:xfrm>
          </p:grpSpPr>
          <p:sp>
            <p:nvSpPr>
              <p:cNvPr id="5" name="Freeform 5"/>
              <p:cNvSpPr/>
              <p:nvPr/>
            </p:nvSpPr>
            <p:spPr>
              <a:xfrm>
                <a:off x="0" y="0"/>
                <a:ext cx="1387385" cy="1484376"/>
              </a:xfrm>
              <a:custGeom>
                <a:avLst/>
                <a:gdLst/>
                <a:ahLst/>
                <a:cxnLst/>
                <a:rect l="l" t="t" r="r" b="b"/>
                <a:pathLst>
                  <a:path w="1387385" h="1484376">
                    <a:moveTo>
                      <a:pt x="146969" y="0"/>
                    </a:moveTo>
                    <a:lnTo>
                      <a:pt x="1240417" y="0"/>
                    </a:lnTo>
                    <a:cubicBezTo>
                      <a:pt x="1279395" y="0"/>
                      <a:pt x="1316777" y="15484"/>
                      <a:pt x="1344339" y="43046"/>
                    </a:cubicBezTo>
                    <a:cubicBezTo>
                      <a:pt x="1371901" y="70608"/>
                      <a:pt x="1387385" y="107990"/>
                      <a:pt x="1387385" y="146969"/>
                    </a:cubicBezTo>
                    <a:lnTo>
                      <a:pt x="1387385" y="1337407"/>
                    </a:lnTo>
                    <a:cubicBezTo>
                      <a:pt x="1387385" y="1418576"/>
                      <a:pt x="1321585" y="1484376"/>
                      <a:pt x="1240417" y="1484376"/>
                    </a:cubicBezTo>
                    <a:lnTo>
                      <a:pt x="146969" y="1484376"/>
                    </a:lnTo>
                    <a:cubicBezTo>
                      <a:pt x="107990" y="1484376"/>
                      <a:pt x="70608" y="1468892"/>
                      <a:pt x="43046" y="1441330"/>
                    </a:cubicBezTo>
                    <a:cubicBezTo>
                      <a:pt x="15484" y="1413768"/>
                      <a:pt x="0" y="1376386"/>
                      <a:pt x="0" y="1337407"/>
                    </a:cubicBezTo>
                    <a:lnTo>
                      <a:pt x="0" y="146969"/>
                    </a:lnTo>
                    <a:cubicBezTo>
                      <a:pt x="0" y="107990"/>
                      <a:pt x="15484" y="70608"/>
                      <a:pt x="43046" y="43046"/>
                    </a:cubicBezTo>
                    <a:cubicBezTo>
                      <a:pt x="70608" y="15484"/>
                      <a:pt x="107990" y="0"/>
                      <a:pt x="146969" y="0"/>
                    </a:cubicBezTo>
                    <a:close/>
                  </a:path>
                </a:pathLst>
              </a:custGeom>
              <a:solidFill>
                <a:srgbClr val="EFA038"/>
              </a:solidFill>
            </p:spPr>
          </p:sp>
          <p:sp>
            <p:nvSpPr>
              <p:cNvPr id="6" name="TextBox 6"/>
              <p:cNvSpPr txBox="1"/>
              <p:nvPr/>
            </p:nvSpPr>
            <p:spPr>
              <a:xfrm>
                <a:off x="0" y="-38100"/>
                <a:ext cx="1387385" cy="1522476"/>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0" y="0"/>
              <a:ext cx="5382997" cy="5382997"/>
              <a:chOff x="0" y="0"/>
              <a:chExt cx="6350000" cy="6350000"/>
            </a:xfrm>
          </p:grpSpPr>
          <p:sp>
            <p:nvSpPr>
              <p:cNvPr id="8" name="Freeform 8"/>
              <p:cNvSpPr/>
              <p:nvPr/>
            </p:nvSpPr>
            <p:spPr>
              <a:xfrm>
                <a:off x="0" y="0"/>
                <a:ext cx="6350000" cy="6350000"/>
              </a:xfrm>
              <a:custGeom>
                <a:avLst/>
                <a:gdLst/>
                <a:ahLst/>
                <a:cxnLst/>
                <a:rect l="l" t="t" r="r" b="b"/>
                <a:pathLst>
                  <a:path w="6350000" h="6350000">
                    <a:moveTo>
                      <a:pt x="5080000" y="6350000"/>
                    </a:moveTo>
                    <a:lnTo>
                      <a:pt x="1270000" y="6350000"/>
                    </a:lnTo>
                    <a:cubicBezTo>
                      <a:pt x="568960" y="6350000"/>
                      <a:pt x="0" y="5781040"/>
                      <a:pt x="0" y="5080000"/>
                    </a:cubicBezTo>
                    <a:lnTo>
                      <a:pt x="0" y="1270000"/>
                    </a:lnTo>
                    <a:cubicBezTo>
                      <a:pt x="0" y="568960"/>
                      <a:pt x="568960" y="0"/>
                      <a:pt x="1270000" y="0"/>
                    </a:cubicBezTo>
                    <a:lnTo>
                      <a:pt x="5080000" y="0"/>
                    </a:lnTo>
                    <a:cubicBezTo>
                      <a:pt x="5781040" y="0"/>
                      <a:pt x="6350000" y="568960"/>
                      <a:pt x="6350000" y="1270000"/>
                    </a:cubicBezTo>
                    <a:lnTo>
                      <a:pt x="6350000" y="5080000"/>
                    </a:lnTo>
                    <a:cubicBezTo>
                      <a:pt x="6350000" y="5781040"/>
                      <a:pt x="5781040" y="6350000"/>
                      <a:pt x="5080000" y="6350000"/>
                    </a:cubicBezTo>
                    <a:close/>
                  </a:path>
                </a:pathLst>
              </a:custGeom>
              <a:blipFill>
                <a:blip r:embed="rId3"/>
                <a:stretch>
                  <a:fillRect l="-24999" r="-24999"/>
                </a:stretch>
              </a:blipFill>
            </p:spPr>
          </p:sp>
        </p:grpSp>
      </p:grpSp>
      <p:sp>
        <p:nvSpPr>
          <p:cNvPr id="9" name="TextBox 9"/>
          <p:cNvSpPr txBox="1"/>
          <p:nvPr/>
        </p:nvSpPr>
        <p:spPr>
          <a:xfrm>
            <a:off x="5312544" y="1715631"/>
            <a:ext cx="12975456" cy="1435100"/>
          </a:xfrm>
          <a:prstGeom prst="rect">
            <a:avLst/>
          </a:prstGeom>
        </p:spPr>
        <p:txBody>
          <a:bodyPr lIns="0" tIns="0" rIns="0" bIns="0" rtlCol="0" anchor="t">
            <a:spAutoFit/>
          </a:bodyPr>
          <a:lstStyle/>
          <a:p>
            <a:pPr algn="l">
              <a:lnSpc>
                <a:spcPts val="5500"/>
              </a:lnSpc>
            </a:pPr>
            <a:r>
              <a:rPr lang="en-US" sz="5000" b="1" spc="555">
                <a:solidFill>
                  <a:srgbClr val="FFFFFF"/>
                </a:solidFill>
                <a:latin typeface="Arimo Bold"/>
                <a:ea typeface="Arimo Bold"/>
                <a:cs typeface="Arimo Bold"/>
                <a:sym typeface="Arimo Bold"/>
              </a:rPr>
              <a:t>PROJECT MANAGEMENT </a:t>
            </a:r>
          </a:p>
          <a:p>
            <a:pPr algn="l">
              <a:lnSpc>
                <a:spcPts val="5500"/>
              </a:lnSpc>
            </a:pPr>
            <a:r>
              <a:rPr lang="en-US" sz="5000" b="1" spc="555">
                <a:solidFill>
                  <a:srgbClr val="FFFFFF"/>
                </a:solidFill>
                <a:latin typeface="Arimo Bold"/>
                <a:ea typeface="Arimo Bold"/>
                <a:cs typeface="Arimo Bold"/>
                <a:sym typeface="Arimo Bold"/>
              </a:rPr>
              <a:t>AND STRATEGY ON APPLE</a:t>
            </a:r>
          </a:p>
        </p:txBody>
      </p:sp>
      <p:sp>
        <p:nvSpPr>
          <p:cNvPr id="10" name="TextBox 10"/>
          <p:cNvSpPr txBox="1"/>
          <p:nvPr/>
        </p:nvSpPr>
        <p:spPr>
          <a:xfrm>
            <a:off x="2318248" y="4930457"/>
            <a:ext cx="3068092" cy="688976"/>
          </a:xfrm>
          <a:prstGeom prst="rect">
            <a:avLst/>
          </a:prstGeom>
        </p:spPr>
        <p:txBody>
          <a:bodyPr lIns="0" tIns="0" rIns="0" bIns="0" rtlCol="0" anchor="t">
            <a:spAutoFit/>
          </a:bodyPr>
          <a:lstStyle/>
          <a:p>
            <a:pPr algn="ctr">
              <a:lnSpc>
                <a:spcPts val="5599"/>
              </a:lnSpc>
              <a:spcBef>
                <a:spcPct val="0"/>
              </a:spcBef>
            </a:pPr>
            <a:r>
              <a:rPr lang="en-US" sz="3999" u="sng">
                <a:solidFill>
                  <a:srgbClr val="FFFFFF"/>
                </a:solidFill>
                <a:latin typeface="Georgia Pro"/>
                <a:ea typeface="Georgia Pro"/>
                <a:cs typeface="Georgia Pro"/>
                <a:sym typeface="Georgia Pro"/>
              </a:rPr>
              <a:t>Presented By </a:t>
            </a:r>
          </a:p>
        </p:txBody>
      </p:sp>
      <p:sp>
        <p:nvSpPr>
          <p:cNvPr id="11" name="TextBox 11"/>
          <p:cNvSpPr txBox="1"/>
          <p:nvPr/>
        </p:nvSpPr>
        <p:spPr>
          <a:xfrm>
            <a:off x="1028700" y="5682411"/>
            <a:ext cx="7799040" cy="3924977"/>
          </a:xfrm>
          <a:prstGeom prst="rect">
            <a:avLst/>
          </a:prstGeom>
        </p:spPr>
        <p:txBody>
          <a:bodyPr lIns="0" tIns="0" rIns="0" bIns="0" rtlCol="0" anchor="t">
            <a:spAutoFit/>
          </a:bodyPr>
          <a:lstStyle/>
          <a:p>
            <a:pPr algn="l">
              <a:lnSpc>
                <a:spcPts val="5212"/>
              </a:lnSpc>
            </a:pPr>
            <a:r>
              <a:rPr lang="en-US" sz="3723">
                <a:solidFill>
                  <a:srgbClr val="FFFFFF"/>
                </a:solidFill>
                <a:latin typeface="Georgia Pro"/>
                <a:ea typeface="Georgia Pro"/>
                <a:cs typeface="Georgia Pro"/>
                <a:sym typeface="Georgia Pro"/>
              </a:rPr>
              <a:t>Siddatul Muntaha Chowdhury Mahin</a:t>
            </a:r>
          </a:p>
          <a:p>
            <a:pPr algn="l">
              <a:lnSpc>
                <a:spcPts val="5212"/>
              </a:lnSpc>
            </a:pPr>
            <a:r>
              <a:rPr lang="en-US" sz="3723">
                <a:solidFill>
                  <a:srgbClr val="FFFFFF"/>
                </a:solidFill>
                <a:latin typeface="Georgia Pro"/>
                <a:ea typeface="Georgia Pro"/>
                <a:cs typeface="Georgia Pro"/>
                <a:sym typeface="Georgia Pro"/>
              </a:rPr>
              <a:t>Id-22201158</a:t>
            </a:r>
          </a:p>
          <a:p>
            <a:pPr algn="l">
              <a:lnSpc>
                <a:spcPts val="5212"/>
              </a:lnSpc>
            </a:pPr>
            <a:r>
              <a:rPr lang="en-US" sz="3723">
                <a:solidFill>
                  <a:srgbClr val="FFFFFF"/>
                </a:solidFill>
                <a:latin typeface="Georgia Pro"/>
                <a:ea typeface="Georgia Pro"/>
                <a:cs typeface="Georgia Pro"/>
                <a:sym typeface="Georgia Pro"/>
              </a:rPr>
              <a:t>MD Sazid Hossain</a:t>
            </a:r>
          </a:p>
          <a:p>
            <a:pPr algn="l">
              <a:lnSpc>
                <a:spcPts val="5212"/>
              </a:lnSpc>
            </a:pPr>
            <a:r>
              <a:rPr lang="en-US" sz="3723">
                <a:solidFill>
                  <a:srgbClr val="FFFFFF"/>
                </a:solidFill>
                <a:latin typeface="Georgia Pro"/>
                <a:ea typeface="Georgia Pro"/>
                <a:cs typeface="Georgia Pro"/>
                <a:sym typeface="Georgia Pro"/>
              </a:rPr>
              <a:t>Id-22201162</a:t>
            </a:r>
          </a:p>
          <a:p>
            <a:pPr algn="l">
              <a:lnSpc>
                <a:spcPts val="5212"/>
              </a:lnSpc>
            </a:pPr>
            <a:r>
              <a:rPr lang="en-US" sz="3723">
                <a:solidFill>
                  <a:srgbClr val="FFFFFF"/>
                </a:solidFill>
                <a:latin typeface="Georgia Pro"/>
                <a:ea typeface="Georgia Pro"/>
                <a:cs typeface="Georgia Pro"/>
                <a:sym typeface="Georgia Pro"/>
              </a:rPr>
              <a:t>Arman Alvi</a:t>
            </a:r>
          </a:p>
          <a:p>
            <a:pPr algn="l">
              <a:lnSpc>
                <a:spcPts val="5212"/>
              </a:lnSpc>
              <a:spcBef>
                <a:spcPct val="0"/>
              </a:spcBef>
            </a:pPr>
            <a:r>
              <a:rPr lang="en-US" sz="3723">
                <a:solidFill>
                  <a:srgbClr val="FFFFFF"/>
                </a:solidFill>
                <a:latin typeface="Georgia Pro"/>
                <a:ea typeface="Georgia Pro"/>
                <a:cs typeface="Georgia Pro"/>
                <a:sym typeface="Georgia Pro"/>
              </a:rPr>
              <a:t>Id-22201164</a:t>
            </a:r>
          </a:p>
        </p:txBody>
      </p:sp>
      <p:sp>
        <p:nvSpPr>
          <p:cNvPr id="12" name="TextBox 12"/>
          <p:cNvSpPr txBox="1"/>
          <p:nvPr/>
        </p:nvSpPr>
        <p:spPr>
          <a:xfrm>
            <a:off x="13019197" y="4930457"/>
            <a:ext cx="3059162" cy="688976"/>
          </a:xfrm>
          <a:prstGeom prst="rect">
            <a:avLst/>
          </a:prstGeom>
        </p:spPr>
        <p:txBody>
          <a:bodyPr lIns="0" tIns="0" rIns="0" bIns="0" rtlCol="0" anchor="t">
            <a:spAutoFit/>
          </a:bodyPr>
          <a:lstStyle/>
          <a:p>
            <a:pPr algn="ctr">
              <a:lnSpc>
                <a:spcPts val="5599"/>
              </a:lnSpc>
              <a:spcBef>
                <a:spcPct val="0"/>
              </a:spcBef>
            </a:pPr>
            <a:r>
              <a:rPr lang="en-US" sz="3999" u="sng">
                <a:solidFill>
                  <a:srgbClr val="FFFFFF"/>
                </a:solidFill>
                <a:latin typeface="Georgia Pro"/>
                <a:ea typeface="Georgia Pro"/>
                <a:cs typeface="Georgia Pro"/>
                <a:sym typeface="Georgia Pro"/>
              </a:rPr>
              <a:t>Presented To </a:t>
            </a:r>
          </a:p>
        </p:txBody>
      </p:sp>
      <p:sp>
        <p:nvSpPr>
          <p:cNvPr id="13" name="TextBox 13"/>
          <p:cNvSpPr txBox="1"/>
          <p:nvPr/>
        </p:nvSpPr>
        <p:spPr>
          <a:xfrm>
            <a:off x="11573108" y="5672886"/>
            <a:ext cx="5951339" cy="1936115"/>
          </a:xfrm>
          <a:prstGeom prst="rect">
            <a:avLst/>
          </a:prstGeom>
        </p:spPr>
        <p:txBody>
          <a:bodyPr lIns="0" tIns="0" rIns="0" bIns="0" rtlCol="0" anchor="t">
            <a:spAutoFit/>
          </a:bodyPr>
          <a:lstStyle/>
          <a:p>
            <a:pPr algn="ctr">
              <a:lnSpc>
                <a:spcPts val="5109"/>
              </a:lnSpc>
              <a:spcBef>
                <a:spcPct val="0"/>
              </a:spcBef>
            </a:pPr>
            <a:r>
              <a:rPr lang="en-US" sz="3649">
                <a:solidFill>
                  <a:srgbClr val="FFFFFF"/>
                </a:solidFill>
                <a:latin typeface="Georgia Pro"/>
                <a:ea typeface="Georgia Pro"/>
                <a:cs typeface="Georgia Pro"/>
                <a:sym typeface="Georgia Pro"/>
              </a:rPr>
              <a:t>Abir Hassan</a:t>
            </a:r>
          </a:p>
          <a:p>
            <a:pPr algn="ctr">
              <a:lnSpc>
                <a:spcPts val="5109"/>
              </a:lnSpc>
              <a:spcBef>
                <a:spcPct val="0"/>
              </a:spcBef>
            </a:pPr>
            <a:r>
              <a:rPr lang="en-US" sz="3649">
                <a:solidFill>
                  <a:srgbClr val="FFFFFF"/>
                </a:solidFill>
                <a:latin typeface="Georgia Pro"/>
                <a:ea typeface="Georgia Pro"/>
                <a:cs typeface="Georgia Pro"/>
                <a:sym typeface="Georgia Pro"/>
              </a:rPr>
              <a:t>Lecturer, Department of CSE</a:t>
            </a:r>
          </a:p>
          <a:p>
            <a:pPr algn="ctr">
              <a:lnSpc>
                <a:spcPts val="5109"/>
              </a:lnSpc>
              <a:spcBef>
                <a:spcPct val="0"/>
              </a:spcBef>
            </a:pPr>
            <a:r>
              <a:rPr lang="en-US" sz="3649">
                <a:solidFill>
                  <a:srgbClr val="FFFFFF"/>
                </a:solidFill>
                <a:latin typeface="Georgia Pro"/>
                <a:ea typeface="Georgia Pro"/>
                <a:cs typeface="Georgia Pro"/>
                <a:sym typeface="Georgia Pro"/>
              </a:rPr>
              <a:t>University of Asia Pacific</a:t>
            </a:r>
          </a:p>
        </p:txBody>
      </p:sp>
      <p:grpSp>
        <p:nvGrpSpPr>
          <p:cNvPr id="14" name="Group 14"/>
          <p:cNvGrpSpPr/>
          <p:nvPr/>
        </p:nvGrpSpPr>
        <p:grpSpPr>
          <a:xfrm rot="-10800000">
            <a:off x="14841081" y="-1304475"/>
            <a:ext cx="6893838" cy="3901936"/>
            <a:chOff x="0" y="0"/>
            <a:chExt cx="812800" cy="460048"/>
          </a:xfrm>
        </p:grpSpPr>
        <p:sp>
          <p:nvSpPr>
            <p:cNvPr id="15" name="Freeform 15"/>
            <p:cNvSpPr/>
            <p:nvPr/>
          </p:nvSpPr>
          <p:spPr>
            <a:xfrm>
              <a:off x="0" y="0"/>
              <a:ext cx="812800" cy="460048"/>
            </a:xfrm>
            <a:custGeom>
              <a:avLst/>
              <a:gdLst/>
              <a:ahLst/>
              <a:cxnLst/>
              <a:rect l="l" t="t" r="r" b="b"/>
              <a:pathLst>
                <a:path w="812800" h="460048">
                  <a:moveTo>
                    <a:pt x="406400" y="0"/>
                  </a:moveTo>
                  <a:lnTo>
                    <a:pt x="0" y="406400"/>
                  </a:lnTo>
                  <a:lnTo>
                    <a:pt x="203200" y="406400"/>
                  </a:lnTo>
                  <a:lnTo>
                    <a:pt x="203200" y="460048"/>
                  </a:lnTo>
                  <a:lnTo>
                    <a:pt x="609600" y="460048"/>
                  </a:lnTo>
                  <a:lnTo>
                    <a:pt x="609600" y="406400"/>
                  </a:lnTo>
                  <a:lnTo>
                    <a:pt x="812800" y="406400"/>
                  </a:lnTo>
                  <a:lnTo>
                    <a:pt x="406400" y="0"/>
                  </a:lnTo>
                  <a:close/>
                </a:path>
              </a:pathLst>
            </a:custGeom>
            <a:solidFill>
              <a:srgbClr val="EFA038"/>
            </a:solidFill>
          </p:spPr>
        </p:sp>
        <p:sp>
          <p:nvSpPr>
            <p:cNvPr id="16" name="TextBox 16"/>
            <p:cNvSpPr txBox="1"/>
            <p:nvPr/>
          </p:nvSpPr>
          <p:spPr>
            <a:xfrm>
              <a:off x="203200" y="111125"/>
              <a:ext cx="406400" cy="348923"/>
            </a:xfrm>
            <a:prstGeom prst="rect">
              <a:avLst/>
            </a:prstGeom>
          </p:spPr>
          <p:txBody>
            <a:bodyPr lIns="50800" tIns="50800" rIns="50800" bIns="50800" rtlCol="0" anchor="ctr"/>
            <a:lstStyle/>
            <a:p>
              <a:pPr algn="ctr">
                <a:lnSpc>
                  <a:spcPts val="1869"/>
                </a:lnSpc>
              </a:pPr>
              <a:endParaRPr/>
            </a:p>
          </p:txBody>
        </p:sp>
      </p:grpSp>
      <p:grpSp>
        <p:nvGrpSpPr>
          <p:cNvPr id="17" name="Group 17"/>
          <p:cNvGrpSpPr/>
          <p:nvPr/>
        </p:nvGrpSpPr>
        <p:grpSpPr>
          <a:xfrm>
            <a:off x="-335011" y="9258300"/>
            <a:ext cx="1363711" cy="1363711"/>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A038"/>
            </a:solidFill>
          </p:spPr>
        </p:sp>
        <p:sp>
          <p:nvSpPr>
            <p:cNvPr id="19" name="TextBox 19"/>
            <p:cNvSpPr txBox="1"/>
            <p:nvPr/>
          </p:nvSpPr>
          <p:spPr>
            <a:xfrm>
              <a:off x="76200" y="0"/>
              <a:ext cx="660400" cy="736600"/>
            </a:xfrm>
            <a:prstGeom prst="rect">
              <a:avLst/>
            </a:prstGeom>
          </p:spPr>
          <p:txBody>
            <a:bodyPr lIns="50800" tIns="50800" rIns="50800" bIns="50800" rtlCol="0" anchor="ctr"/>
            <a:lstStyle/>
            <a:p>
              <a:pPr algn="ctr">
                <a:lnSpc>
                  <a:spcPts val="4423"/>
                </a:lnSpc>
              </a:pPr>
              <a:r>
                <a:rPr lang="en-US" sz="3159">
                  <a:solidFill>
                    <a:srgbClr val="FFFFFF"/>
                  </a:solidFill>
                  <a:latin typeface="Georgia Pro"/>
                  <a:ea typeface="Georgia Pro"/>
                  <a:cs typeface="Georgia Pro"/>
                  <a:sym typeface="Georgia Pro"/>
                </a:rPr>
                <a:t>1</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202" t="-14587" r="-40936"/>
            </a:stretch>
          </a:blipFill>
        </p:spPr>
      </p:sp>
      <p:grpSp>
        <p:nvGrpSpPr>
          <p:cNvPr id="3" name="Group 3"/>
          <p:cNvGrpSpPr/>
          <p:nvPr/>
        </p:nvGrpSpPr>
        <p:grpSpPr>
          <a:xfrm rot="-5400000">
            <a:off x="7228639" y="-3401184"/>
            <a:ext cx="103533" cy="11753512"/>
            <a:chOff x="0" y="0"/>
            <a:chExt cx="27268" cy="3095575"/>
          </a:xfrm>
        </p:grpSpPr>
        <p:sp>
          <p:nvSpPr>
            <p:cNvPr id="4" name="Freeform 4"/>
            <p:cNvSpPr/>
            <p:nvPr/>
          </p:nvSpPr>
          <p:spPr>
            <a:xfrm>
              <a:off x="0" y="0"/>
              <a:ext cx="27268" cy="3095575"/>
            </a:xfrm>
            <a:custGeom>
              <a:avLst/>
              <a:gdLst/>
              <a:ahLst/>
              <a:cxnLst/>
              <a:rect l="l" t="t" r="r" b="b"/>
              <a:pathLst>
                <a:path w="27268" h="3095575">
                  <a:moveTo>
                    <a:pt x="0" y="0"/>
                  </a:moveTo>
                  <a:lnTo>
                    <a:pt x="27268" y="0"/>
                  </a:lnTo>
                  <a:lnTo>
                    <a:pt x="27268" y="3095575"/>
                  </a:lnTo>
                  <a:lnTo>
                    <a:pt x="0" y="3095575"/>
                  </a:lnTo>
                  <a:close/>
                </a:path>
              </a:pathLst>
            </a:custGeom>
            <a:solidFill>
              <a:srgbClr val="EFA038"/>
            </a:solidFill>
          </p:spPr>
        </p:sp>
        <p:sp>
          <p:nvSpPr>
            <p:cNvPr id="5" name="TextBox 5"/>
            <p:cNvSpPr txBox="1"/>
            <p:nvPr/>
          </p:nvSpPr>
          <p:spPr>
            <a:xfrm>
              <a:off x="0" y="9525"/>
              <a:ext cx="27268" cy="3086050"/>
            </a:xfrm>
            <a:prstGeom prst="rect">
              <a:avLst/>
            </a:prstGeom>
          </p:spPr>
          <p:txBody>
            <a:bodyPr lIns="50800" tIns="50800" rIns="50800" bIns="50800" rtlCol="0" anchor="ctr"/>
            <a:lstStyle/>
            <a:p>
              <a:pPr algn="ctr">
                <a:lnSpc>
                  <a:spcPts val="1979"/>
                </a:lnSpc>
              </a:pPr>
              <a:endParaRPr/>
            </a:p>
          </p:txBody>
        </p:sp>
      </p:grpSp>
      <p:sp>
        <p:nvSpPr>
          <p:cNvPr id="6" name="TextBox 6"/>
          <p:cNvSpPr txBox="1"/>
          <p:nvPr/>
        </p:nvSpPr>
        <p:spPr>
          <a:xfrm>
            <a:off x="1403650" y="1146185"/>
            <a:ext cx="13488909" cy="1153795"/>
          </a:xfrm>
          <a:prstGeom prst="rect">
            <a:avLst/>
          </a:prstGeom>
        </p:spPr>
        <p:txBody>
          <a:bodyPr lIns="0" tIns="0" rIns="0" bIns="0" rtlCol="0" anchor="t">
            <a:spAutoFit/>
          </a:bodyPr>
          <a:lstStyle/>
          <a:p>
            <a:pPr algn="l">
              <a:lnSpc>
                <a:spcPts val="9379"/>
              </a:lnSpc>
            </a:pPr>
            <a:r>
              <a:rPr lang="en-US" sz="6699" b="1">
                <a:solidFill>
                  <a:srgbClr val="000000"/>
                </a:solidFill>
                <a:latin typeface="Georgia Pro Bold"/>
                <a:ea typeface="Georgia Pro Bold"/>
                <a:cs typeface="Georgia Pro Bold"/>
                <a:sym typeface="Georgia Pro Bold"/>
              </a:rPr>
              <a:t>Risk Analysis Management</a:t>
            </a:r>
          </a:p>
        </p:txBody>
      </p:sp>
      <p:sp>
        <p:nvSpPr>
          <p:cNvPr id="7" name="TextBox 7"/>
          <p:cNvSpPr txBox="1"/>
          <p:nvPr/>
        </p:nvSpPr>
        <p:spPr>
          <a:xfrm>
            <a:off x="1216175" y="3039130"/>
            <a:ext cx="17470006" cy="574675"/>
          </a:xfrm>
          <a:prstGeom prst="rect">
            <a:avLst/>
          </a:prstGeom>
        </p:spPr>
        <p:txBody>
          <a:bodyPr lIns="0" tIns="0" rIns="0" bIns="0" rtlCol="0" anchor="t">
            <a:spAutoFit/>
          </a:bodyPr>
          <a:lstStyle/>
          <a:p>
            <a:pPr algn="l">
              <a:lnSpc>
                <a:spcPts val="4399"/>
              </a:lnSpc>
              <a:spcBef>
                <a:spcPct val="0"/>
              </a:spcBef>
            </a:pPr>
            <a:r>
              <a:rPr lang="en-US" sz="3999" b="1" spc="159">
                <a:solidFill>
                  <a:srgbClr val="000000"/>
                </a:solidFill>
                <a:latin typeface="Georgia Pro Bold"/>
                <a:ea typeface="Georgia Pro Bold"/>
                <a:cs typeface="Georgia Pro Bold"/>
                <a:sym typeface="Georgia Pro Bold"/>
              </a:rPr>
              <a:t>RISK IDENTIFICATION</a:t>
            </a:r>
          </a:p>
        </p:txBody>
      </p:sp>
      <p:sp>
        <p:nvSpPr>
          <p:cNvPr id="8" name="TextBox 8"/>
          <p:cNvSpPr txBox="1"/>
          <p:nvPr/>
        </p:nvSpPr>
        <p:spPr>
          <a:xfrm>
            <a:off x="1216175" y="3832880"/>
            <a:ext cx="15156252" cy="1267460"/>
          </a:xfrm>
          <a:prstGeom prst="rect">
            <a:avLst/>
          </a:prstGeom>
        </p:spPr>
        <p:txBody>
          <a:bodyPr lIns="0" tIns="0" rIns="0" bIns="0" rtlCol="0" anchor="t">
            <a:spAutoFit/>
          </a:bodyPr>
          <a:lstStyle/>
          <a:p>
            <a:pPr marL="496564" lvl="1" indent="-248282" algn="l">
              <a:lnSpc>
                <a:spcPts val="2529"/>
              </a:lnSpc>
              <a:buFont typeface="Arial"/>
              <a:buChar char="•"/>
            </a:pPr>
            <a:r>
              <a:rPr lang="en-US" sz="2299" spc="91">
                <a:solidFill>
                  <a:srgbClr val="000000"/>
                </a:solidFill>
                <a:latin typeface="Georgia Pro"/>
                <a:ea typeface="Georgia Pro"/>
                <a:cs typeface="Georgia Pro"/>
                <a:sym typeface="Georgia Pro"/>
              </a:rPr>
              <a:t>INTENSIVE R&amp;D AND COMPETITIVE ANALYSIS ALLOW DETECTION OF POTENTIAL TECHNOLOGY, LEGAL, AND SUPPLY CHAIN RISKS.</a:t>
            </a:r>
          </a:p>
          <a:p>
            <a:pPr marL="496564" lvl="1" indent="-248282" algn="l">
              <a:lnSpc>
                <a:spcPts val="2529"/>
              </a:lnSpc>
              <a:buFont typeface="Arial"/>
              <a:buChar char="•"/>
            </a:pPr>
            <a:r>
              <a:rPr lang="en-US" sz="2299" spc="91">
                <a:solidFill>
                  <a:srgbClr val="000000"/>
                </a:solidFill>
                <a:latin typeface="Georgia Pro"/>
                <a:ea typeface="Georgia Pro"/>
                <a:cs typeface="Georgia Pro"/>
                <a:sym typeface="Georgia Pro"/>
              </a:rPr>
              <a:t>USE CONFIDENTIAL PROTOTYPING AND FIELD TESTING TO REDUCE UNKNOWNS BEFORE PRODUCT LAUNCH.</a:t>
            </a:r>
          </a:p>
        </p:txBody>
      </p:sp>
      <p:sp>
        <p:nvSpPr>
          <p:cNvPr id="9" name="TextBox 9"/>
          <p:cNvSpPr txBox="1"/>
          <p:nvPr/>
        </p:nvSpPr>
        <p:spPr>
          <a:xfrm>
            <a:off x="1216175" y="5172075"/>
            <a:ext cx="17470006" cy="574675"/>
          </a:xfrm>
          <a:prstGeom prst="rect">
            <a:avLst/>
          </a:prstGeom>
        </p:spPr>
        <p:txBody>
          <a:bodyPr lIns="0" tIns="0" rIns="0" bIns="0" rtlCol="0" anchor="t">
            <a:spAutoFit/>
          </a:bodyPr>
          <a:lstStyle/>
          <a:p>
            <a:pPr algn="l">
              <a:lnSpc>
                <a:spcPts val="4399"/>
              </a:lnSpc>
              <a:spcBef>
                <a:spcPct val="0"/>
              </a:spcBef>
            </a:pPr>
            <a:r>
              <a:rPr lang="en-US" sz="3999" b="1" spc="159">
                <a:solidFill>
                  <a:srgbClr val="000000"/>
                </a:solidFill>
                <a:latin typeface="Georgia Pro Bold"/>
                <a:ea typeface="Georgia Pro Bold"/>
                <a:cs typeface="Georgia Pro Bold"/>
                <a:sym typeface="Georgia Pro Bold"/>
              </a:rPr>
              <a:t>RISK ASSESSMENT</a:t>
            </a:r>
          </a:p>
        </p:txBody>
      </p:sp>
      <p:sp>
        <p:nvSpPr>
          <p:cNvPr id="10" name="TextBox 10"/>
          <p:cNvSpPr txBox="1"/>
          <p:nvPr/>
        </p:nvSpPr>
        <p:spPr>
          <a:xfrm>
            <a:off x="1216175" y="5965825"/>
            <a:ext cx="15156252" cy="1267460"/>
          </a:xfrm>
          <a:prstGeom prst="rect">
            <a:avLst/>
          </a:prstGeom>
        </p:spPr>
        <p:txBody>
          <a:bodyPr lIns="0" tIns="0" rIns="0" bIns="0" rtlCol="0" anchor="t">
            <a:spAutoFit/>
          </a:bodyPr>
          <a:lstStyle/>
          <a:p>
            <a:pPr marL="496564" lvl="1" indent="-248282" algn="l">
              <a:lnSpc>
                <a:spcPts val="2529"/>
              </a:lnSpc>
              <a:buFont typeface="Arial"/>
              <a:buChar char="•"/>
            </a:pPr>
            <a:r>
              <a:rPr lang="en-US" sz="2299" spc="91">
                <a:solidFill>
                  <a:srgbClr val="000000"/>
                </a:solidFill>
                <a:latin typeface="Georgia Pro"/>
                <a:ea typeface="Georgia Pro"/>
                <a:cs typeface="Georgia Pro"/>
                <a:sym typeface="Georgia Pro"/>
              </a:rPr>
              <a:t>UTILIZE IMPACT/PROBABILITY MATRICES TO PRIORITIZE RISKS SUCH AS SUPPLY CHAIN DELAYS AND FEATURE LEAKS.</a:t>
            </a:r>
          </a:p>
          <a:p>
            <a:pPr marL="496564" lvl="1" indent="-248282" algn="l">
              <a:lnSpc>
                <a:spcPts val="2529"/>
              </a:lnSpc>
              <a:buFont typeface="Arial"/>
              <a:buChar char="•"/>
            </a:pPr>
            <a:r>
              <a:rPr lang="en-US" sz="2299" spc="91">
                <a:solidFill>
                  <a:srgbClr val="000000"/>
                </a:solidFill>
                <a:latin typeface="Georgia Pro"/>
                <a:ea typeface="Georgia Pro"/>
                <a:cs typeface="Georgia Pro"/>
                <a:sym typeface="Georgia Pro"/>
              </a:rPr>
              <a:t>APPLY STRATEGIC FORECASTING TO EVALUATE MARKET, ECONOMIC, AND GEOPOLITICAL VOLATILITY.</a:t>
            </a:r>
          </a:p>
        </p:txBody>
      </p:sp>
      <p:sp>
        <p:nvSpPr>
          <p:cNvPr id="11" name="TextBox 11"/>
          <p:cNvSpPr txBox="1"/>
          <p:nvPr/>
        </p:nvSpPr>
        <p:spPr>
          <a:xfrm>
            <a:off x="1216175" y="7309485"/>
            <a:ext cx="17470006" cy="574675"/>
          </a:xfrm>
          <a:prstGeom prst="rect">
            <a:avLst/>
          </a:prstGeom>
        </p:spPr>
        <p:txBody>
          <a:bodyPr lIns="0" tIns="0" rIns="0" bIns="0" rtlCol="0" anchor="t">
            <a:spAutoFit/>
          </a:bodyPr>
          <a:lstStyle/>
          <a:p>
            <a:pPr algn="l">
              <a:lnSpc>
                <a:spcPts val="4399"/>
              </a:lnSpc>
              <a:spcBef>
                <a:spcPct val="0"/>
              </a:spcBef>
            </a:pPr>
            <a:r>
              <a:rPr lang="en-US" sz="3999" b="1" spc="159">
                <a:solidFill>
                  <a:srgbClr val="000000"/>
                </a:solidFill>
                <a:latin typeface="Georgia Pro Bold"/>
                <a:ea typeface="Georgia Pro Bold"/>
                <a:cs typeface="Georgia Pro Bold"/>
                <a:sym typeface="Georgia Pro Bold"/>
              </a:rPr>
              <a:t>RISK MITIGATION STRATEGIES</a:t>
            </a:r>
          </a:p>
        </p:txBody>
      </p:sp>
      <p:sp>
        <p:nvSpPr>
          <p:cNvPr id="12" name="TextBox 12"/>
          <p:cNvSpPr txBox="1"/>
          <p:nvPr/>
        </p:nvSpPr>
        <p:spPr>
          <a:xfrm>
            <a:off x="1216175" y="8103235"/>
            <a:ext cx="15156252" cy="1267460"/>
          </a:xfrm>
          <a:prstGeom prst="rect">
            <a:avLst/>
          </a:prstGeom>
        </p:spPr>
        <p:txBody>
          <a:bodyPr lIns="0" tIns="0" rIns="0" bIns="0" rtlCol="0" anchor="t">
            <a:spAutoFit/>
          </a:bodyPr>
          <a:lstStyle/>
          <a:p>
            <a:pPr marL="496564" lvl="1" indent="-248282" algn="l">
              <a:lnSpc>
                <a:spcPts val="2529"/>
              </a:lnSpc>
              <a:buFont typeface="Arial"/>
              <a:buChar char="•"/>
            </a:pPr>
            <a:r>
              <a:rPr lang="en-US" sz="2299" spc="91">
                <a:solidFill>
                  <a:srgbClr val="000000"/>
                </a:solidFill>
                <a:latin typeface="Georgia Pro"/>
                <a:ea typeface="Georgia Pro"/>
                <a:cs typeface="Georgia Pro"/>
                <a:sym typeface="Georgia Pro"/>
              </a:rPr>
              <a:t>SUPPLY CHAIN REDUNDANCY: MULTIPLE SUPPLIERS AND IN-HOUSE CHIP DESIGN (APPLE SILICON).</a:t>
            </a:r>
          </a:p>
          <a:p>
            <a:pPr marL="496564" lvl="1" indent="-248282" algn="l">
              <a:lnSpc>
                <a:spcPts val="2529"/>
              </a:lnSpc>
              <a:buFont typeface="Arial"/>
              <a:buChar char="•"/>
            </a:pPr>
            <a:r>
              <a:rPr lang="en-US" sz="2299" spc="91">
                <a:solidFill>
                  <a:srgbClr val="000000"/>
                </a:solidFill>
                <a:latin typeface="Georgia Pro"/>
                <a:ea typeface="Georgia Pro"/>
                <a:cs typeface="Georgia Pro"/>
                <a:sym typeface="Georgia Pro"/>
              </a:rPr>
              <a:t>SECURITY PROTOCOLS: CONTROLLED ACCESS, COMPARTMENTALIZED TEAMS, AND NDAS.</a:t>
            </a:r>
          </a:p>
          <a:p>
            <a:pPr algn="l">
              <a:lnSpc>
                <a:spcPts val="2529"/>
              </a:lnSpc>
            </a:pPr>
            <a:endParaRPr lang="en-US" sz="2299" spc="91">
              <a:solidFill>
                <a:srgbClr val="000000"/>
              </a:solidFill>
              <a:latin typeface="Georgia Pro"/>
              <a:ea typeface="Georgia Pro"/>
              <a:cs typeface="Georgia Pro"/>
              <a:sym typeface="Georgia Pro"/>
            </a:endParaRPr>
          </a:p>
        </p:txBody>
      </p:sp>
      <p:grpSp>
        <p:nvGrpSpPr>
          <p:cNvPr id="13" name="Group 13"/>
          <p:cNvGrpSpPr/>
          <p:nvPr/>
        </p:nvGrpSpPr>
        <p:grpSpPr>
          <a:xfrm>
            <a:off x="-335011" y="9132712"/>
            <a:ext cx="1363711" cy="1363711"/>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A038"/>
            </a:solidFill>
          </p:spPr>
        </p:sp>
        <p:sp>
          <p:nvSpPr>
            <p:cNvPr id="15" name="TextBox 15"/>
            <p:cNvSpPr txBox="1"/>
            <p:nvPr/>
          </p:nvSpPr>
          <p:spPr>
            <a:xfrm>
              <a:off x="76200" y="0"/>
              <a:ext cx="660400" cy="736600"/>
            </a:xfrm>
            <a:prstGeom prst="rect">
              <a:avLst/>
            </a:prstGeom>
          </p:spPr>
          <p:txBody>
            <a:bodyPr lIns="50800" tIns="50800" rIns="50800" bIns="50800" rtlCol="0" anchor="ctr"/>
            <a:lstStyle/>
            <a:p>
              <a:pPr algn="ctr">
                <a:lnSpc>
                  <a:spcPts val="4423"/>
                </a:lnSpc>
              </a:pPr>
              <a:r>
                <a:rPr lang="en-US" sz="3159">
                  <a:solidFill>
                    <a:srgbClr val="FFFFFF"/>
                  </a:solidFill>
                  <a:latin typeface="Georgia Pro"/>
                  <a:ea typeface="Georgia Pro"/>
                  <a:cs typeface="Georgia Pro"/>
                  <a:sym typeface="Georgia Pro"/>
                </a:rPr>
                <a:t>10</a:t>
              </a:r>
            </a:p>
          </p:txBody>
        </p:sp>
      </p:grpSp>
      <p:grpSp>
        <p:nvGrpSpPr>
          <p:cNvPr id="16" name="Group 16"/>
          <p:cNvGrpSpPr/>
          <p:nvPr/>
        </p:nvGrpSpPr>
        <p:grpSpPr>
          <a:xfrm rot="-10800000">
            <a:off x="14841081" y="-1304475"/>
            <a:ext cx="6893838" cy="3901936"/>
            <a:chOff x="0" y="0"/>
            <a:chExt cx="812800" cy="460048"/>
          </a:xfrm>
        </p:grpSpPr>
        <p:sp>
          <p:nvSpPr>
            <p:cNvPr id="17" name="Freeform 17"/>
            <p:cNvSpPr/>
            <p:nvPr/>
          </p:nvSpPr>
          <p:spPr>
            <a:xfrm>
              <a:off x="0" y="0"/>
              <a:ext cx="812800" cy="460048"/>
            </a:xfrm>
            <a:custGeom>
              <a:avLst/>
              <a:gdLst/>
              <a:ahLst/>
              <a:cxnLst/>
              <a:rect l="l" t="t" r="r" b="b"/>
              <a:pathLst>
                <a:path w="812800" h="460048">
                  <a:moveTo>
                    <a:pt x="406400" y="0"/>
                  </a:moveTo>
                  <a:lnTo>
                    <a:pt x="0" y="406400"/>
                  </a:lnTo>
                  <a:lnTo>
                    <a:pt x="203200" y="406400"/>
                  </a:lnTo>
                  <a:lnTo>
                    <a:pt x="203200" y="460048"/>
                  </a:lnTo>
                  <a:lnTo>
                    <a:pt x="609600" y="460048"/>
                  </a:lnTo>
                  <a:lnTo>
                    <a:pt x="609600" y="406400"/>
                  </a:lnTo>
                  <a:lnTo>
                    <a:pt x="812800" y="406400"/>
                  </a:lnTo>
                  <a:lnTo>
                    <a:pt x="406400" y="0"/>
                  </a:lnTo>
                  <a:close/>
                </a:path>
              </a:pathLst>
            </a:custGeom>
            <a:solidFill>
              <a:srgbClr val="EFA038"/>
            </a:solidFill>
          </p:spPr>
        </p:sp>
        <p:sp>
          <p:nvSpPr>
            <p:cNvPr id="18" name="TextBox 18"/>
            <p:cNvSpPr txBox="1"/>
            <p:nvPr/>
          </p:nvSpPr>
          <p:spPr>
            <a:xfrm>
              <a:off x="203200" y="111125"/>
              <a:ext cx="406400" cy="348923"/>
            </a:xfrm>
            <a:prstGeom prst="rect">
              <a:avLst/>
            </a:prstGeom>
          </p:spPr>
          <p:txBody>
            <a:bodyPr lIns="50800" tIns="50800" rIns="50800" bIns="50800" rtlCol="0" anchor="ctr"/>
            <a:lstStyle/>
            <a:p>
              <a:pPr algn="ctr">
                <a:lnSpc>
                  <a:spcPts val="1869"/>
                </a:lnSpc>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E6E80"/>
        </a:solidFill>
        <a:effectLst/>
      </p:bgPr>
    </p:bg>
    <p:spTree>
      <p:nvGrpSpPr>
        <p:cNvPr id="1" name=""/>
        <p:cNvGrpSpPr/>
        <p:nvPr/>
      </p:nvGrpSpPr>
      <p:grpSpPr>
        <a:xfrm>
          <a:off x="0" y="0"/>
          <a:ext cx="0" cy="0"/>
          <a:chOff x="0" y="0"/>
          <a:chExt cx="0" cy="0"/>
        </a:xfrm>
      </p:grpSpPr>
      <p:grpSp>
        <p:nvGrpSpPr>
          <p:cNvPr id="2" name="Group 2"/>
          <p:cNvGrpSpPr/>
          <p:nvPr/>
        </p:nvGrpSpPr>
        <p:grpSpPr>
          <a:xfrm>
            <a:off x="9084004" y="2607963"/>
            <a:ext cx="8994924" cy="1673225"/>
            <a:chOff x="0" y="0"/>
            <a:chExt cx="2461695" cy="457921"/>
          </a:xfrm>
        </p:grpSpPr>
        <p:sp>
          <p:nvSpPr>
            <p:cNvPr id="3" name="Freeform 3"/>
            <p:cNvSpPr/>
            <p:nvPr/>
          </p:nvSpPr>
          <p:spPr>
            <a:xfrm>
              <a:off x="0" y="0"/>
              <a:ext cx="2461695" cy="457922"/>
            </a:xfrm>
            <a:custGeom>
              <a:avLst/>
              <a:gdLst/>
              <a:ahLst/>
              <a:cxnLst/>
              <a:rect l="l" t="t" r="r" b="b"/>
              <a:pathLst>
                <a:path w="2461695" h="457922">
                  <a:moveTo>
                    <a:pt x="0" y="0"/>
                  </a:moveTo>
                  <a:lnTo>
                    <a:pt x="2461695" y="0"/>
                  </a:lnTo>
                  <a:lnTo>
                    <a:pt x="2461695" y="457922"/>
                  </a:lnTo>
                  <a:lnTo>
                    <a:pt x="0" y="457922"/>
                  </a:lnTo>
                  <a:close/>
                </a:path>
              </a:pathLst>
            </a:custGeom>
            <a:solidFill>
              <a:srgbClr val="EFA038"/>
            </a:solidFill>
          </p:spPr>
        </p:sp>
        <p:sp>
          <p:nvSpPr>
            <p:cNvPr id="4" name="TextBox 4"/>
            <p:cNvSpPr txBox="1"/>
            <p:nvPr/>
          </p:nvSpPr>
          <p:spPr>
            <a:xfrm>
              <a:off x="0" y="-38100"/>
              <a:ext cx="2461695" cy="496021"/>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9144000" y="2877046"/>
            <a:ext cx="8600688" cy="1201733"/>
          </a:xfrm>
          <a:prstGeom prst="rect">
            <a:avLst/>
          </a:prstGeom>
        </p:spPr>
        <p:txBody>
          <a:bodyPr lIns="0" tIns="0" rIns="0" bIns="0" rtlCol="0" anchor="t">
            <a:spAutoFit/>
          </a:bodyPr>
          <a:lstStyle/>
          <a:p>
            <a:pPr algn="r">
              <a:lnSpc>
                <a:spcPts val="9212"/>
              </a:lnSpc>
            </a:pPr>
            <a:r>
              <a:rPr lang="en-US" sz="8374" b="1" spc="334">
                <a:solidFill>
                  <a:srgbClr val="FFFFFF"/>
                </a:solidFill>
                <a:latin typeface="Georgia Pro Bold"/>
                <a:ea typeface="Georgia Pro Bold"/>
                <a:cs typeface="Georgia Pro Bold"/>
                <a:sym typeface="Georgia Pro Bold"/>
              </a:rPr>
              <a:t>CONCLUSION</a:t>
            </a:r>
          </a:p>
        </p:txBody>
      </p:sp>
      <p:sp>
        <p:nvSpPr>
          <p:cNvPr id="6" name="Freeform 6"/>
          <p:cNvSpPr/>
          <p:nvPr/>
        </p:nvSpPr>
        <p:spPr>
          <a:xfrm flipH="1">
            <a:off x="-1341003" y="0"/>
            <a:ext cx="7402923" cy="18147854"/>
          </a:xfrm>
          <a:custGeom>
            <a:avLst/>
            <a:gdLst/>
            <a:ahLst/>
            <a:cxnLst/>
            <a:rect l="l" t="t" r="r" b="b"/>
            <a:pathLst>
              <a:path w="7402923" h="18147854">
                <a:moveTo>
                  <a:pt x="7402922" y="0"/>
                </a:moveTo>
                <a:lnTo>
                  <a:pt x="0" y="0"/>
                </a:lnTo>
                <a:lnTo>
                  <a:pt x="0" y="18147854"/>
                </a:lnTo>
                <a:lnTo>
                  <a:pt x="7402922" y="18147854"/>
                </a:lnTo>
                <a:lnTo>
                  <a:pt x="7402922" y="0"/>
                </a:lnTo>
                <a:close/>
              </a:path>
            </a:pathLst>
          </a:custGeom>
          <a:blipFill>
            <a:blip r:embed="rId2"/>
            <a:stretch>
              <a:fillRect l="-27565"/>
            </a:stretch>
          </a:blipFill>
        </p:spPr>
      </p:sp>
      <p:grpSp>
        <p:nvGrpSpPr>
          <p:cNvPr id="7" name="Group 7"/>
          <p:cNvGrpSpPr/>
          <p:nvPr/>
        </p:nvGrpSpPr>
        <p:grpSpPr>
          <a:xfrm rot="5400000">
            <a:off x="884941" y="1098191"/>
            <a:ext cx="2716633" cy="1358316"/>
            <a:chOff x="0" y="0"/>
            <a:chExt cx="812800" cy="406400"/>
          </a:xfrm>
        </p:grpSpPr>
        <p:sp>
          <p:nvSpPr>
            <p:cNvPr id="8" name="Freeform 8"/>
            <p:cNvSpPr/>
            <p:nvPr/>
          </p:nvSpPr>
          <p:spPr>
            <a:xfrm>
              <a:off x="0" y="0"/>
              <a:ext cx="812800" cy="406400"/>
            </a:xfrm>
            <a:custGeom>
              <a:avLst/>
              <a:gdLst/>
              <a:ahLst/>
              <a:cxnLst/>
              <a:rect l="l" t="t" r="r" b="b"/>
              <a:pathLst>
                <a:path w="812800" h="4064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FA038"/>
            </a:solidFill>
          </p:spPr>
        </p:sp>
        <p:sp>
          <p:nvSpPr>
            <p:cNvPr id="9" name="TextBox 9"/>
            <p:cNvSpPr txBox="1"/>
            <p:nvPr/>
          </p:nvSpPr>
          <p:spPr>
            <a:xfrm>
              <a:off x="203200" y="111125"/>
              <a:ext cx="406400" cy="295275"/>
            </a:xfrm>
            <a:prstGeom prst="rect">
              <a:avLst/>
            </a:prstGeom>
          </p:spPr>
          <p:txBody>
            <a:bodyPr lIns="50800" tIns="50800" rIns="50800" bIns="50800" rtlCol="0" anchor="ctr"/>
            <a:lstStyle/>
            <a:p>
              <a:pPr algn="ctr">
                <a:lnSpc>
                  <a:spcPts val="1869"/>
                </a:lnSpc>
              </a:pPr>
              <a:endParaRPr/>
            </a:p>
          </p:txBody>
        </p:sp>
      </p:grpSp>
      <p:grpSp>
        <p:nvGrpSpPr>
          <p:cNvPr id="10" name="Group 10"/>
          <p:cNvGrpSpPr/>
          <p:nvPr/>
        </p:nvGrpSpPr>
        <p:grpSpPr>
          <a:xfrm rot="5400000">
            <a:off x="-2734347" y="4707582"/>
            <a:ext cx="6893838" cy="3446919"/>
            <a:chOff x="0" y="0"/>
            <a:chExt cx="812800" cy="406400"/>
          </a:xfrm>
        </p:grpSpPr>
        <p:sp>
          <p:nvSpPr>
            <p:cNvPr id="11" name="Freeform 11"/>
            <p:cNvSpPr/>
            <p:nvPr/>
          </p:nvSpPr>
          <p:spPr>
            <a:xfrm>
              <a:off x="0" y="0"/>
              <a:ext cx="812800" cy="406400"/>
            </a:xfrm>
            <a:custGeom>
              <a:avLst/>
              <a:gdLst/>
              <a:ahLst/>
              <a:cxnLst/>
              <a:rect l="l" t="t" r="r" b="b"/>
              <a:pathLst>
                <a:path w="812800" h="4064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FA038"/>
            </a:solidFill>
          </p:spPr>
        </p:sp>
        <p:sp>
          <p:nvSpPr>
            <p:cNvPr id="12" name="TextBox 12"/>
            <p:cNvSpPr txBox="1"/>
            <p:nvPr/>
          </p:nvSpPr>
          <p:spPr>
            <a:xfrm>
              <a:off x="203200" y="111125"/>
              <a:ext cx="406400" cy="295275"/>
            </a:xfrm>
            <a:prstGeom prst="rect">
              <a:avLst/>
            </a:prstGeom>
          </p:spPr>
          <p:txBody>
            <a:bodyPr lIns="50800" tIns="50800" rIns="50800" bIns="50800" rtlCol="0" anchor="ctr"/>
            <a:lstStyle/>
            <a:p>
              <a:pPr algn="ctr">
                <a:lnSpc>
                  <a:spcPts val="1869"/>
                </a:lnSpc>
              </a:pPr>
              <a:endParaRPr/>
            </a:p>
          </p:txBody>
        </p:sp>
      </p:grpSp>
      <p:sp>
        <p:nvSpPr>
          <p:cNvPr id="13" name="TextBox 13"/>
          <p:cNvSpPr txBox="1"/>
          <p:nvPr/>
        </p:nvSpPr>
        <p:spPr>
          <a:xfrm>
            <a:off x="8548382" y="4718520"/>
            <a:ext cx="9739618" cy="2298983"/>
          </a:xfrm>
          <a:prstGeom prst="rect">
            <a:avLst/>
          </a:prstGeom>
        </p:spPr>
        <p:txBody>
          <a:bodyPr lIns="0" tIns="0" rIns="0" bIns="0" rtlCol="0" anchor="t">
            <a:spAutoFit/>
          </a:bodyPr>
          <a:lstStyle/>
          <a:p>
            <a:pPr algn="ctr">
              <a:lnSpc>
                <a:spcPts val="3696"/>
              </a:lnSpc>
              <a:spcBef>
                <a:spcPct val="0"/>
              </a:spcBef>
            </a:pPr>
            <a:r>
              <a:rPr lang="en-US" sz="2640">
                <a:solidFill>
                  <a:srgbClr val="FFFFFF"/>
                </a:solidFill>
                <a:latin typeface="Georgia Pro"/>
                <a:ea typeface="Georgia Pro"/>
                <a:cs typeface="Georgia Pro"/>
                <a:sym typeface="Georgia Pro"/>
              </a:rPr>
              <a:t>Ultimately, Apple demonstrates that groundbreaking innovation requires more than visionary ideas—it demands flawless execution. By integrating strategy with disciplined project management, Apple continues to set the standard for turning ambitious concepts into industry-defining products. </a:t>
            </a:r>
          </a:p>
        </p:txBody>
      </p:sp>
      <p:grpSp>
        <p:nvGrpSpPr>
          <p:cNvPr id="14" name="Group 14"/>
          <p:cNvGrpSpPr/>
          <p:nvPr/>
        </p:nvGrpSpPr>
        <p:grpSpPr>
          <a:xfrm>
            <a:off x="-335011" y="9132712"/>
            <a:ext cx="1363711" cy="1363711"/>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A038"/>
            </a:solidFill>
          </p:spPr>
        </p:sp>
        <p:sp>
          <p:nvSpPr>
            <p:cNvPr id="16" name="TextBox 16"/>
            <p:cNvSpPr txBox="1"/>
            <p:nvPr/>
          </p:nvSpPr>
          <p:spPr>
            <a:xfrm>
              <a:off x="76200" y="0"/>
              <a:ext cx="660400" cy="736600"/>
            </a:xfrm>
            <a:prstGeom prst="rect">
              <a:avLst/>
            </a:prstGeom>
          </p:spPr>
          <p:txBody>
            <a:bodyPr lIns="50800" tIns="50800" rIns="50800" bIns="50800" rtlCol="0" anchor="ctr"/>
            <a:lstStyle/>
            <a:p>
              <a:pPr algn="ctr">
                <a:lnSpc>
                  <a:spcPts val="4423"/>
                </a:lnSpc>
              </a:pPr>
              <a:r>
                <a:rPr lang="en-US" sz="3159">
                  <a:solidFill>
                    <a:srgbClr val="FFFFFF"/>
                  </a:solidFill>
                  <a:latin typeface="Georgia Pro"/>
                  <a:ea typeface="Georgia Pro"/>
                  <a:cs typeface="Georgia Pro"/>
                  <a:sym typeface="Georgia Pro"/>
                </a:rPr>
                <a:t>11</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61138" b="-14587"/>
            </a:stretch>
          </a:blipFill>
        </p:spPr>
      </p:sp>
      <p:sp>
        <p:nvSpPr>
          <p:cNvPr id="3" name="TextBox 3"/>
          <p:cNvSpPr txBox="1"/>
          <p:nvPr/>
        </p:nvSpPr>
        <p:spPr>
          <a:xfrm>
            <a:off x="1727448" y="3730657"/>
            <a:ext cx="14833104" cy="3860418"/>
          </a:xfrm>
          <a:prstGeom prst="rect">
            <a:avLst/>
          </a:prstGeom>
        </p:spPr>
        <p:txBody>
          <a:bodyPr lIns="0" tIns="0" rIns="0" bIns="0" rtlCol="0" anchor="t">
            <a:spAutoFit/>
          </a:bodyPr>
          <a:lstStyle/>
          <a:p>
            <a:pPr algn="ctr">
              <a:lnSpc>
                <a:spcPts val="14797"/>
              </a:lnSpc>
            </a:pPr>
            <a:r>
              <a:rPr lang="en-US" sz="15099" b="1" spc="1585">
                <a:solidFill>
                  <a:srgbClr val="000000"/>
                </a:solidFill>
                <a:latin typeface="Georgia Pro Bold"/>
                <a:ea typeface="Georgia Pro Bold"/>
                <a:cs typeface="Georgia Pro Bold"/>
                <a:sym typeface="Georgia Pro Bold"/>
              </a:rPr>
              <a:t>THANK</a:t>
            </a:r>
          </a:p>
          <a:p>
            <a:pPr algn="ctr">
              <a:lnSpc>
                <a:spcPts val="14797"/>
              </a:lnSpc>
            </a:pPr>
            <a:r>
              <a:rPr lang="en-US" sz="15099" b="1" spc="1585">
                <a:solidFill>
                  <a:srgbClr val="000000"/>
                </a:solidFill>
                <a:latin typeface="Georgia Pro Bold"/>
                <a:ea typeface="Georgia Pro Bold"/>
                <a:cs typeface="Georgia Pro Bold"/>
                <a:sym typeface="Georgia Pro Bold"/>
              </a:rPr>
              <a:t>YOU</a:t>
            </a:r>
          </a:p>
        </p:txBody>
      </p:sp>
      <p:grpSp>
        <p:nvGrpSpPr>
          <p:cNvPr id="4" name="Group 4"/>
          <p:cNvGrpSpPr/>
          <p:nvPr/>
        </p:nvGrpSpPr>
        <p:grpSpPr>
          <a:xfrm rot="5400000">
            <a:off x="-635933" y="1183211"/>
            <a:ext cx="3858176" cy="1929088"/>
            <a:chOff x="0" y="0"/>
            <a:chExt cx="812800" cy="406400"/>
          </a:xfrm>
        </p:grpSpPr>
        <p:sp>
          <p:nvSpPr>
            <p:cNvPr id="5" name="Freeform 5"/>
            <p:cNvSpPr/>
            <p:nvPr/>
          </p:nvSpPr>
          <p:spPr>
            <a:xfrm>
              <a:off x="0" y="0"/>
              <a:ext cx="812800" cy="406400"/>
            </a:xfrm>
            <a:custGeom>
              <a:avLst/>
              <a:gdLst/>
              <a:ahLst/>
              <a:cxnLst/>
              <a:rect l="l" t="t" r="r" b="b"/>
              <a:pathLst>
                <a:path w="812800" h="4064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FA038"/>
            </a:solidFill>
          </p:spPr>
        </p:sp>
        <p:sp>
          <p:nvSpPr>
            <p:cNvPr id="6" name="TextBox 6"/>
            <p:cNvSpPr txBox="1"/>
            <p:nvPr/>
          </p:nvSpPr>
          <p:spPr>
            <a:xfrm>
              <a:off x="203200" y="111125"/>
              <a:ext cx="406400" cy="295275"/>
            </a:xfrm>
            <a:prstGeom prst="rect">
              <a:avLst/>
            </a:prstGeom>
          </p:spPr>
          <p:txBody>
            <a:bodyPr lIns="50800" tIns="50800" rIns="50800" bIns="50800" rtlCol="0" anchor="ctr"/>
            <a:lstStyle/>
            <a:p>
              <a:pPr algn="ctr">
                <a:lnSpc>
                  <a:spcPts val="1869"/>
                </a:lnSpc>
              </a:pPr>
              <a:endParaRPr/>
            </a:p>
          </p:txBody>
        </p:sp>
      </p:grpSp>
      <p:grpSp>
        <p:nvGrpSpPr>
          <p:cNvPr id="7" name="Group 7"/>
          <p:cNvGrpSpPr/>
          <p:nvPr/>
        </p:nvGrpSpPr>
        <p:grpSpPr>
          <a:xfrm rot="-5400000">
            <a:off x="15083182" y="7133888"/>
            <a:ext cx="3823082" cy="1911541"/>
            <a:chOff x="0" y="0"/>
            <a:chExt cx="812800" cy="406400"/>
          </a:xfrm>
        </p:grpSpPr>
        <p:sp>
          <p:nvSpPr>
            <p:cNvPr id="8" name="Freeform 8"/>
            <p:cNvSpPr/>
            <p:nvPr/>
          </p:nvSpPr>
          <p:spPr>
            <a:xfrm>
              <a:off x="0" y="0"/>
              <a:ext cx="812800" cy="406400"/>
            </a:xfrm>
            <a:custGeom>
              <a:avLst/>
              <a:gdLst/>
              <a:ahLst/>
              <a:cxnLst/>
              <a:rect l="l" t="t" r="r" b="b"/>
              <a:pathLst>
                <a:path w="812800" h="4064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2E6E80"/>
            </a:solidFill>
          </p:spPr>
        </p:sp>
        <p:sp>
          <p:nvSpPr>
            <p:cNvPr id="9" name="TextBox 9"/>
            <p:cNvSpPr txBox="1"/>
            <p:nvPr/>
          </p:nvSpPr>
          <p:spPr>
            <a:xfrm>
              <a:off x="203200" y="111125"/>
              <a:ext cx="406400" cy="295275"/>
            </a:xfrm>
            <a:prstGeom prst="rect">
              <a:avLst/>
            </a:prstGeom>
          </p:spPr>
          <p:txBody>
            <a:bodyPr lIns="50800" tIns="50800" rIns="50800" bIns="50800" rtlCol="0" anchor="ctr"/>
            <a:lstStyle/>
            <a:p>
              <a:pPr algn="ctr">
                <a:lnSpc>
                  <a:spcPts val="1869"/>
                </a:lnSpc>
              </a:pPr>
              <a:endParaRPr/>
            </a:p>
          </p:txBody>
        </p:sp>
      </p:grpSp>
      <p:grpSp>
        <p:nvGrpSpPr>
          <p:cNvPr id="10" name="Group 10"/>
          <p:cNvGrpSpPr/>
          <p:nvPr/>
        </p:nvGrpSpPr>
        <p:grpSpPr>
          <a:xfrm>
            <a:off x="-335011" y="9132712"/>
            <a:ext cx="1363711" cy="1363711"/>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A038"/>
            </a:solidFill>
          </p:spPr>
        </p:sp>
        <p:sp>
          <p:nvSpPr>
            <p:cNvPr id="12" name="TextBox 12"/>
            <p:cNvSpPr txBox="1"/>
            <p:nvPr/>
          </p:nvSpPr>
          <p:spPr>
            <a:xfrm>
              <a:off x="76200" y="0"/>
              <a:ext cx="660400" cy="736600"/>
            </a:xfrm>
            <a:prstGeom prst="rect">
              <a:avLst/>
            </a:prstGeom>
          </p:spPr>
          <p:txBody>
            <a:bodyPr lIns="50800" tIns="50800" rIns="50800" bIns="50800" rtlCol="0" anchor="ctr"/>
            <a:lstStyle/>
            <a:p>
              <a:pPr algn="ctr">
                <a:lnSpc>
                  <a:spcPts val="4423"/>
                </a:lnSpc>
              </a:pPr>
              <a:r>
                <a:rPr lang="en-US" sz="3159">
                  <a:solidFill>
                    <a:srgbClr val="FFFFFF"/>
                  </a:solidFill>
                  <a:latin typeface="Georgia Pro"/>
                  <a:ea typeface="Georgia Pro"/>
                  <a:cs typeface="Georgia Pro"/>
                  <a:sym typeface="Georgia Pro"/>
                </a:rPr>
                <a:t>12</a:t>
              </a:r>
            </a:p>
          </p:txBody>
        </p:sp>
      </p:grpSp>
      <p:grpSp>
        <p:nvGrpSpPr>
          <p:cNvPr id="13" name="Group 13"/>
          <p:cNvGrpSpPr/>
          <p:nvPr/>
        </p:nvGrpSpPr>
        <p:grpSpPr>
          <a:xfrm rot="-10800000">
            <a:off x="14841081" y="-1304475"/>
            <a:ext cx="6893838" cy="3901936"/>
            <a:chOff x="0" y="0"/>
            <a:chExt cx="812800" cy="460048"/>
          </a:xfrm>
        </p:grpSpPr>
        <p:sp>
          <p:nvSpPr>
            <p:cNvPr id="14" name="Freeform 14"/>
            <p:cNvSpPr/>
            <p:nvPr/>
          </p:nvSpPr>
          <p:spPr>
            <a:xfrm>
              <a:off x="0" y="0"/>
              <a:ext cx="812800" cy="460048"/>
            </a:xfrm>
            <a:custGeom>
              <a:avLst/>
              <a:gdLst/>
              <a:ahLst/>
              <a:cxnLst/>
              <a:rect l="l" t="t" r="r" b="b"/>
              <a:pathLst>
                <a:path w="812800" h="460048">
                  <a:moveTo>
                    <a:pt x="406400" y="0"/>
                  </a:moveTo>
                  <a:lnTo>
                    <a:pt x="0" y="406400"/>
                  </a:lnTo>
                  <a:lnTo>
                    <a:pt x="203200" y="406400"/>
                  </a:lnTo>
                  <a:lnTo>
                    <a:pt x="203200" y="460048"/>
                  </a:lnTo>
                  <a:lnTo>
                    <a:pt x="609600" y="460048"/>
                  </a:lnTo>
                  <a:lnTo>
                    <a:pt x="609600" y="406400"/>
                  </a:lnTo>
                  <a:lnTo>
                    <a:pt x="812800" y="406400"/>
                  </a:lnTo>
                  <a:lnTo>
                    <a:pt x="406400" y="0"/>
                  </a:lnTo>
                  <a:close/>
                </a:path>
              </a:pathLst>
            </a:custGeom>
            <a:solidFill>
              <a:srgbClr val="EFA038"/>
            </a:solidFill>
          </p:spPr>
        </p:sp>
        <p:sp>
          <p:nvSpPr>
            <p:cNvPr id="15" name="TextBox 15"/>
            <p:cNvSpPr txBox="1"/>
            <p:nvPr/>
          </p:nvSpPr>
          <p:spPr>
            <a:xfrm>
              <a:off x="203200" y="111125"/>
              <a:ext cx="406400" cy="348923"/>
            </a:xfrm>
            <a:prstGeom prst="rect">
              <a:avLst/>
            </a:prstGeom>
          </p:spPr>
          <p:txBody>
            <a:bodyPr lIns="50800" tIns="50800" rIns="50800" bIns="50800" rtlCol="0" anchor="ctr"/>
            <a:lstStyle/>
            <a:p>
              <a:pPr algn="ctr">
                <a:lnSpc>
                  <a:spcPts val="1869"/>
                </a:lnSpc>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E6E80"/>
        </a:solidFill>
        <a:effectLst/>
      </p:bgPr>
    </p:bg>
    <p:spTree>
      <p:nvGrpSpPr>
        <p:cNvPr id="1" name=""/>
        <p:cNvGrpSpPr/>
        <p:nvPr/>
      </p:nvGrpSpPr>
      <p:grpSpPr>
        <a:xfrm>
          <a:off x="0" y="0"/>
          <a:ext cx="0" cy="0"/>
          <a:chOff x="0" y="0"/>
          <a:chExt cx="0" cy="0"/>
        </a:xfrm>
      </p:grpSpPr>
      <p:sp>
        <p:nvSpPr>
          <p:cNvPr id="2" name="Freeform 2"/>
          <p:cNvSpPr/>
          <p:nvPr/>
        </p:nvSpPr>
        <p:spPr>
          <a:xfrm flipH="1">
            <a:off x="-690460" y="-1580176"/>
            <a:ext cx="6576954" cy="8556356"/>
          </a:xfrm>
          <a:custGeom>
            <a:avLst/>
            <a:gdLst/>
            <a:ahLst/>
            <a:cxnLst/>
            <a:rect l="l" t="t" r="r" b="b"/>
            <a:pathLst>
              <a:path w="6576954" h="8556356">
                <a:moveTo>
                  <a:pt x="6576953" y="0"/>
                </a:moveTo>
                <a:lnTo>
                  <a:pt x="0" y="0"/>
                </a:lnTo>
                <a:lnTo>
                  <a:pt x="0" y="8556356"/>
                </a:lnTo>
                <a:lnTo>
                  <a:pt x="6576953" y="8556356"/>
                </a:lnTo>
                <a:lnTo>
                  <a:pt x="6576953" y="0"/>
                </a:lnTo>
                <a:close/>
              </a:path>
            </a:pathLst>
          </a:custGeom>
          <a:blipFill>
            <a:blip r:embed="rId2"/>
            <a:stretch>
              <a:fillRect t="-23857" b="-23857"/>
            </a:stretch>
          </a:blipFill>
        </p:spPr>
      </p:sp>
      <p:sp>
        <p:nvSpPr>
          <p:cNvPr id="3" name="Freeform 3"/>
          <p:cNvSpPr/>
          <p:nvPr/>
        </p:nvSpPr>
        <p:spPr>
          <a:xfrm rot="-10800000">
            <a:off x="12735408" y="3693481"/>
            <a:ext cx="6616488" cy="9619789"/>
          </a:xfrm>
          <a:custGeom>
            <a:avLst/>
            <a:gdLst/>
            <a:ahLst/>
            <a:cxnLst/>
            <a:rect l="l" t="t" r="r" b="b"/>
            <a:pathLst>
              <a:path w="6616488" h="9619789">
                <a:moveTo>
                  <a:pt x="0" y="0"/>
                </a:moveTo>
                <a:lnTo>
                  <a:pt x="6616489" y="0"/>
                </a:lnTo>
                <a:lnTo>
                  <a:pt x="6616489" y="9619789"/>
                </a:lnTo>
                <a:lnTo>
                  <a:pt x="0" y="9619789"/>
                </a:lnTo>
                <a:lnTo>
                  <a:pt x="0" y="0"/>
                </a:lnTo>
                <a:close/>
              </a:path>
            </a:pathLst>
          </a:custGeom>
          <a:blipFill>
            <a:blip r:embed="rId3"/>
            <a:stretch>
              <a:fillRect l="-582773" t="-10648" r="-161362" b="-72239"/>
            </a:stretch>
          </a:blipFill>
        </p:spPr>
      </p:sp>
      <p:sp>
        <p:nvSpPr>
          <p:cNvPr id="4" name="TextBox 4"/>
          <p:cNvSpPr txBox="1"/>
          <p:nvPr/>
        </p:nvSpPr>
        <p:spPr>
          <a:xfrm>
            <a:off x="2514646" y="4684217"/>
            <a:ext cx="13258708" cy="1028700"/>
          </a:xfrm>
          <a:prstGeom prst="rect">
            <a:avLst/>
          </a:prstGeom>
        </p:spPr>
        <p:txBody>
          <a:bodyPr lIns="0" tIns="0" rIns="0" bIns="0" rtlCol="0" anchor="t">
            <a:spAutoFit/>
          </a:bodyPr>
          <a:lstStyle/>
          <a:p>
            <a:pPr algn="ctr">
              <a:lnSpc>
                <a:spcPts val="8039"/>
              </a:lnSpc>
            </a:pPr>
            <a:r>
              <a:rPr lang="en-US" sz="6699" b="1">
                <a:solidFill>
                  <a:srgbClr val="FFFFFF"/>
                </a:solidFill>
                <a:latin typeface="Georgia Pro Bold"/>
                <a:ea typeface="Georgia Pro Bold"/>
                <a:cs typeface="Georgia Pro Bold"/>
                <a:sym typeface="Georgia Pro Bold"/>
              </a:rPr>
              <a:t>Any Question?</a:t>
            </a:r>
          </a:p>
        </p:txBody>
      </p:sp>
      <p:grpSp>
        <p:nvGrpSpPr>
          <p:cNvPr id="5" name="Group 5"/>
          <p:cNvGrpSpPr/>
          <p:nvPr/>
        </p:nvGrpSpPr>
        <p:grpSpPr>
          <a:xfrm>
            <a:off x="-335011" y="9132712"/>
            <a:ext cx="1363711" cy="136371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A038"/>
            </a:solidFill>
          </p:spPr>
        </p:sp>
        <p:sp>
          <p:nvSpPr>
            <p:cNvPr id="7" name="TextBox 7"/>
            <p:cNvSpPr txBox="1"/>
            <p:nvPr/>
          </p:nvSpPr>
          <p:spPr>
            <a:xfrm>
              <a:off x="76200" y="0"/>
              <a:ext cx="660400" cy="736600"/>
            </a:xfrm>
            <a:prstGeom prst="rect">
              <a:avLst/>
            </a:prstGeom>
          </p:spPr>
          <p:txBody>
            <a:bodyPr lIns="50800" tIns="50800" rIns="50800" bIns="50800" rtlCol="0" anchor="ctr"/>
            <a:lstStyle/>
            <a:p>
              <a:pPr algn="ctr">
                <a:lnSpc>
                  <a:spcPts val="4423"/>
                </a:lnSpc>
              </a:pPr>
              <a:r>
                <a:rPr lang="en-US" sz="3159">
                  <a:solidFill>
                    <a:srgbClr val="FFFFFF"/>
                  </a:solidFill>
                  <a:latin typeface="Georgia Pro"/>
                  <a:ea typeface="Georgia Pro"/>
                  <a:cs typeface="Georgia Pro"/>
                  <a:sym typeface="Georgia Pro"/>
                </a:rPr>
                <a:t>13</a:t>
              </a:r>
            </a:p>
          </p:txBody>
        </p:sp>
      </p:grpSp>
      <p:grpSp>
        <p:nvGrpSpPr>
          <p:cNvPr id="8" name="Group 8"/>
          <p:cNvGrpSpPr/>
          <p:nvPr/>
        </p:nvGrpSpPr>
        <p:grpSpPr>
          <a:xfrm rot="-10800000">
            <a:off x="14841081" y="-1304475"/>
            <a:ext cx="6893838" cy="3901936"/>
            <a:chOff x="0" y="0"/>
            <a:chExt cx="812800" cy="460048"/>
          </a:xfrm>
        </p:grpSpPr>
        <p:sp>
          <p:nvSpPr>
            <p:cNvPr id="9" name="Freeform 9"/>
            <p:cNvSpPr/>
            <p:nvPr/>
          </p:nvSpPr>
          <p:spPr>
            <a:xfrm>
              <a:off x="0" y="0"/>
              <a:ext cx="812800" cy="460048"/>
            </a:xfrm>
            <a:custGeom>
              <a:avLst/>
              <a:gdLst/>
              <a:ahLst/>
              <a:cxnLst/>
              <a:rect l="l" t="t" r="r" b="b"/>
              <a:pathLst>
                <a:path w="812800" h="460048">
                  <a:moveTo>
                    <a:pt x="406400" y="0"/>
                  </a:moveTo>
                  <a:lnTo>
                    <a:pt x="0" y="406400"/>
                  </a:lnTo>
                  <a:lnTo>
                    <a:pt x="203200" y="406400"/>
                  </a:lnTo>
                  <a:lnTo>
                    <a:pt x="203200" y="460048"/>
                  </a:lnTo>
                  <a:lnTo>
                    <a:pt x="609600" y="460048"/>
                  </a:lnTo>
                  <a:lnTo>
                    <a:pt x="609600" y="406400"/>
                  </a:lnTo>
                  <a:lnTo>
                    <a:pt x="812800" y="406400"/>
                  </a:lnTo>
                  <a:lnTo>
                    <a:pt x="406400" y="0"/>
                  </a:lnTo>
                  <a:close/>
                </a:path>
              </a:pathLst>
            </a:custGeom>
            <a:solidFill>
              <a:srgbClr val="EFA038"/>
            </a:solidFill>
          </p:spPr>
        </p:sp>
        <p:sp>
          <p:nvSpPr>
            <p:cNvPr id="10" name="TextBox 10"/>
            <p:cNvSpPr txBox="1"/>
            <p:nvPr/>
          </p:nvSpPr>
          <p:spPr>
            <a:xfrm>
              <a:off x="203200" y="111125"/>
              <a:ext cx="406400" cy="348923"/>
            </a:xfrm>
            <a:prstGeom prst="rect">
              <a:avLst/>
            </a:prstGeom>
          </p:spPr>
          <p:txBody>
            <a:bodyPr lIns="50800" tIns="50800" rIns="50800" bIns="50800" rtlCol="0" anchor="ctr"/>
            <a:lstStyle/>
            <a:p>
              <a:pPr algn="ctr">
                <a:lnSpc>
                  <a:spcPts val="1869"/>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61138" b="-14587"/>
            </a:stretch>
          </a:blipFill>
        </p:spPr>
      </p:sp>
      <p:sp>
        <p:nvSpPr>
          <p:cNvPr id="3" name="TextBox 3"/>
          <p:cNvSpPr txBox="1"/>
          <p:nvPr/>
        </p:nvSpPr>
        <p:spPr>
          <a:xfrm>
            <a:off x="1028700" y="2659426"/>
            <a:ext cx="10243245" cy="5302250"/>
          </a:xfrm>
          <a:prstGeom prst="rect">
            <a:avLst/>
          </a:prstGeom>
        </p:spPr>
        <p:txBody>
          <a:bodyPr lIns="0" tIns="0" rIns="0" bIns="0" rtlCol="0" anchor="t">
            <a:spAutoFit/>
          </a:bodyPr>
          <a:lstStyle/>
          <a:p>
            <a:pPr marL="1079501" lvl="1" indent="-539750" algn="l">
              <a:lnSpc>
                <a:spcPts val="7000"/>
              </a:lnSpc>
              <a:buFont typeface="Arial"/>
              <a:buChar char="•"/>
            </a:pPr>
            <a:r>
              <a:rPr lang="en-US" sz="5000" dirty="0">
                <a:solidFill>
                  <a:srgbClr val="000000"/>
                </a:solidFill>
                <a:latin typeface="Georgia Pro"/>
                <a:ea typeface="Georgia Pro"/>
                <a:cs typeface="Georgia Pro"/>
                <a:sym typeface="Georgia Pro"/>
              </a:rPr>
              <a:t>Introduction</a:t>
            </a:r>
          </a:p>
          <a:p>
            <a:pPr marL="1079501" lvl="1" indent="-539750" algn="l">
              <a:lnSpc>
                <a:spcPts val="7000"/>
              </a:lnSpc>
              <a:buFont typeface="Arial"/>
              <a:buChar char="•"/>
            </a:pPr>
            <a:r>
              <a:rPr lang="en-US" sz="5000" dirty="0">
                <a:solidFill>
                  <a:srgbClr val="000000"/>
                </a:solidFill>
                <a:latin typeface="Georgia Pro"/>
                <a:ea typeface="Georgia Pro"/>
                <a:cs typeface="Georgia Pro"/>
                <a:sym typeface="Georgia Pro"/>
              </a:rPr>
              <a:t>Project Integration Management</a:t>
            </a:r>
          </a:p>
          <a:p>
            <a:pPr marL="1079501" lvl="1" indent="-539750" algn="l">
              <a:lnSpc>
                <a:spcPts val="7000"/>
              </a:lnSpc>
              <a:buFont typeface="Arial"/>
              <a:buChar char="•"/>
            </a:pPr>
            <a:r>
              <a:rPr lang="en-US" sz="5000" dirty="0">
                <a:solidFill>
                  <a:srgbClr val="000000"/>
                </a:solidFill>
                <a:latin typeface="Georgia Pro"/>
                <a:ea typeface="Georgia Pro"/>
                <a:cs typeface="Georgia Pro"/>
                <a:sym typeface="Georgia Pro"/>
              </a:rPr>
              <a:t>Project Scope Management</a:t>
            </a:r>
          </a:p>
          <a:p>
            <a:pPr marL="1079501" lvl="1" indent="-539750" algn="l">
              <a:lnSpc>
                <a:spcPts val="7000"/>
              </a:lnSpc>
              <a:buFont typeface="Arial"/>
              <a:buChar char="•"/>
            </a:pPr>
            <a:r>
              <a:rPr lang="en-US" sz="5000" dirty="0">
                <a:solidFill>
                  <a:srgbClr val="000000"/>
                </a:solidFill>
                <a:latin typeface="Georgia Pro"/>
                <a:ea typeface="Georgia Pro"/>
                <a:cs typeface="Georgia Pro"/>
                <a:sym typeface="Georgia Pro"/>
              </a:rPr>
              <a:t>Leadership Skills</a:t>
            </a:r>
          </a:p>
          <a:p>
            <a:pPr marL="1079501" lvl="1" indent="-539750" algn="l">
              <a:lnSpc>
                <a:spcPts val="7000"/>
              </a:lnSpc>
              <a:buFont typeface="Arial"/>
              <a:buChar char="•"/>
            </a:pPr>
            <a:r>
              <a:rPr lang="en-US" sz="5000" dirty="0">
                <a:solidFill>
                  <a:srgbClr val="000000"/>
                </a:solidFill>
                <a:latin typeface="Georgia Pro"/>
                <a:ea typeface="Georgia Pro"/>
                <a:cs typeface="Georgia Pro"/>
                <a:sym typeface="Georgia Pro"/>
              </a:rPr>
              <a:t>Risk Analysis Management</a:t>
            </a:r>
          </a:p>
          <a:p>
            <a:pPr marL="1079501" lvl="1" indent="-539750" algn="l">
              <a:lnSpc>
                <a:spcPts val="7000"/>
              </a:lnSpc>
              <a:buFont typeface="Arial"/>
              <a:buChar char="•"/>
            </a:pPr>
            <a:r>
              <a:rPr lang="en-US" sz="5000" dirty="0">
                <a:solidFill>
                  <a:srgbClr val="000000"/>
                </a:solidFill>
                <a:latin typeface="Georgia Pro"/>
                <a:ea typeface="Georgia Pro"/>
                <a:cs typeface="Georgia Pro"/>
                <a:sym typeface="Georgia Pro"/>
              </a:rPr>
              <a:t>Conclusion</a:t>
            </a:r>
          </a:p>
        </p:txBody>
      </p:sp>
      <p:sp>
        <p:nvSpPr>
          <p:cNvPr id="4" name="TextBox 4"/>
          <p:cNvSpPr txBox="1"/>
          <p:nvPr/>
        </p:nvSpPr>
        <p:spPr>
          <a:xfrm>
            <a:off x="1164853" y="1456370"/>
            <a:ext cx="4392895" cy="1009650"/>
          </a:xfrm>
          <a:prstGeom prst="rect">
            <a:avLst/>
          </a:prstGeom>
        </p:spPr>
        <p:txBody>
          <a:bodyPr lIns="0" tIns="0" rIns="0" bIns="0" rtlCol="0" anchor="t">
            <a:spAutoFit/>
          </a:bodyPr>
          <a:lstStyle/>
          <a:p>
            <a:pPr marL="0" lvl="0" indent="0" algn="ctr">
              <a:lnSpc>
                <a:spcPts val="7920"/>
              </a:lnSpc>
              <a:spcBef>
                <a:spcPct val="0"/>
              </a:spcBef>
            </a:pPr>
            <a:r>
              <a:rPr lang="en-US" sz="6600" b="1">
                <a:solidFill>
                  <a:srgbClr val="000000"/>
                </a:solidFill>
                <a:latin typeface="Georgia Pro Bold"/>
                <a:ea typeface="Georgia Pro Bold"/>
                <a:cs typeface="Georgia Pro Bold"/>
                <a:sym typeface="Georgia Pro Bold"/>
              </a:rPr>
              <a:t>Outline</a:t>
            </a:r>
          </a:p>
        </p:txBody>
      </p:sp>
      <p:grpSp>
        <p:nvGrpSpPr>
          <p:cNvPr id="5" name="Group 5"/>
          <p:cNvGrpSpPr/>
          <p:nvPr/>
        </p:nvGrpSpPr>
        <p:grpSpPr>
          <a:xfrm>
            <a:off x="-335011" y="9132712"/>
            <a:ext cx="1363711" cy="1363711"/>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A038"/>
            </a:solidFill>
          </p:spPr>
        </p:sp>
        <p:sp>
          <p:nvSpPr>
            <p:cNvPr id="7" name="TextBox 7"/>
            <p:cNvSpPr txBox="1"/>
            <p:nvPr/>
          </p:nvSpPr>
          <p:spPr>
            <a:xfrm>
              <a:off x="76200" y="0"/>
              <a:ext cx="660400" cy="736600"/>
            </a:xfrm>
            <a:prstGeom prst="rect">
              <a:avLst/>
            </a:prstGeom>
          </p:spPr>
          <p:txBody>
            <a:bodyPr lIns="50800" tIns="50800" rIns="50800" bIns="50800" rtlCol="0" anchor="ctr"/>
            <a:lstStyle/>
            <a:p>
              <a:pPr algn="ctr">
                <a:lnSpc>
                  <a:spcPts val="4423"/>
                </a:lnSpc>
              </a:pPr>
              <a:r>
                <a:rPr lang="en-US" sz="3159">
                  <a:solidFill>
                    <a:srgbClr val="FFFFFF"/>
                  </a:solidFill>
                  <a:latin typeface="Georgia Pro"/>
                  <a:ea typeface="Georgia Pro"/>
                  <a:cs typeface="Georgia Pro"/>
                  <a:sym typeface="Georgia Pro"/>
                </a:rPr>
                <a:t>2</a:t>
              </a:r>
            </a:p>
          </p:txBody>
        </p:sp>
      </p:grpSp>
      <p:grpSp>
        <p:nvGrpSpPr>
          <p:cNvPr id="8" name="Group 8"/>
          <p:cNvGrpSpPr/>
          <p:nvPr/>
        </p:nvGrpSpPr>
        <p:grpSpPr>
          <a:xfrm rot="-10800000">
            <a:off x="14841081" y="-1304475"/>
            <a:ext cx="6893838" cy="3901936"/>
            <a:chOff x="0" y="0"/>
            <a:chExt cx="812800" cy="460048"/>
          </a:xfrm>
        </p:grpSpPr>
        <p:sp>
          <p:nvSpPr>
            <p:cNvPr id="9" name="Freeform 9"/>
            <p:cNvSpPr/>
            <p:nvPr/>
          </p:nvSpPr>
          <p:spPr>
            <a:xfrm>
              <a:off x="0" y="0"/>
              <a:ext cx="812800" cy="460048"/>
            </a:xfrm>
            <a:custGeom>
              <a:avLst/>
              <a:gdLst/>
              <a:ahLst/>
              <a:cxnLst/>
              <a:rect l="l" t="t" r="r" b="b"/>
              <a:pathLst>
                <a:path w="812800" h="460048">
                  <a:moveTo>
                    <a:pt x="406400" y="0"/>
                  </a:moveTo>
                  <a:lnTo>
                    <a:pt x="0" y="406400"/>
                  </a:lnTo>
                  <a:lnTo>
                    <a:pt x="203200" y="406400"/>
                  </a:lnTo>
                  <a:lnTo>
                    <a:pt x="203200" y="460048"/>
                  </a:lnTo>
                  <a:lnTo>
                    <a:pt x="609600" y="460048"/>
                  </a:lnTo>
                  <a:lnTo>
                    <a:pt x="609600" y="406400"/>
                  </a:lnTo>
                  <a:lnTo>
                    <a:pt x="812800" y="406400"/>
                  </a:lnTo>
                  <a:lnTo>
                    <a:pt x="406400" y="0"/>
                  </a:lnTo>
                  <a:close/>
                </a:path>
              </a:pathLst>
            </a:custGeom>
            <a:solidFill>
              <a:srgbClr val="EFA038"/>
            </a:solidFill>
          </p:spPr>
        </p:sp>
        <p:sp>
          <p:nvSpPr>
            <p:cNvPr id="10" name="TextBox 10"/>
            <p:cNvSpPr txBox="1"/>
            <p:nvPr/>
          </p:nvSpPr>
          <p:spPr>
            <a:xfrm>
              <a:off x="203200" y="111125"/>
              <a:ext cx="406400" cy="348923"/>
            </a:xfrm>
            <a:prstGeom prst="rect">
              <a:avLst/>
            </a:prstGeom>
          </p:spPr>
          <p:txBody>
            <a:bodyPr lIns="50800" tIns="50800" rIns="50800" bIns="50800" rtlCol="0" anchor="ctr"/>
            <a:lstStyle/>
            <a:p>
              <a:pPr algn="ctr">
                <a:lnSpc>
                  <a:spcPts val="1869"/>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13792" r="-60020"/>
            </a:stretch>
          </a:blipFill>
        </p:spPr>
      </p:sp>
      <p:grpSp>
        <p:nvGrpSpPr>
          <p:cNvPr id="3" name="Group 3"/>
          <p:cNvGrpSpPr/>
          <p:nvPr/>
        </p:nvGrpSpPr>
        <p:grpSpPr>
          <a:xfrm>
            <a:off x="-383564" y="6083391"/>
            <a:ext cx="3838660" cy="4380169"/>
            <a:chOff x="0" y="0"/>
            <a:chExt cx="1050549" cy="1198747"/>
          </a:xfrm>
        </p:grpSpPr>
        <p:sp>
          <p:nvSpPr>
            <p:cNvPr id="4" name="Freeform 4"/>
            <p:cNvSpPr/>
            <p:nvPr/>
          </p:nvSpPr>
          <p:spPr>
            <a:xfrm>
              <a:off x="0" y="0"/>
              <a:ext cx="1050549" cy="1198747"/>
            </a:xfrm>
            <a:custGeom>
              <a:avLst/>
              <a:gdLst/>
              <a:ahLst/>
              <a:cxnLst/>
              <a:rect l="l" t="t" r="r" b="b"/>
              <a:pathLst>
                <a:path w="1050549" h="1198747">
                  <a:moveTo>
                    <a:pt x="0" y="0"/>
                  </a:moveTo>
                  <a:lnTo>
                    <a:pt x="1050549" y="0"/>
                  </a:lnTo>
                  <a:lnTo>
                    <a:pt x="1050549" y="1198747"/>
                  </a:lnTo>
                  <a:lnTo>
                    <a:pt x="0" y="1198747"/>
                  </a:lnTo>
                  <a:close/>
                </a:path>
              </a:pathLst>
            </a:custGeom>
            <a:solidFill>
              <a:srgbClr val="EFA038"/>
            </a:solidFill>
          </p:spPr>
        </p:sp>
        <p:sp>
          <p:nvSpPr>
            <p:cNvPr id="5" name="TextBox 5"/>
            <p:cNvSpPr txBox="1"/>
            <p:nvPr/>
          </p:nvSpPr>
          <p:spPr>
            <a:xfrm>
              <a:off x="0" y="-38100"/>
              <a:ext cx="1050549" cy="1236847"/>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879314" y="2777561"/>
            <a:ext cx="8264686" cy="5509791"/>
          </a:xfrm>
          <a:custGeom>
            <a:avLst/>
            <a:gdLst/>
            <a:ahLst/>
            <a:cxnLst/>
            <a:rect l="l" t="t" r="r" b="b"/>
            <a:pathLst>
              <a:path w="8264686" h="5509791">
                <a:moveTo>
                  <a:pt x="0" y="0"/>
                </a:moveTo>
                <a:lnTo>
                  <a:pt x="8264686" y="0"/>
                </a:lnTo>
                <a:lnTo>
                  <a:pt x="8264686" y="5509791"/>
                </a:lnTo>
                <a:lnTo>
                  <a:pt x="0" y="5509791"/>
                </a:lnTo>
                <a:lnTo>
                  <a:pt x="0" y="0"/>
                </a:lnTo>
                <a:close/>
              </a:path>
            </a:pathLst>
          </a:custGeom>
          <a:blipFill>
            <a:blip r:embed="rId3"/>
            <a:stretch>
              <a:fillRect/>
            </a:stretch>
          </a:blipFill>
        </p:spPr>
      </p:sp>
      <p:grpSp>
        <p:nvGrpSpPr>
          <p:cNvPr id="7" name="Group 7"/>
          <p:cNvGrpSpPr/>
          <p:nvPr/>
        </p:nvGrpSpPr>
        <p:grpSpPr>
          <a:xfrm>
            <a:off x="-656902" y="7108573"/>
            <a:ext cx="3139356" cy="3801435"/>
            <a:chOff x="0" y="0"/>
            <a:chExt cx="859166" cy="1040361"/>
          </a:xfrm>
        </p:grpSpPr>
        <p:sp>
          <p:nvSpPr>
            <p:cNvPr id="8" name="Freeform 8"/>
            <p:cNvSpPr/>
            <p:nvPr/>
          </p:nvSpPr>
          <p:spPr>
            <a:xfrm>
              <a:off x="0" y="0"/>
              <a:ext cx="859166" cy="1040361"/>
            </a:xfrm>
            <a:custGeom>
              <a:avLst/>
              <a:gdLst/>
              <a:ahLst/>
              <a:cxnLst/>
              <a:rect l="l" t="t" r="r" b="b"/>
              <a:pathLst>
                <a:path w="859166" h="1040361">
                  <a:moveTo>
                    <a:pt x="0" y="0"/>
                  </a:moveTo>
                  <a:lnTo>
                    <a:pt x="859166" y="0"/>
                  </a:lnTo>
                  <a:lnTo>
                    <a:pt x="859166" y="1040361"/>
                  </a:lnTo>
                  <a:lnTo>
                    <a:pt x="0" y="1040361"/>
                  </a:lnTo>
                  <a:close/>
                </a:path>
              </a:pathLst>
            </a:custGeom>
            <a:solidFill>
              <a:srgbClr val="2E6E80"/>
            </a:solidFill>
          </p:spPr>
        </p:sp>
        <p:sp>
          <p:nvSpPr>
            <p:cNvPr id="9" name="TextBox 9"/>
            <p:cNvSpPr txBox="1"/>
            <p:nvPr/>
          </p:nvSpPr>
          <p:spPr>
            <a:xfrm>
              <a:off x="0" y="-38100"/>
              <a:ext cx="859166" cy="1078461"/>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8203377" y="2427182"/>
            <a:ext cx="1296099" cy="1354314"/>
            <a:chOff x="0" y="0"/>
            <a:chExt cx="354711" cy="370643"/>
          </a:xfrm>
        </p:grpSpPr>
        <p:sp>
          <p:nvSpPr>
            <p:cNvPr id="11" name="Freeform 11"/>
            <p:cNvSpPr/>
            <p:nvPr/>
          </p:nvSpPr>
          <p:spPr>
            <a:xfrm>
              <a:off x="0" y="0"/>
              <a:ext cx="354711" cy="370643"/>
            </a:xfrm>
            <a:custGeom>
              <a:avLst/>
              <a:gdLst/>
              <a:ahLst/>
              <a:cxnLst/>
              <a:rect l="l" t="t" r="r" b="b"/>
              <a:pathLst>
                <a:path w="354711" h="370643">
                  <a:moveTo>
                    <a:pt x="0" y="0"/>
                  </a:moveTo>
                  <a:lnTo>
                    <a:pt x="354711" y="0"/>
                  </a:lnTo>
                  <a:lnTo>
                    <a:pt x="354711" y="370643"/>
                  </a:lnTo>
                  <a:lnTo>
                    <a:pt x="0" y="370643"/>
                  </a:lnTo>
                  <a:close/>
                </a:path>
              </a:pathLst>
            </a:custGeom>
            <a:solidFill>
              <a:srgbClr val="EFA038"/>
            </a:solidFill>
          </p:spPr>
        </p:sp>
        <p:sp>
          <p:nvSpPr>
            <p:cNvPr id="12" name="TextBox 12"/>
            <p:cNvSpPr txBox="1"/>
            <p:nvPr/>
          </p:nvSpPr>
          <p:spPr>
            <a:xfrm>
              <a:off x="0" y="-38100"/>
              <a:ext cx="354711" cy="408743"/>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8604463" y="2202179"/>
            <a:ext cx="1079073" cy="1150765"/>
            <a:chOff x="0" y="0"/>
            <a:chExt cx="295316" cy="314937"/>
          </a:xfrm>
        </p:grpSpPr>
        <p:sp>
          <p:nvSpPr>
            <p:cNvPr id="14" name="Freeform 14"/>
            <p:cNvSpPr/>
            <p:nvPr/>
          </p:nvSpPr>
          <p:spPr>
            <a:xfrm>
              <a:off x="0" y="0"/>
              <a:ext cx="295316" cy="314937"/>
            </a:xfrm>
            <a:custGeom>
              <a:avLst/>
              <a:gdLst/>
              <a:ahLst/>
              <a:cxnLst/>
              <a:rect l="l" t="t" r="r" b="b"/>
              <a:pathLst>
                <a:path w="295316" h="314937">
                  <a:moveTo>
                    <a:pt x="0" y="0"/>
                  </a:moveTo>
                  <a:lnTo>
                    <a:pt x="295316" y="0"/>
                  </a:lnTo>
                  <a:lnTo>
                    <a:pt x="295316" y="314937"/>
                  </a:lnTo>
                  <a:lnTo>
                    <a:pt x="0" y="314937"/>
                  </a:lnTo>
                  <a:close/>
                </a:path>
              </a:pathLst>
            </a:custGeom>
            <a:solidFill>
              <a:srgbClr val="2E6E80"/>
            </a:solidFill>
          </p:spPr>
        </p:sp>
        <p:sp>
          <p:nvSpPr>
            <p:cNvPr id="15" name="TextBox 15"/>
            <p:cNvSpPr txBox="1"/>
            <p:nvPr/>
          </p:nvSpPr>
          <p:spPr>
            <a:xfrm>
              <a:off x="0" y="-38100"/>
              <a:ext cx="295316" cy="353037"/>
            </a:xfrm>
            <a:prstGeom prst="rect">
              <a:avLst/>
            </a:prstGeom>
          </p:spPr>
          <p:txBody>
            <a:bodyPr lIns="50800" tIns="50800" rIns="50800" bIns="50800" rtlCol="0" anchor="ctr"/>
            <a:lstStyle/>
            <a:p>
              <a:pPr algn="ctr">
                <a:lnSpc>
                  <a:spcPts val="2659"/>
                </a:lnSpc>
              </a:pPr>
              <a:endParaRPr/>
            </a:p>
          </p:txBody>
        </p:sp>
      </p:grpSp>
      <p:sp>
        <p:nvSpPr>
          <p:cNvPr id="16" name="AutoShape 16"/>
          <p:cNvSpPr/>
          <p:nvPr/>
        </p:nvSpPr>
        <p:spPr>
          <a:xfrm>
            <a:off x="1535766" y="1530668"/>
            <a:ext cx="5995484" cy="0"/>
          </a:xfrm>
          <a:prstGeom prst="line">
            <a:avLst/>
          </a:prstGeom>
          <a:ln w="238125" cap="flat">
            <a:solidFill>
              <a:srgbClr val="2E6E80"/>
            </a:solidFill>
            <a:prstDash val="solid"/>
            <a:headEnd type="none" w="sm" len="sm"/>
            <a:tailEnd type="none" w="sm" len="sm"/>
          </a:ln>
        </p:spPr>
      </p:sp>
      <p:sp>
        <p:nvSpPr>
          <p:cNvPr id="17" name="Freeform 17"/>
          <p:cNvSpPr/>
          <p:nvPr/>
        </p:nvSpPr>
        <p:spPr>
          <a:xfrm>
            <a:off x="1028700" y="776425"/>
            <a:ext cx="374950" cy="380484"/>
          </a:xfrm>
          <a:custGeom>
            <a:avLst/>
            <a:gdLst/>
            <a:ahLst/>
            <a:cxnLst/>
            <a:rect l="l" t="t" r="r" b="b"/>
            <a:pathLst>
              <a:path w="374950" h="380484">
                <a:moveTo>
                  <a:pt x="0" y="0"/>
                </a:moveTo>
                <a:lnTo>
                  <a:pt x="374950" y="0"/>
                </a:lnTo>
                <a:lnTo>
                  <a:pt x="374950" y="380484"/>
                </a:lnTo>
                <a:lnTo>
                  <a:pt x="0" y="3804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TextBox 18"/>
          <p:cNvSpPr txBox="1"/>
          <p:nvPr/>
        </p:nvSpPr>
        <p:spPr>
          <a:xfrm>
            <a:off x="1216175" y="447675"/>
            <a:ext cx="5730671" cy="1038225"/>
          </a:xfrm>
          <a:prstGeom prst="rect">
            <a:avLst/>
          </a:prstGeom>
        </p:spPr>
        <p:txBody>
          <a:bodyPr lIns="0" tIns="0" rIns="0" bIns="0" rtlCol="0" anchor="t">
            <a:spAutoFit/>
          </a:bodyPr>
          <a:lstStyle/>
          <a:p>
            <a:pPr algn="ctr">
              <a:lnSpc>
                <a:spcPts val="8400"/>
              </a:lnSpc>
            </a:pPr>
            <a:r>
              <a:rPr lang="en-US" sz="6000" b="1">
                <a:solidFill>
                  <a:srgbClr val="000000"/>
                </a:solidFill>
                <a:latin typeface="Georgia Pro Bold"/>
                <a:ea typeface="Georgia Pro Bold"/>
                <a:cs typeface="Georgia Pro Bold"/>
                <a:sym typeface="Georgia Pro Bold"/>
              </a:rPr>
              <a:t>Introduction</a:t>
            </a:r>
          </a:p>
        </p:txBody>
      </p:sp>
      <p:sp>
        <p:nvSpPr>
          <p:cNvPr id="19" name="TextBox 19"/>
          <p:cNvSpPr txBox="1"/>
          <p:nvPr/>
        </p:nvSpPr>
        <p:spPr>
          <a:xfrm>
            <a:off x="9947229" y="2233325"/>
            <a:ext cx="7637923" cy="7193916"/>
          </a:xfrm>
          <a:prstGeom prst="rect">
            <a:avLst/>
          </a:prstGeom>
        </p:spPr>
        <p:txBody>
          <a:bodyPr lIns="0" tIns="0" rIns="0" bIns="0" rtlCol="0" anchor="t">
            <a:spAutoFit/>
          </a:bodyPr>
          <a:lstStyle/>
          <a:p>
            <a:pPr algn="just">
              <a:lnSpc>
                <a:spcPts val="4059"/>
              </a:lnSpc>
            </a:pPr>
            <a:r>
              <a:rPr lang="en-US" sz="2899">
                <a:solidFill>
                  <a:srgbClr val="000000"/>
                </a:solidFill>
                <a:latin typeface="Georgia Pro"/>
                <a:ea typeface="Georgia Pro"/>
                <a:cs typeface="Georgia Pro"/>
                <a:sym typeface="Georgia Pro"/>
              </a:rPr>
              <a:t>Apple Inc. is a globally renowned technology company headquartered in Cupertino, California. Known for its innovation and design excellence.</a:t>
            </a:r>
          </a:p>
          <a:p>
            <a:pPr algn="just">
              <a:lnSpc>
                <a:spcPts val="4059"/>
              </a:lnSpc>
            </a:pPr>
            <a:endParaRPr lang="en-US" sz="2899">
              <a:solidFill>
                <a:srgbClr val="000000"/>
              </a:solidFill>
              <a:latin typeface="Georgia Pro"/>
              <a:ea typeface="Georgia Pro"/>
              <a:cs typeface="Georgia Pro"/>
              <a:sym typeface="Georgia Pro"/>
            </a:endParaRPr>
          </a:p>
          <a:p>
            <a:pPr marL="626106" lvl="1" indent="-313053" algn="just">
              <a:lnSpc>
                <a:spcPts val="4059"/>
              </a:lnSpc>
              <a:buFont typeface="Arial"/>
              <a:buChar char="•"/>
            </a:pPr>
            <a:r>
              <a:rPr lang="en-US" sz="2899" b="1">
                <a:solidFill>
                  <a:srgbClr val="000000"/>
                </a:solidFill>
                <a:latin typeface="Georgia Pro Bold"/>
                <a:ea typeface="Georgia Pro Bold"/>
                <a:cs typeface="Georgia Pro Bold"/>
                <a:sym typeface="Georgia Pro Bold"/>
              </a:rPr>
              <a:t>Founded</a:t>
            </a:r>
            <a:r>
              <a:rPr lang="en-US" sz="2899">
                <a:solidFill>
                  <a:srgbClr val="000000"/>
                </a:solidFill>
                <a:latin typeface="Georgia Pro"/>
                <a:ea typeface="Georgia Pro"/>
                <a:cs typeface="Georgia Pro"/>
                <a:sym typeface="Georgia Pro"/>
              </a:rPr>
              <a:t>: 1976 by Steve Jobs, Steve Wozniak, and Ronald Wayne.</a:t>
            </a:r>
          </a:p>
          <a:p>
            <a:pPr marL="626106" lvl="1" indent="-313053" algn="just">
              <a:lnSpc>
                <a:spcPts val="4059"/>
              </a:lnSpc>
              <a:buFont typeface="Arial"/>
              <a:buChar char="•"/>
            </a:pPr>
            <a:r>
              <a:rPr lang="en-US" sz="2899" b="1">
                <a:solidFill>
                  <a:srgbClr val="000000"/>
                </a:solidFill>
                <a:latin typeface="Georgia Pro Bold"/>
                <a:ea typeface="Georgia Pro Bold"/>
                <a:cs typeface="Georgia Pro Bold"/>
                <a:sym typeface="Georgia Pro Bold"/>
              </a:rPr>
              <a:t>Key Products</a:t>
            </a:r>
            <a:r>
              <a:rPr lang="en-US" sz="2899">
                <a:solidFill>
                  <a:srgbClr val="000000"/>
                </a:solidFill>
                <a:latin typeface="Georgia Pro"/>
                <a:ea typeface="Georgia Pro"/>
                <a:cs typeface="Georgia Pro"/>
                <a:sym typeface="Georgia Pro"/>
              </a:rPr>
              <a:t>: iPhone, Mac, iPad, Apple Watch, iOS/macOS.</a:t>
            </a:r>
          </a:p>
          <a:p>
            <a:pPr marL="626106" lvl="1" indent="-313053" algn="just">
              <a:lnSpc>
                <a:spcPts val="4059"/>
              </a:lnSpc>
              <a:buFont typeface="Arial"/>
              <a:buChar char="•"/>
            </a:pPr>
            <a:r>
              <a:rPr lang="en-US" sz="2899" b="1">
                <a:solidFill>
                  <a:srgbClr val="000000"/>
                </a:solidFill>
                <a:latin typeface="Georgia Pro Bold"/>
                <a:ea typeface="Georgia Pro Bold"/>
                <a:cs typeface="Georgia Pro Bold"/>
                <a:sym typeface="Georgia Pro Bold"/>
              </a:rPr>
              <a:t>Global Presence</a:t>
            </a:r>
            <a:r>
              <a:rPr lang="en-US" sz="2899">
                <a:solidFill>
                  <a:srgbClr val="000000"/>
                </a:solidFill>
                <a:latin typeface="Georgia Pro"/>
                <a:ea typeface="Georgia Pro"/>
                <a:cs typeface="Georgia Pro"/>
                <a:sym typeface="Georgia Pro"/>
              </a:rPr>
              <a:t>: Operates in over 100 countries with millions of users worldwide.</a:t>
            </a:r>
          </a:p>
          <a:p>
            <a:pPr marL="626106" lvl="1" indent="-313053" algn="just">
              <a:lnSpc>
                <a:spcPts val="4059"/>
              </a:lnSpc>
              <a:buFont typeface="Arial"/>
              <a:buChar char="•"/>
            </a:pPr>
            <a:r>
              <a:rPr lang="en-US" sz="2899" b="1">
                <a:solidFill>
                  <a:srgbClr val="000000"/>
                </a:solidFill>
                <a:latin typeface="Georgia Pro Bold"/>
                <a:ea typeface="Georgia Pro Bold"/>
                <a:cs typeface="Georgia Pro Bold"/>
                <a:sym typeface="Georgia Pro Bold"/>
              </a:rPr>
              <a:t>Core Focus</a:t>
            </a:r>
            <a:r>
              <a:rPr lang="en-US" sz="2899">
                <a:solidFill>
                  <a:srgbClr val="000000"/>
                </a:solidFill>
                <a:latin typeface="Georgia Pro"/>
                <a:ea typeface="Georgia Pro"/>
                <a:cs typeface="Georgia Pro"/>
                <a:sym typeface="Georgia Pro"/>
              </a:rPr>
              <a:t>: Seamless integration of hardware, software, and services</a:t>
            </a:r>
          </a:p>
          <a:p>
            <a:pPr algn="just">
              <a:lnSpc>
                <a:spcPts val="4059"/>
              </a:lnSpc>
            </a:pPr>
            <a:endParaRPr lang="en-US" sz="2899">
              <a:solidFill>
                <a:srgbClr val="000000"/>
              </a:solidFill>
              <a:latin typeface="Georgia Pro"/>
              <a:ea typeface="Georgia Pro"/>
              <a:cs typeface="Georgia Pro"/>
              <a:sym typeface="Georgia Pro"/>
            </a:endParaRPr>
          </a:p>
        </p:txBody>
      </p:sp>
      <p:sp>
        <p:nvSpPr>
          <p:cNvPr id="20" name="TextBox 20"/>
          <p:cNvSpPr txBox="1"/>
          <p:nvPr/>
        </p:nvSpPr>
        <p:spPr>
          <a:xfrm>
            <a:off x="10355465" y="1329055"/>
            <a:ext cx="6590038" cy="873124"/>
          </a:xfrm>
          <a:prstGeom prst="rect">
            <a:avLst/>
          </a:prstGeom>
        </p:spPr>
        <p:txBody>
          <a:bodyPr lIns="0" tIns="0" rIns="0" bIns="0" rtlCol="0" anchor="t">
            <a:spAutoFit/>
          </a:bodyPr>
          <a:lstStyle/>
          <a:p>
            <a:pPr algn="ctr">
              <a:lnSpc>
                <a:spcPts val="7000"/>
              </a:lnSpc>
            </a:pPr>
            <a:r>
              <a:rPr lang="en-US" sz="5000" b="1">
                <a:solidFill>
                  <a:srgbClr val="000000"/>
                </a:solidFill>
                <a:latin typeface="Georgia Pro Bold"/>
                <a:ea typeface="Georgia Pro Bold"/>
                <a:cs typeface="Georgia Pro Bold"/>
                <a:sym typeface="Georgia Pro Bold"/>
              </a:rPr>
              <a:t>Company Overview</a:t>
            </a:r>
          </a:p>
        </p:txBody>
      </p:sp>
      <p:grpSp>
        <p:nvGrpSpPr>
          <p:cNvPr id="21" name="Group 21"/>
          <p:cNvGrpSpPr/>
          <p:nvPr/>
        </p:nvGrpSpPr>
        <p:grpSpPr>
          <a:xfrm>
            <a:off x="8756863" y="2354579"/>
            <a:ext cx="1079073" cy="1150765"/>
            <a:chOff x="0" y="0"/>
            <a:chExt cx="295316" cy="314937"/>
          </a:xfrm>
        </p:grpSpPr>
        <p:sp>
          <p:nvSpPr>
            <p:cNvPr id="22" name="Freeform 22"/>
            <p:cNvSpPr/>
            <p:nvPr/>
          </p:nvSpPr>
          <p:spPr>
            <a:xfrm>
              <a:off x="0" y="0"/>
              <a:ext cx="295316" cy="314937"/>
            </a:xfrm>
            <a:custGeom>
              <a:avLst/>
              <a:gdLst/>
              <a:ahLst/>
              <a:cxnLst/>
              <a:rect l="l" t="t" r="r" b="b"/>
              <a:pathLst>
                <a:path w="295316" h="314937">
                  <a:moveTo>
                    <a:pt x="0" y="0"/>
                  </a:moveTo>
                  <a:lnTo>
                    <a:pt x="295316" y="0"/>
                  </a:lnTo>
                  <a:lnTo>
                    <a:pt x="295316" y="314937"/>
                  </a:lnTo>
                  <a:lnTo>
                    <a:pt x="0" y="314937"/>
                  </a:lnTo>
                  <a:close/>
                </a:path>
              </a:pathLst>
            </a:custGeom>
            <a:solidFill>
              <a:srgbClr val="2E6E80"/>
            </a:solidFill>
          </p:spPr>
        </p:sp>
        <p:sp>
          <p:nvSpPr>
            <p:cNvPr id="23" name="TextBox 23"/>
            <p:cNvSpPr txBox="1"/>
            <p:nvPr/>
          </p:nvSpPr>
          <p:spPr>
            <a:xfrm>
              <a:off x="0" y="-38100"/>
              <a:ext cx="295316" cy="353037"/>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335011" y="9132712"/>
            <a:ext cx="1363711" cy="1363711"/>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A038"/>
            </a:solidFill>
          </p:spPr>
        </p:sp>
        <p:sp>
          <p:nvSpPr>
            <p:cNvPr id="26" name="TextBox 26"/>
            <p:cNvSpPr txBox="1"/>
            <p:nvPr/>
          </p:nvSpPr>
          <p:spPr>
            <a:xfrm>
              <a:off x="76200" y="0"/>
              <a:ext cx="660400" cy="736600"/>
            </a:xfrm>
            <a:prstGeom prst="rect">
              <a:avLst/>
            </a:prstGeom>
          </p:spPr>
          <p:txBody>
            <a:bodyPr lIns="50800" tIns="50800" rIns="50800" bIns="50800" rtlCol="0" anchor="ctr"/>
            <a:lstStyle/>
            <a:p>
              <a:pPr algn="ctr">
                <a:lnSpc>
                  <a:spcPts val="4423"/>
                </a:lnSpc>
              </a:pPr>
              <a:r>
                <a:rPr lang="en-US" sz="3159">
                  <a:solidFill>
                    <a:srgbClr val="FFFFFF"/>
                  </a:solidFill>
                  <a:latin typeface="Georgia Pro"/>
                  <a:ea typeface="Georgia Pro"/>
                  <a:cs typeface="Georgia Pro"/>
                  <a:sym typeface="Georgia Pro"/>
                </a:rPr>
                <a:t>3</a:t>
              </a:r>
            </a:p>
          </p:txBody>
        </p:sp>
      </p:grpSp>
      <p:grpSp>
        <p:nvGrpSpPr>
          <p:cNvPr id="27" name="Group 27"/>
          <p:cNvGrpSpPr/>
          <p:nvPr/>
        </p:nvGrpSpPr>
        <p:grpSpPr>
          <a:xfrm rot="-10800000">
            <a:off x="14841081" y="-1304475"/>
            <a:ext cx="6893838" cy="3901936"/>
            <a:chOff x="0" y="0"/>
            <a:chExt cx="812800" cy="460048"/>
          </a:xfrm>
        </p:grpSpPr>
        <p:sp>
          <p:nvSpPr>
            <p:cNvPr id="28" name="Freeform 28"/>
            <p:cNvSpPr/>
            <p:nvPr/>
          </p:nvSpPr>
          <p:spPr>
            <a:xfrm>
              <a:off x="0" y="0"/>
              <a:ext cx="812800" cy="460048"/>
            </a:xfrm>
            <a:custGeom>
              <a:avLst/>
              <a:gdLst/>
              <a:ahLst/>
              <a:cxnLst/>
              <a:rect l="l" t="t" r="r" b="b"/>
              <a:pathLst>
                <a:path w="812800" h="460048">
                  <a:moveTo>
                    <a:pt x="406400" y="0"/>
                  </a:moveTo>
                  <a:lnTo>
                    <a:pt x="0" y="406400"/>
                  </a:lnTo>
                  <a:lnTo>
                    <a:pt x="203200" y="406400"/>
                  </a:lnTo>
                  <a:lnTo>
                    <a:pt x="203200" y="460048"/>
                  </a:lnTo>
                  <a:lnTo>
                    <a:pt x="609600" y="460048"/>
                  </a:lnTo>
                  <a:lnTo>
                    <a:pt x="609600" y="406400"/>
                  </a:lnTo>
                  <a:lnTo>
                    <a:pt x="812800" y="406400"/>
                  </a:lnTo>
                  <a:lnTo>
                    <a:pt x="406400" y="0"/>
                  </a:lnTo>
                  <a:close/>
                </a:path>
              </a:pathLst>
            </a:custGeom>
            <a:solidFill>
              <a:srgbClr val="EFA038"/>
            </a:solidFill>
          </p:spPr>
        </p:sp>
        <p:sp>
          <p:nvSpPr>
            <p:cNvPr id="29" name="TextBox 29"/>
            <p:cNvSpPr txBox="1"/>
            <p:nvPr/>
          </p:nvSpPr>
          <p:spPr>
            <a:xfrm>
              <a:off x="203200" y="111125"/>
              <a:ext cx="406400" cy="348923"/>
            </a:xfrm>
            <a:prstGeom prst="rect">
              <a:avLst/>
            </a:prstGeom>
          </p:spPr>
          <p:txBody>
            <a:bodyPr lIns="50800" tIns="50800" rIns="50800" bIns="50800" rtlCol="0" anchor="ctr"/>
            <a:lstStyle/>
            <a:p>
              <a:pPr algn="ctr">
                <a:lnSpc>
                  <a:spcPts val="1869"/>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13792" r="-60020"/>
            </a:stretch>
          </a:blipFill>
        </p:spPr>
      </p:sp>
      <p:grpSp>
        <p:nvGrpSpPr>
          <p:cNvPr id="3" name="Group 3"/>
          <p:cNvGrpSpPr/>
          <p:nvPr/>
        </p:nvGrpSpPr>
        <p:grpSpPr>
          <a:xfrm>
            <a:off x="16459613" y="321304"/>
            <a:ext cx="1599373" cy="1671210"/>
            <a:chOff x="0" y="0"/>
            <a:chExt cx="354711" cy="370643"/>
          </a:xfrm>
        </p:grpSpPr>
        <p:sp>
          <p:nvSpPr>
            <p:cNvPr id="4" name="Freeform 4"/>
            <p:cNvSpPr/>
            <p:nvPr/>
          </p:nvSpPr>
          <p:spPr>
            <a:xfrm>
              <a:off x="0" y="0"/>
              <a:ext cx="354711" cy="370643"/>
            </a:xfrm>
            <a:custGeom>
              <a:avLst/>
              <a:gdLst/>
              <a:ahLst/>
              <a:cxnLst/>
              <a:rect l="l" t="t" r="r" b="b"/>
              <a:pathLst>
                <a:path w="354711" h="370643">
                  <a:moveTo>
                    <a:pt x="0" y="0"/>
                  </a:moveTo>
                  <a:lnTo>
                    <a:pt x="354711" y="0"/>
                  </a:lnTo>
                  <a:lnTo>
                    <a:pt x="354711" y="370643"/>
                  </a:lnTo>
                  <a:lnTo>
                    <a:pt x="0" y="370643"/>
                  </a:lnTo>
                  <a:close/>
                </a:path>
              </a:pathLst>
            </a:custGeom>
            <a:solidFill>
              <a:srgbClr val="EFA038"/>
            </a:solidFill>
          </p:spPr>
        </p:sp>
        <p:sp>
          <p:nvSpPr>
            <p:cNvPr id="5" name="TextBox 5"/>
            <p:cNvSpPr txBox="1"/>
            <p:nvPr/>
          </p:nvSpPr>
          <p:spPr>
            <a:xfrm>
              <a:off x="0" y="-38100"/>
              <a:ext cx="354711" cy="40874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6727421" y="318683"/>
            <a:ext cx="1331566" cy="1420033"/>
            <a:chOff x="0" y="0"/>
            <a:chExt cx="295316" cy="314937"/>
          </a:xfrm>
        </p:grpSpPr>
        <p:sp>
          <p:nvSpPr>
            <p:cNvPr id="7" name="Freeform 7"/>
            <p:cNvSpPr/>
            <p:nvPr/>
          </p:nvSpPr>
          <p:spPr>
            <a:xfrm>
              <a:off x="0" y="0"/>
              <a:ext cx="295316" cy="314937"/>
            </a:xfrm>
            <a:custGeom>
              <a:avLst/>
              <a:gdLst/>
              <a:ahLst/>
              <a:cxnLst/>
              <a:rect l="l" t="t" r="r" b="b"/>
              <a:pathLst>
                <a:path w="295316" h="314937">
                  <a:moveTo>
                    <a:pt x="0" y="0"/>
                  </a:moveTo>
                  <a:lnTo>
                    <a:pt x="295316" y="0"/>
                  </a:lnTo>
                  <a:lnTo>
                    <a:pt x="295316" y="314937"/>
                  </a:lnTo>
                  <a:lnTo>
                    <a:pt x="0" y="314937"/>
                  </a:lnTo>
                  <a:close/>
                </a:path>
              </a:pathLst>
            </a:custGeom>
            <a:solidFill>
              <a:srgbClr val="2E6E80"/>
            </a:solidFill>
          </p:spPr>
        </p:sp>
        <p:sp>
          <p:nvSpPr>
            <p:cNvPr id="8" name="TextBox 8"/>
            <p:cNvSpPr txBox="1"/>
            <p:nvPr/>
          </p:nvSpPr>
          <p:spPr>
            <a:xfrm>
              <a:off x="0" y="-38100"/>
              <a:ext cx="295316" cy="353037"/>
            </a:xfrm>
            <a:prstGeom prst="rect">
              <a:avLst/>
            </a:prstGeom>
          </p:spPr>
          <p:txBody>
            <a:bodyPr lIns="50800" tIns="50800" rIns="50800" bIns="50800" rtlCol="0" anchor="ctr"/>
            <a:lstStyle/>
            <a:p>
              <a:pPr algn="ctr">
                <a:lnSpc>
                  <a:spcPts val="2659"/>
                </a:lnSpc>
              </a:pPr>
              <a:endParaRPr/>
            </a:p>
          </p:txBody>
        </p:sp>
      </p:grpSp>
      <p:sp>
        <p:nvSpPr>
          <p:cNvPr id="9" name="AutoShape 9"/>
          <p:cNvSpPr/>
          <p:nvPr/>
        </p:nvSpPr>
        <p:spPr>
          <a:xfrm>
            <a:off x="1567301" y="1542930"/>
            <a:ext cx="7740350" cy="0"/>
          </a:xfrm>
          <a:prstGeom prst="line">
            <a:avLst/>
          </a:prstGeom>
          <a:ln w="238125" cap="flat">
            <a:solidFill>
              <a:srgbClr val="2E6E80"/>
            </a:solidFill>
            <a:prstDash val="solid"/>
            <a:headEnd type="none" w="sm" len="sm"/>
            <a:tailEnd type="none" w="sm" len="sm"/>
          </a:ln>
        </p:spPr>
      </p:sp>
      <p:sp>
        <p:nvSpPr>
          <p:cNvPr id="10" name="Freeform 10"/>
          <p:cNvSpPr/>
          <p:nvPr/>
        </p:nvSpPr>
        <p:spPr>
          <a:xfrm>
            <a:off x="1028700" y="776425"/>
            <a:ext cx="374950" cy="380484"/>
          </a:xfrm>
          <a:custGeom>
            <a:avLst/>
            <a:gdLst/>
            <a:ahLst/>
            <a:cxnLst/>
            <a:rect l="l" t="t" r="r" b="b"/>
            <a:pathLst>
              <a:path w="374950" h="380484">
                <a:moveTo>
                  <a:pt x="0" y="0"/>
                </a:moveTo>
                <a:lnTo>
                  <a:pt x="374950" y="0"/>
                </a:lnTo>
                <a:lnTo>
                  <a:pt x="374950" y="380484"/>
                </a:lnTo>
                <a:lnTo>
                  <a:pt x="0" y="3804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1" name="Group 11"/>
          <p:cNvGrpSpPr/>
          <p:nvPr/>
        </p:nvGrpSpPr>
        <p:grpSpPr>
          <a:xfrm>
            <a:off x="16325710" y="8297106"/>
            <a:ext cx="1599373" cy="1671210"/>
            <a:chOff x="0" y="0"/>
            <a:chExt cx="354711" cy="370643"/>
          </a:xfrm>
        </p:grpSpPr>
        <p:sp>
          <p:nvSpPr>
            <p:cNvPr id="12" name="Freeform 12"/>
            <p:cNvSpPr/>
            <p:nvPr/>
          </p:nvSpPr>
          <p:spPr>
            <a:xfrm>
              <a:off x="0" y="0"/>
              <a:ext cx="354711" cy="370643"/>
            </a:xfrm>
            <a:custGeom>
              <a:avLst/>
              <a:gdLst/>
              <a:ahLst/>
              <a:cxnLst/>
              <a:rect l="l" t="t" r="r" b="b"/>
              <a:pathLst>
                <a:path w="354711" h="370643">
                  <a:moveTo>
                    <a:pt x="0" y="0"/>
                  </a:moveTo>
                  <a:lnTo>
                    <a:pt x="354711" y="0"/>
                  </a:lnTo>
                  <a:lnTo>
                    <a:pt x="354711" y="370643"/>
                  </a:lnTo>
                  <a:lnTo>
                    <a:pt x="0" y="370643"/>
                  </a:lnTo>
                  <a:close/>
                </a:path>
              </a:pathLst>
            </a:custGeom>
            <a:solidFill>
              <a:srgbClr val="EFA038"/>
            </a:solidFill>
          </p:spPr>
        </p:sp>
        <p:sp>
          <p:nvSpPr>
            <p:cNvPr id="13" name="TextBox 13"/>
            <p:cNvSpPr txBox="1"/>
            <p:nvPr/>
          </p:nvSpPr>
          <p:spPr>
            <a:xfrm>
              <a:off x="0" y="-38100"/>
              <a:ext cx="354711" cy="408743"/>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6593517" y="8548283"/>
            <a:ext cx="1331566" cy="1420033"/>
            <a:chOff x="0" y="0"/>
            <a:chExt cx="295316" cy="314937"/>
          </a:xfrm>
        </p:grpSpPr>
        <p:sp>
          <p:nvSpPr>
            <p:cNvPr id="15" name="Freeform 15"/>
            <p:cNvSpPr/>
            <p:nvPr/>
          </p:nvSpPr>
          <p:spPr>
            <a:xfrm>
              <a:off x="0" y="0"/>
              <a:ext cx="295316" cy="314937"/>
            </a:xfrm>
            <a:custGeom>
              <a:avLst/>
              <a:gdLst/>
              <a:ahLst/>
              <a:cxnLst/>
              <a:rect l="l" t="t" r="r" b="b"/>
              <a:pathLst>
                <a:path w="295316" h="314937">
                  <a:moveTo>
                    <a:pt x="0" y="0"/>
                  </a:moveTo>
                  <a:lnTo>
                    <a:pt x="295316" y="0"/>
                  </a:lnTo>
                  <a:lnTo>
                    <a:pt x="295316" y="314937"/>
                  </a:lnTo>
                  <a:lnTo>
                    <a:pt x="0" y="314937"/>
                  </a:lnTo>
                  <a:close/>
                </a:path>
              </a:pathLst>
            </a:custGeom>
            <a:solidFill>
              <a:srgbClr val="2E6E80"/>
            </a:solidFill>
          </p:spPr>
        </p:sp>
        <p:sp>
          <p:nvSpPr>
            <p:cNvPr id="16" name="TextBox 16"/>
            <p:cNvSpPr txBox="1"/>
            <p:nvPr/>
          </p:nvSpPr>
          <p:spPr>
            <a:xfrm>
              <a:off x="0" y="-38100"/>
              <a:ext cx="295316" cy="353037"/>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335011" y="9132712"/>
            <a:ext cx="1363711" cy="1363711"/>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A038"/>
            </a:solidFill>
          </p:spPr>
        </p:sp>
        <p:sp>
          <p:nvSpPr>
            <p:cNvPr id="19" name="TextBox 19"/>
            <p:cNvSpPr txBox="1"/>
            <p:nvPr/>
          </p:nvSpPr>
          <p:spPr>
            <a:xfrm>
              <a:off x="76200" y="0"/>
              <a:ext cx="660400" cy="736600"/>
            </a:xfrm>
            <a:prstGeom prst="rect">
              <a:avLst/>
            </a:prstGeom>
          </p:spPr>
          <p:txBody>
            <a:bodyPr lIns="50800" tIns="50800" rIns="50800" bIns="50800" rtlCol="0" anchor="ctr"/>
            <a:lstStyle/>
            <a:p>
              <a:pPr algn="ctr">
                <a:lnSpc>
                  <a:spcPts val="4423"/>
                </a:lnSpc>
              </a:pPr>
              <a:r>
                <a:rPr lang="en-US" sz="3159">
                  <a:solidFill>
                    <a:srgbClr val="FFFFFF"/>
                  </a:solidFill>
                  <a:latin typeface="Georgia Pro"/>
                  <a:ea typeface="Georgia Pro"/>
                  <a:cs typeface="Georgia Pro"/>
                  <a:sym typeface="Georgia Pro"/>
                </a:rPr>
                <a:t>4</a:t>
              </a:r>
            </a:p>
          </p:txBody>
        </p:sp>
      </p:grpSp>
      <p:sp>
        <p:nvSpPr>
          <p:cNvPr id="20" name="TextBox 20"/>
          <p:cNvSpPr txBox="1"/>
          <p:nvPr/>
        </p:nvSpPr>
        <p:spPr>
          <a:xfrm>
            <a:off x="1403650" y="385643"/>
            <a:ext cx="8524635" cy="1038225"/>
          </a:xfrm>
          <a:prstGeom prst="rect">
            <a:avLst/>
          </a:prstGeom>
        </p:spPr>
        <p:txBody>
          <a:bodyPr lIns="0" tIns="0" rIns="0" bIns="0" rtlCol="0" anchor="t">
            <a:spAutoFit/>
          </a:bodyPr>
          <a:lstStyle/>
          <a:p>
            <a:pPr algn="ctr">
              <a:lnSpc>
                <a:spcPts val="8400"/>
              </a:lnSpc>
            </a:pPr>
            <a:r>
              <a:rPr lang="en-US" sz="6000" b="1">
                <a:solidFill>
                  <a:srgbClr val="000000"/>
                </a:solidFill>
                <a:latin typeface="Georgia Pro Bold"/>
                <a:ea typeface="Georgia Pro Bold"/>
                <a:cs typeface="Georgia Pro Bold"/>
                <a:sym typeface="Georgia Pro Bold"/>
              </a:rPr>
              <a:t>Introduction (cont...)</a:t>
            </a:r>
          </a:p>
        </p:txBody>
      </p:sp>
      <p:grpSp>
        <p:nvGrpSpPr>
          <p:cNvPr id="21" name="Group 21"/>
          <p:cNvGrpSpPr/>
          <p:nvPr/>
        </p:nvGrpSpPr>
        <p:grpSpPr>
          <a:xfrm>
            <a:off x="1028700" y="4468502"/>
            <a:ext cx="9525862" cy="3649266"/>
            <a:chOff x="0" y="0"/>
            <a:chExt cx="12701150" cy="4865688"/>
          </a:xfrm>
        </p:grpSpPr>
        <p:sp>
          <p:nvSpPr>
            <p:cNvPr id="22" name="TextBox 22"/>
            <p:cNvSpPr txBox="1"/>
            <p:nvPr/>
          </p:nvSpPr>
          <p:spPr>
            <a:xfrm>
              <a:off x="0" y="-66675"/>
              <a:ext cx="12701150" cy="1362608"/>
            </a:xfrm>
            <a:prstGeom prst="rect">
              <a:avLst/>
            </a:prstGeom>
          </p:spPr>
          <p:txBody>
            <a:bodyPr lIns="0" tIns="0" rIns="0" bIns="0" rtlCol="0" anchor="t">
              <a:spAutoFit/>
            </a:bodyPr>
            <a:lstStyle/>
            <a:p>
              <a:pPr marL="644828" lvl="1" indent="-322414" algn="l">
                <a:lnSpc>
                  <a:spcPts val="4181"/>
                </a:lnSpc>
                <a:buFont typeface="Arial"/>
                <a:buChar char="•"/>
              </a:pPr>
              <a:r>
                <a:rPr lang="en-US" sz="2986">
                  <a:solidFill>
                    <a:srgbClr val="000000"/>
                  </a:solidFill>
                  <a:latin typeface="Georgia Pro"/>
                  <a:ea typeface="Georgia Pro"/>
                  <a:cs typeface="Georgia Pro"/>
                  <a:sym typeface="Georgia Pro"/>
                </a:rPr>
                <a:t>Uses secrecy &amp; innovation culture which</a:t>
              </a:r>
              <a:r>
                <a:rPr lang="en-US" sz="2986" b="1">
                  <a:solidFill>
                    <a:srgbClr val="000000"/>
                  </a:solidFill>
                  <a:latin typeface="Georgia Pro Bold"/>
                  <a:ea typeface="Georgia Pro Bold"/>
                  <a:cs typeface="Georgia Pro Bold"/>
                  <a:sym typeface="Georgia Pro Bold"/>
                </a:rPr>
                <a:t> </a:t>
              </a:r>
              <a:r>
                <a:rPr lang="en-US" sz="2986">
                  <a:solidFill>
                    <a:srgbClr val="000000"/>
                  </a:solidFill>
                  <a:latin typeface="Georgia Pro"/>
                  <a:ea typeface="Georgia Pro"/>
                  <a:cs typeface="Georgia Pro"/>
                  <a:sym typeface="Georgia Pro"/>
                </a:rPr>
                <a:t>Balances intense confidentiality with cutting-edge innovation.</a:t>
              </a:r>
            </a:p>
          </p:txBody>
        </p:sp>
        <p:sp>
          <p:nvSpPr>
            <p:cNvPr id="23" name="TextBox 23"/>
            <p:cNvSpPr txBox="1"/>
            <p:nvPr/>
          </p:nvSpPr>
          <p:spPr>
            <a:xfrm>
              <a:off x="0" y="1718279"/>
              <a:ext cx="12402224" cy="1362531"/>
            </a:xfrm>
            <a:prstGeom prst="rect">
              <a:avLst/>
            </a:prstGeom>
          </p:spPr>
          <p:txBody>
            <a:bodyPr lIns="0" tIns="0" rIns="0" bIns="0" rtlCol="0" anchor="t">
              <a:spAutoFit/>
            </a:bodyPr>
            <a:lstStyle/>
            <a:p>
              <a:pPr marL="644790" lvl="1" indent="-322395" algn="l">
                <a:lnSpc>
                  <a:spcPts val="4181"/>
                </a:lnSpc>
                <a:buFont typeface="Arial"/>
                <a:buChar char="•"/>
              </a:pPr>
              <a:r>
                <a:rPr lang="en-US" sz="2986">
                  <a:solidFill>
                    <a:srgbClr val="000000"/>
                  </a:solidFill>
                  <a:latin typeface="Georgia Pro"/>
                  <a:ea typeface="Georgia Pro"/>
                  <a:cs typeface="Georgia Pro"/>
                  <a:sym typeface="Georgia Pro"/>
                </a:rPr>
                <a:t>Executes product development across diverse teams and time zones.</a:t>
              </a:r>
            </a:p>
          </p:txBody>
        </p:sp>
        <p:sp>
          <p:nvSpPr>
            <p:cNvPr id="24" name="TextBox 24"/>
            <p:cNvSpPr txBox="1"/>
            <p:nvPr/>
          </p:nvSpPr>
          <p:spPr>
            <a:xfrm>
              <a:off x="0" y="3503156"/>
              <a:ext cx="11802890" cy="1362531"/>
            </a:xfrm>
            <a:prstGeom prst="rect">
              <a:avLst/>
            </a:prstGeom>
          </p:spPr>
          <p:txBody>
            <a:bodyPr lIns="0" tIns="0" rIns="0" bIns="0" rtlCol="0" anchor="t">
              <a:spAutoFit/>
            </a:bodyPr>
            <a:lstStyle/>
            <a:p>
              <a:pPr marL="644790" lvl="1" indent="-322395" algn="l">
                <a:lnSpc>
                  <a:spcPts val="4181"/>
                </a:lnSpc>
                <a:buFont typeface="Arial"/>
                <a:buChar char="•"/>
              </a:pPr>
              <a:r>
                <a:rPr lang="en-US" sz="2986">
                  <a:solidFill>
                    <a:srgbClr val="000000"/>
                  </a:solidFill>
                  <a:latin typeface="Georgia Pro"/>
                  <a:ea typeface="Georgia Pro"/>
                  <a:cs typeface="Georgia Pro"/>
                  <a:sym typeface="Georgia Pro"/>
                </a:rPr>
                <a:t>Demonstrates world-class project integration and change control techniques.</a:t>
              </a:r>
            </a:p>
          </p:txBody>
        </p:sp>
      </p:grpSp>
      <p:sp>
        <p:nvSpPr>
          <p:cNvPr id="25" name="TextBox 25"/>
          <p:cNvSpPr txBox="1"/>
          <p:nvPr/>
        </p:nvSpPr>
        <p:spPr>
          <a:xfrm>
            <a:off x="1216175" y="2466532"/>
            <a:ext cx="10625372" cy="1277950"/>
          </a:xfrm>
          <a:prstGeom prst="rect">
            <a:avLst/>
          </a:prstGeom>
        </p:spPr>
        <p:txBody>
          <a:bodyPr lIns="0" tIns="0" rIns="0" bIns="0" rtlCol="0" anchor="t">
            <a:spAutoFit/>
          </a:bodyPr>
          <a:lstStyle/>
          <a:p>
            <a:pPr algn="l">
              <a:lnSpc>
                <a:spcPts val="5161"/>
              </a:lnSpc>
              <a:spcBef>
                <a:spcPct val="0"/>
              </a:spcBef>
            </a:pPr>
            <a:r>
              <a:rPr lang="en-US" sz="3687" b="1">
                <a:solidFill>
                  <a:srgbClr val="000000"/>
                </a:solidFill>
                <a:latin typeface="Georgia Pro Bold"/>
                <a:ea typeface="Georgia Pro Bold"/>
                <a:cs typeface="Georgia Pro Bold"/>
                <a:sym typeface="Georgia Pro Bold"/>
              </a:rPr>
              <a:t>Why it’s relevant in terms of project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61138" b="-14587"/>
            </a:stretch>
          </a:blipFill>
        </p:spPr>
      </p:sp>
      <p:sp>
        <p:nvSpPr>
          <p:cNvPr id="3" name="AutoShape 3"/>
          <p:cNvSpPr/>
          <p:nvPr/>
        </p:nvSpPr>
        <p:spPr>
          <a:xfrm>
            <a:off x="1552427" y="1395670"/>
            <a:ext cx="7740350" cy="0"/>
          </a:xfrm>
          <a:prstGeom prst="line">
            <a:avLst/>
          </a:prstGeom>
          <a:ln w="238125" cap="flat">
            <a:solidFill>
              <a:srgbClr val="2E6E80"/>
            </a:solidFill>
            <a:prstDash val="solid"/>
            <a:headEnd type="none" w="sm" len="sm"/>
            <a:tailEnd type="none" w="sm" len="sm"/>
          </a:ln>
        </p:spPr>
      </p:sp>
      <p:sp>
        <p:nvSpPr>
          <p:cNvPr id="4" name="Freeform 4"/>
          <p:cNvSpPr/>
          <p:nvPr/>
        </p:nvSpPr>
        <p:spPr>
          <a:xfrm>
            <a:off x="11753580" y="4949872"/>
            <a:ext cx="2668336" cy="2668336"/>
          </a:xfrm>
          <a:custGeom>
            <a:avLst/>
            <a:gdLst/>
            <a:ahLst/>
            <a:cxnLst/>
            <a:rect l="l" t="t" r="r" b="b"/>
            <a:pathLst>
              <a:path w="2668336" h="2668336">
                <a:moveTo>
                  <a:pt x="0" y="0"/>
                </a:moveTo>
                <a:lnTo>
                  <a:pt x="2668336" y="0"/>
                </a:lnTo>
                <a:lnTo>
                  <a:pt x="2668336" y="2668336"/>
                </a:lnTo>
                <a:lnTo>
                  <a:pt x="0" y="2668336"/>
                </a:lnTo>
                <a:lnTo>
                  <a:pt x="0" y="0"/>
                </a:lnTo>
                <a:close/>
              </a:path>
            </a:pathLst>
          </a:custGeom>
          <a:blipFill>
            <a:blip r:embed="rId3"/>
            <a:stretch>
              <a:fillRect/>
            </a:stretch>
          </a:blipFill>
        </p:spPr>
      </p:sp>
      <p:sp>
        <p:nvSpPr>
          <p:cNvPr id="5" name="Freeform 5"/>
          <p:cNvSpPr/>
          <p:nvPr/>
        </p:nvSpPr>
        <p:spPr>
          <a:xfrm>
            <a:off x="12059643" y="7800262"/>
            <a:ext cx="2140810" cy="2140810"/>
          </a:xfrm>
          <a:custGeom>
            <a:avLst/>
            <a:gdLst/>
            <a:ahLst/>
            <a:cxnLst/>
            <a:rect l="l" t="t" r="r" b="b"/>
            <a:pathLst>
              <a:path w="2140810" h="2140810">
                <a:moveTo>
                  <a:pt x="0" y="0"/>
                </a:moveTo>
                <a:lnTo>
                  <a:pt x="2140810" y="0"/>
                </a:lnTo>
                <a:lnTo>
                  <a:pt x="2140810" y="2140810"/>
                </a:lnTo>
                <a:lnTo>
                  <a:pt x="0" y="2140810"/>
                </a:lnTo>
                <a:lnTo>
                  <a:pt x="0" y="0"/>
                </a:lnTo>
                <a:close/>
              </a:path>
            </a:pathLst>
          </a:custGeom>
          <a:blipFill>
            <a:blip r:embed="rId4"/>
            <a:stretch>
              <a:fillRect/>
            </a:stretch>
          </a:blipFill>
        </p:spPr>
      </p:sp>
      <p:sp>
        <p:nvSpPr>
          <p:cNvPr id="6" name="Freeform 6"/>
          <p:cNvSpPr/>
          <p:nvPr/>
        </p:nvSpPr>
        <p:spPr>
          <a:xfrm>
            <a:off x="14675931" y="5227232"/>
            <a:ext cx="2113615" cy="2113615"/>
          </a:xfrm>
          <a:custGeom>
            <a:avLst/>
            <a:gdLst/>
            <a:ahLst/>
            <a:cxnLst/>
            <a:rect l="l" t="t" r="r" b="b"/>
            <a:pathLst>
              <a:path w="2113615" h="2113615">
                <a:moveTo>
                  <a:pt x="0" y="0"/>
                </a:moveTo>
                <a:lnTo>
                  <a:pt x="2113615" y="0"/>
                </a:lnTo>
                <a:lnTo>
                  <a:pt x="2113615" y="2113616"/>
                </a:lnTo>
                <a:lnTo>
                  <a:pt x="0" y="2113616"/>
                </a:lnTo>
                <a:lnTo>
                  <a:pt x="0" y="0"/>
                </a:lnTo>
                <a:close/>
              </a:path>
            </a:pathLst>
          </a:custGeom>
          <a:blipFill>
            <a:blip r:embed="rId5"/>
            <a:stretch>
              <a:fillRect/>
            </a:stretch>
          </a:blipFill>
        </p:spPr>
      </p:sp>
      <p:sp>
        <p:nvSpPr>
          <p:cNvPr id="7" name="Freeform 7"/>
          <p:cNvSpPr/>
          <p:nvPr/>
        </p:nvSpPr>
        <p:spPr>
          <a:xfrm>
            <a:off x="14675931" y="7757526"/>
            <a:ext cx="2220507" cy="2183546"/>
          </a:xfrm>
          <a:custGeom>
            <a:avLst/>
            <a:gdLst/>
            <a:ahLst/>
            <a:cxnLst/>
            <a:rect l="l" t="t" r="r" b="b"/>
            <a:pathLst>
              <a:path w="2220507" h="2183546">
                <a:moveTo>
                  <a:pt x="0" y="0"/>
                </a:moveTo>
                <a:lnTo>
                  <a:pt x="2220507" y="0"/>
                </a:lnTo>
                <a:lnTo>
                  <a:pt x="2220507" y="2183546"/>
                </a:lnTo>
                <a:lnTo>
                  <a:pt x="0" y="2183546"/>
                </a:lnTo>
                <a:lnTo>
                  <a:pt x="0" y="0"/>
                </a:lnTo>
                <a:close/>
              </a:path>
            </a:pathLst>
          </a:custGeom>
          <a:blipFill>
            <a:blip r:embed="rId6"/>
            <a:stretch>
              <a:fillRect l="-14815" r="-16467"/>
            </a:stretch>
          </a:blipFill>
        </p:spPr>
      </p:sp>
      <p:sp>
        <p:nvSpPr>
          <p:cNvPr id="8" name="TextBox 8"/>
          <p:cNvSpPr txBox="1"/>
          <p:nvPr/>
        </p:nvSpPr>
        <p:spPr>
          <a:xfrm>
            <a:off x="1552427" y="276483"/>
            <a:ext cx="6623538" cy="866775"/>
          </a:xfrm>
          <a:prstGeom prst="rect">
            <a:avLst/>
          </a:prstGeom>
        </p:spPr>
        <p:txBody>
          <a:bodyPr lIns="0" tIns="0" rIns="0" bIns="0" rtlCol="0" anchor="t">
            <a:spAutoFit/>
          </a:bodyPr>
          <a:lstStyle/>
          <a:p>
            <a:pPr algn="l">
              <a:lnSpc>
                <a:spcPts val="3300"/>
              </a:lnSpc>
            </a:pPr>
            <a:r>
              <a:rPr lang="en-US" sz="3000" b="1" spc="254">
                <a:solidFill>
                  <a:srgbClr val="000000"/>
                </a:solidFill>
                <a:latin typeface="Georgia Pro Bold"/>
                <a:ea typeface="Georgia Pro Bold"/>
                <a:cs typeface="Georgia Pro Bold"/>
                <a:sym typeface="Georgia Pro Bold"/>
              </a:rPr>
              <a:t>Project Integration Management</a:t>
            </a:r>
          </a:p>
        </p:txBody>
      </p:sp>
      <p:sp>
        <p:nvSpPr>
          <p:cNvPr id="9" name="TextBox 9"/>
          <p:cNvSpPr txBox="1"/>
          <p:nvPr/>
        </p:nvSpPr>
        <p:spPr>
          <a:xfrm>
            <a:off x="1552427" y="1851494"/>
            <a:ext cx="7888932" cy="514351"/>
          </a:xfrm>
          <a:prstGeom prst="rect">
            <a:avLst/>
          </a:prstGeom>
        </p:spPr>
        <p:txBody>
          <a:bodyPr lIns="0" tIns="0" rIns="0" bIns="0" rtlCol="0" anchor="t">
            <a:spAutoFit/>
          </a:bodyPr>
          <a:lstStyle/>
          <a:p>
            <a:pPr algn="just">
              <a:lnSpc>
                <a:spcPts val="4199"/>
              </a:lnSpc>
              <a:spcBef>
                <a:spcPct val="0"/>
              </a:spcBef>
            </a:pPr>
            <a:r>
              <a:rPr lang="en-US" sz="2999" b="1">
                <a:solidFill>
                  <a:srgbClr val="000000"/>
                </a:solidFill>
                <a:latin typeface="Georgia Pro Bold"/>
                <a:ea typeface="Georgia Pro Bold"/>
                <a:cs typeface="Georgia Pro Bold"/>
                <a:sym typeface="Georgia Pro Bold"/>
              </a:rPr>
              <a:t>Importance of Integration Management </a:t>
            </a:r>
          </a:p>
        </p:txBody>
      </p:sp>
      <p:grpSp>
        <p:nvGrpSpPr>
          <p:cNvPr id="10" name="Group 10"/>
          <p:cNvGrpSpPr/>
          <p:nvPr/>
        </p:nvGrpSpPr>
        <p:grpSpPr>
          <a:xfrm>
            <a:off x="1172606" y="2729958"/>
            <a:ext cx="12390994" cy="2969438"/>
            <a:chOff x="-55853" y="-47625"/>
            <a:chExt cx="15884617" cy="3371665"/>
          </a:xfrm>
        </p:grpSpPr>
        <p:sp>
          <p:nvSpPr>
            <p:cNvPr id="11" name="TextBox 11"/>
            <p:cNvSpPr txBox="1"/>
            <p:nvPr/>
          </p:nvSpPr>
          <p:spPr>
            <a:xfrm>
              <a:off x="448336" y="-47625"/>
              <a:ext cx="11976667" cy="1014519"/>
            </a:xfrm>
            <a:prstGeom prst="rect">
              <a:avLst/>
            </a:prstGeom>
          </p:spPr>
          <p:txBody>
            <a:bodyPr lIns="0" tIns="0" rIns="0" bIns="0" rtlCol="0" anchor="t">
              <a:spAutoFit/>
            </a:bodyPr>
            <a:lstStyle/>
            <a:p>
              <a:pPr algn="l">
                <a:lnSpc>
                  <a:spcPts val="3079"/>
                </a:lnSpc>
                <a:spcBef>
                  <a:spcPct val="0"/>
                </a:spcBef>
              </a:pPr>
              <a:r>
                <a:rPr lang="en-US" sz="2199">
                  <a:solidFill>
                    <a:srgbClr val="000000"/>
                  </a:solidFill>
                  <a:latin typeface="Georgia Pro"/>
                  <a:ea typeface="Georgia Pro"/>
                  <a:cs typeface="Georgia Pro"/>
                  <a:sym typeface="Georgia Pro"/>
                </a:rPr>
                <a:t>In Apple’s fast-paced, and innovative environment, Project Integration Management is absolutely vital. Integration helps Apple:</a:t>
              </a:r>
            </a:p>
          </p:txBody>
        </p:sp>
        <p:sp>
          <p:nvSpPr>
            <p:cNvPr id="12" name="TextBox 12"/>
            <p:cNvSpPr txBox="1"/>
            <p:nvPr/>
          </p:nvSpPr>
          <p:spPr>
            <a:xfrm>
              <a:off x="-1" y="1164589"/>
              <a:ext cx="14550980" cy="497635"/>
            </a:xfrm>
            <a:prstGeom prst="rect">
              <a:avLst/>
            </a:prstGeom>
          </p:spPr>
          <p:txBody>
            <a:bodyPr wrap="square" lIns="0" tIns="0" rIns="0" bIns="0" rtlCol="0" anchor="t">
              <a:spAutoFit/>
            </a:bodyPr>
            <a:lstStyle/>
            <a:p>
              <a:pPr marL="539746" lvl="1" indent="-269873" algn="ctr">
                <a:lnSpc>
                  <a:spcPts val="3499"/>
                </a:lnSpc>
                <a:buFont typeface="Arial"/>
                <a:buChar char="•"/>
              </a:pPr>
              <a:r>
                <a:rPr lang="en-US" sz="2499" dirty="0">
                  <a:solidFill>
                    <a:srgbClr val="000000"/>
                  </a:solidFill>
                  <a:latin typeface="Georgia Pro"/>
                  <a:ea typeface="Georgia Pro"/>
                  <a:cs typeface="Georgia Pro"/>
                  <a:sym typeface="Georgia Pro"/>
                </a:rPr>
                <a:t>Harmonize strategic objectives with cutting-edge technological execution.</a:t>
              </a:r>
            </a:p>
          </p:txBody>
        </p:sp>
        <p:sp>
          <p:nvSpPr>
            <p:cNvPr id="13" name="TextBox 13"/>
            <p:cNvSpPr txBox="1"/>
            <p:nvPr/>
          </p:nvSpPr>
          <p:spPr>
            <a:xfrm>
              <a:off x="0" y="1994324"/>
              <a:ext cx="15828764" cy="556684"/>
            </a:xfrm>
            <a:prstGeom prst="rect">
              <a:avLst/>
            </a:prstGeom>
          </p:spPr>
          <p:txBody>
            <a:bodyPr lIns="0" tIns="0" rIns="0" bIns="0" rtlCol="0" anchor="t">
              <a:spAutoFit/>
            </a:bodyPr>
            <a:lstStyle/>
            <a:p>
              <a:pPr marL="539746" lvl="1" indent="-269873" algn="ctr">
                <a:lnSpc>
                  <a:spcPts val="3499"/>
                </a:lnSpc>
                <a:buFont typeface="Arial"/>
                <a:buChar char="•"/>
              </a:pPr>
              <a:r>
                <a:rPr lang="en-US" sz="2499" dirty="0">
                  <a:solidFill>
                    <a:srgbClr val="000000"/>
                  </a:solidFill>
                  <a:latin typeface="Georgia Pro"/>
                  <a:ea typeface="Georgia Pro"/>
                  <a:cs typeface="Georgia Pro"/>
                  <a:sym typeface="Georgia Pro"/>
                </a:rPr>
                <a:t>Maintain its fiercely consistent design philosophy across products and platforms.</a:t>
              </a:r>
            </a:p>
          </p:txBody>
        </p:sp>
        <p:sp>
          <p:nvSpPr>
            <p:cNvPr id="14" name="TextBox 14"/>
            <p:cNvSpPr txBox="1"/>
            <p:nvPr/>
          </p:nvSpPr>
          <p:spPr>
            <a:xfrm>
              <a:off x="-55853" y="2826405"/>
              <a:ext cx="12425003" cy="497635"/>
            </a:xfrm>
            <a:prstGeom prst="rect">
              <a:avLst/>
            </a:prstGeom>
          </p:spPr>
          <p:txBody>
            <a:bodyPr wrap="square" lIns="0" tIns="0" rIns="0" bIns="0" rtlCol="0" anchor="t">
              <a:spAutoFit/>
            </a:bodyPr>
            <a:lstStyle/>
            <a:p>
              <a:pPr marL="539746" lvl="1" indent="-269873" algn="ctr">
                <a:lnSpc>
                  <a:spcPts val="3499"/>
                </a:lnSpc>
                <a:buFont typeface="Arial"/>
                <a:buChar char="•"/>
              </a:pPr>
              <a:r>
                <a:rPr lang="en-US" sz="2499" dirty="0">
                  <a:solidFill>
                    <a:srgbClr val="000000"/>
                  </a:solidFill>
                  <a:latin typeface="Georgia Pro"/>
                  <a:ea typeface="Georgia Pro"/>
                  <a:cs typeface="Georgia Pro"/>
                  <a:sym typeface="Georgia Pro"/>
                </a:rPr>
                <a:t>Coordinate global teams with aligned vision and shared KPIs.</a:t>
              </a:r>
            </a:p>
          </p:txBody>
        </p:sp>
      </p:grpSp>
      <p:sp>
        <p:nvSpPr>
          <p:cNvPr id="15" name="TextBox 15"/>
          <p:cNvSpPr txBox="1"/>
          <p:nvPr/>
        </p:nvSpPr>
        <p:spPr>
          <a:xfrm>
            <a:off x="1552426" y="5720444"/>
            <a:ext cx="6335069" cy="493020"/>
          </a:xfrm>
          <a:prstGeom prst="rect">
            <a:avLst/>
          </a:prstGeom>
        </p:spPr>
        <p:txBody>
          <a:bodyPr wrap="square" lIns="0" tIns="0" rIns="0" bIns="0" rtlCol="0" anchor="t">
            <a:spAutoFit/>
          </a:bodyPr>
          <a:lstStyle/>
          <a:p>
            <a:pPr algn="just">
              <a:lnSpc>
                <a:spcPts val="4199"/>
              </a:lnSpc>
              <a:spcBef>
                <a:spcPct val="0"/>
              </a:spcBef>
            </a:pPr>
            <a:r>
              <a:rPr lang="en-US" sz="2999" b="1" dirty="0">
                <a:solidFill>
                  <a:srgbClr val="000000"/>
                </a:solidFill>
                <a:latin typeface="Georgia Pro Bold"/>
                <a:ea typeface="Georgia Pro Bold"/>
                <a:cs typeface="Georgia Pro Bold"/>
                <a:sym typeface="Georgia Pro Bold"/>
              </a:rPr>
              <a:t>Key Integration Tools/Software</a:t>
            </a:r>
          </a:p>
        </p:txBody>
      </p:sp>
      <p:grpSp>
        <p:nvGrpSpPr>
          <p:cNvPr id="16" name="Group 16"/>
          <p:cNvGrpSpPr/>
          <p:nvPr/>
        </p:nvGrpSpPr>
        <p:grpSpPr>
          <a:xfrm>
            <a:off x="1403650" y="6482445"/>
            <a:ext cx="9106346" cy="3161048"/>
            <a:chOff x="0" y="0"/>
            <a:chExt cx="12141795" cy="4214731"/>
          </a:xfrm>
        </p:grpSpPr>
        <p:sp>
          <p:nvSpPr>
            <p:cNvPr id="17" name="TextBox 17"/>
            <p:cNvSpPr txBox="1"/>
            <p:nvPr/>
          </p:nvSpPr>
          <p:spPr>
            <a:xfrm>
              <a:off x="165128" y="-47625"/>
              <a:ext cx="11976667" cy="1014519"/>
            </a:xfrm>
            <a:prstGeom prst="rect">
              <a:avLst/>
            </a:prstGeom>
          </p:spPr>
          <p:txBody>
            <a:bodyPr lIns="0" tIns="0" rIns="0" bIns="0" rtlCol="0" anchor="t">
              <a:spAutoFit/>
            </a:bodyPr>
            <a:lstStyle/>
            <a:p>
              <a:pPr algn="l">
                <a:lnSpc>
                  <a:spcPts val="3079"/>
                </a:lnSpc>
                <a:spcBef>
                  <a:spcPct val="0"/>
                </a:spcBef>
              </a:pPr>
              <a:r>
                <a:rPr lang="en-US" sz="2199" dirty="0">
                  <a:solidFill>
                    <a:srgbClr val="000000"/>
                  </a:solidFill>
                  <a:latin typeface="Georgia Pro"/>
                  <a:ea typeface="Georgia Pro"/>
                  <a:cs typeface="Georgia Pro"/>
                  <a:sym typeface="Georgia Pro"/>
                </a:rPr>
                <a:t>Apple utilize a blend of proprietary and industry-standard tools to enhance project integration. Some of the tool/software are ;</a:t>
              </a:r>
            </a:p>
          </p:txBody>
        </p:sp>
        <p:sp>
          <p:nvSpPr>
            <p:cNvPr id="18" name="TextBox 18"/>
            <p:cNvSpPr txBox="1"/>
            <p:nvPr/>
          </p:nvSpPr>
          <p:spPr>
            <a:xfrm>
              <a:off x="0" y="1443144"/>
              <a:ext cx="2178810" cy="570741"/>
            </a:xfrm>
            <a:prstGeom prst="rect">
              <a:avLst/>
            </a:prstGeom>
          </p:spPr>
          <p:txBody>
            <a:bodyPr lIns="0" tIns="0" rIns="0" bIns="0" rtlCol="0" anchor="t">
              <a:spAutoFit/>
            </a:bodyPr>
            <a:lstStyle/>
            <a:p>
              <a:pPr marL="554197" lvl="1" indent="-277098" algn="l">
                <a:lnSpc>
                  <a:spcPts val="3593"/>
                </a:lnSpc>
                <a:buFont typeface="Arial"/>
                <a:buChar char="•"/>
              </a:pPr>
              <a:r>
                <a:rPr lang="en-US" sz="2566">
                  <a:solidFill>
                    <a:srgbClr val="000000"/>
                  </a:solidFill>
                  <a:latin typeface="Georgia Pro"/>
                  <a:ea typeface="Georgia Pro"/>
                  <a:cs typeface="Georgia Pro"/>
                  <a:sym typeface="Georgia Pro"/>
                </a:rPr>
                <a:t>Radar</a:t>
              </a:r>
            </a:p>
          </p:txBody>
        </p:sp>
        <p:sp>
          <p:nvSpPr>
            <p:cNvPr id="19" name="TextBox 19"/>
            <p:cNvSpPr txBox="1"/>
            <p:nvPr/>
          </p:nvSpPr>
          <p:spPr>
            <a:xfrm>
              <a:off x="0" y="2198034"/>
              <a:ext cx="4915464" cy="570741"/>
            </a:xfrm>
            <a:prstGeom prst="rect">
              <a:avLst/>
            </a:prstGeom>
          </p:spPr>
          <p:txBody>
            <a:bodyPr lIns="0" tIns="0" rIns="0" bIns="0" rtlCol="0" anchor="t">
              <a:spAutoFit/>
            </a:bodyPr>
            <a:lstStyle/>
            <a:p>
              <a:pPr marL="554197" lvl="1" indent="-277098" algn="l">
                <a:lnSpc>
                  <a:spcPts val="3593"/>
                </a:lnSpc>
                <a:buFont typeface="Arial"/>
                <a:buChar char="•"/>
              </a:pPr>
              <a:r>
                <a:rPr lang="en-US" sz="2566">
                  <a:solidFill>
                    <a:srgbClr val="000000"/>
                  </a:solidFill>
                  <a:latin typeface="Georgia Pro"/>
                  <a:ea typeface="Georgia Pro"/>
                  <a:cs typeface="Georgia Pro"/>
                  <a:sym typeface="Georgia Pro"/>
                </a:rPr>
                <a:t>Xcode &amp; Xcode Cloud</a:t>
              </a:r>
            </a:p>
          </p:txBody>
        </p:sp>
        <p:sp>
          <p:nvSpPr>
            <p:cNvPr id="20" name="TextBox 20"/>
            <p:cNvSpPr txBox="1"/>
            <p:nvPr/>
          </p:nvSpPr>
          <p:spPr>
            <a:xfrm>
              <a:off x="0" y="2952925"/>
              <a:ext cx="4915464" cy="570741"/>
            </a:xfrm>
            <a:prstGeom prst="rect">
              <a:avLst/>
            </a:prstGeom>
          </p:spPr>
          <p:txBody>
            <a:bodyPr lIns="0" tIns="0" rIns="0" bIns="0" rtlCol="0" anchor="t">
              <a:spAutoFit/>
            </a:bodyPr>
            <a:lstStyle/>
            <a:p>
              <a:pPr marL="554197" lvl="1" indent="-277098" algn="l">
                <a:lnSpc>
                  <a:spcPts val="3593"/>
                </a:lnSpc>
                <a:buFont typeface="Arial"/>
                <a:buChar char="•"/>
              </a:pPr>
              <a:r>
                <a:rPr lang="en-US" sz="2566">
                  <a:solidFill>
                    <a:srgbClr val="000000"/>
                  </a:solidFill>
                  <a:latin typeface="Georgia Pro"/>
                  <a:ea typeface="Georgia Pro"/>
                  <a:cs typeface="Georgia Pro"/>
                  <a:sym typeface="Georgia Pro"/>
                </a:rPr>
                <a:t>Jira</a:t>
              </a:r>
            </a:p>
          </p:txBody>
        </p:sp>
        <p:sp>
          <p:nvSpPr>
            <p:cNvPr id="21" name="TextBox 21"/>
            <p:cNvSpPr txBox="1"/>
            <p:nvPr/>
          </p:nvSpPr>
          <p:spPr>
            <a:xfrm>
              <a:off x="0" y="3643990"/>
              <a:ext cx="4915464" cy="570741"/>
            </a:xfrm>
            <a:prstGeom prst="rect">
              <a:avLst/>
            </a:prstGeom>
          </p:spPr>
          <p:txBody>
            <a:bodyPr lIns="0" tIns="0" rIns="0" bIns="0" rtlCol="0" anchor="t">
              <a:spAutoFit/>
            </a:bodyPr>
            <a:lstStyle/>
            <a:p>
              <a:pPr marL="554197" lvl="1" indent="-277098" algn="l">
                <a:lnSpc>
                  <a:spcPts val="3593"/>
                </a:lnSpc>
                <a:buFont typeface="Arial"/>
                <a:buChar char="•"/>
              </a:pPr>
              <a:r>
                <a:rPr lang="en-US" sz="2566">
                  <a:solidFill>
                    <a:srgbClr val="000000"/>
                  </a:solidFill>
                  <a:latin typeface="Georgia Pro"/>
                  <a:ea typeface="Georgia Pro"/>
                  <a:cs typeface="Georgia Pro"/>
                  <a:sym typeface="Georgia Pro"/>
                </a:rPr>
                <a:t>Trello</a:t>
              </a:r>
            </a:p>
          </p:txBody>
        </p:sp>
      </p:grpSp>
      <p:grpSp>
        <p:nvGrpSpPr>
          <p:cNvPr id="22" name="Group 22"/>
          <p:cNvGrpSpPr/>
          <p:nvPr/>
        </p:nvGrpSpPr>
        <p:grpSpPr>
          <a:xfrm>
            <a:off x="16459613" y="194405"/>
            <a:ext cx="1599373" cy="1671210"/>
            <a:chOff x="0" y="0"/>
            <a:chExt cx="354711" cy="370643"/>
          </a:xfrm>
        </p:grpSpPr>
        <p:sp>
          <p:nvSpPr>
            <p:cNvPr id="23" name="Freeform 23"/>
            <p:cNvSpPr/>
            <p:nvPr/>
          </p:nvSpPr>
          <p:spPr>
            <a:xfrm>
              <a:off x="0" y="0"/>
              <a:ext cx="354711" cy="370643"/>
            </a:xfrm>
            <a:custGeom>
              <a:avLst/>
              <a:gdLst/>
              <a:ahLst/>
              <a:cxnLst/>
              <a:rect l="l" t="t" r="r" b="b"/>
              <a:pathLst>
                <a:path w="354711" h="370643">
                  <a:moveTo>
                    <a:pt x="0" y="0"/>
                  </a:moveTo>
                  <a:lnTo>
                    <a:pt x="354711" y="0"/>
                  </a:lnTo>
                  <a:lnTo>
                    <a:pt x="354711" y="370643"/>
                  </a:lnTo>
                  <a:lnTo>
                    <a:pt x="0" y="370643"/>
                  </a:lnTo>
                  <a:close/>
                </a:path>
              </a:pathLst>
            </a:custGeom>
            <a:solidFill>
              <a:srgbClr val="EFA038"/>
            </a:solidFill>
          </p:spPr>
        </p:sp>
        <p:sp>
          <p:nvSpPr>
            <p:cNvPr id="24" name="TextBox 24"/>
            <p:cNvSpPr txBox="1"/>
            <p:nvPr/>
          </p:nvSpPr>
          <p:spPr>
            <a:xfrm>
              <a:off x="0" y="-38100"/>
              <a:ext cx="354711" cy="408743"/>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16727421" y="191784"/>
            <a:ext cx="1331566" cy="1420033"/>
            <a:chOff x="0" y="0"/>
            <a:chExt cx="295316" cy="314937"/>
          </a:xfrm>
        </p:grpSpPr>
        <p:sp>
          <p:nvSpPr>
            <p:cNvPr id="26" name="Freeform 26"/>
            <p:cNvSpPr/>
            <p:nvPr/>
          </p:nvSpPr>
          <p:spPr>
            <a:xfrm>
              <a:off x="0" y="0"/>
              <a:ext cx="295316" cy="314937"/>
            </a:xfrm>
            <a:custGeom>
              <a:avLst/>
              <a:gdLst/>
              <a:ahLst/>
              <a:cxnLst/>
              <a:rect l="l" t="t" r="r" b="b"/>
              <a:pathLst>
                <a:path w="295316" h="314937">
                  <a:moveTo>
                    <a:pt x="0" y="0"/>
                  </a:moveTo>
                  <a:lnTo>
                    <a:pt x="295316" y="0"/>
                  </a:lnTo>
                  <a:lnTo>
                    <a:pt x="295316" y="314937"/>
                  </a:lnTo>
                  <a:lnTo>
                    <a:pt x="0" y="314937"/>
                  </a:lnTo>
                  <a:close/>
                </a:path>
              </a:pathLst>
            </a:custGeom>
            <a:solidFill>
              <a:srgbClr val="2E6E80"/>
            </a:solidFill>
          </p:spPr>
        </p:sp>
        <p:sp>
          <p:nvSpPr>
            <p:cNvPr id="27" name="TextBox 27"/>
            <p:cNvSpPr txBox="1"/>
            <p:nvPr/>
          </p:nvSpPr>
          <p:spPr>
            <a:xfrm>
              <a:off x="0" y="-38100"/>
              <a:ext cx="295316" cy="353037"/>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335011" y="9132712"/>
            <a:ext cx="1363711" cy="136371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A038"/>
            </a:solidFill>
          </p:spPr>
        </p:sp>
        <p:sp>
          <p:nvSpPr>
            <p:cNvPr id="30" name="TextBox 30"/>
            <p:cNvSpPr txBox="1"/>
            <p:nvPr/>
          </p:nvSpPr>
          <p:spPr>
            <a:xfrm>
              <a:off x="76200" y="0"/>
              <a:ext cx="660400" cy="736600"/>
            </a:xfrm>
            <a:prstGeom prst="rect">
              <a:avLst/>
            </a:prstGeom>
          </p:spPr>
          <p:txBody>
            <a:bodyPr lIns="50800" tIns="50800" rIns="50800" bIns="50800" rtlCol="0" anchor="ctr"/>
            <a:lstStyle/>
            <a:p>
              <a:pPr algn="ctr">
                <a:lnSpc>
                  <a:spcPts val="4423"/>
                </a:lnSpc>
              </a:pPr>
              <a:r>
                <a:rPr lang="en-US" sz="3159">
                  <a:solidFill>
                    <a:srgbClr val="FFFFFF"/>
                  </a:solidFill>
                  <a:latin typeface="Georgia Pro"/>
                  <a:ea typeface="Georgia Pro"/>
                  <a:cs typeface="Georgia Pro"/>
                  <a:sym typeface="Georgia Pro"/>
                </a:rPr>
                <a:t>5</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61138" b="-14587"/>
            </a:stretch>
          </a:blipFill>
        </p:spPr>
      </p:sp>
      <p:grpSp>
        <p:nvGrpSpPr>
          <p:cNvPr id="3" name="Group 3"/>
          <p:cNvGrpSpPr/>
          <p:nvPr/>
        </p:nvGrpSpPr>
        <p:grpSpPr>
          <a:xfrm>
            <a:off x="1684692" y="4727867"/>
            <a:ext cx="4526784" cy="4384417"/>
            <a:chOff x="0" y="0"/>
            <a:chExt cx="1260214" cy="1220580"/>
          </a:xfrm>
        </p:grpSpPr>
        <p:sp>
          <p:nvSpPr>
            <p:cNvPr id="4" name="Freeform 4"/>
            <p:cNvSpPr/>
            <p:nvPr/>
          </p:nvSpPr>
          <p:spPr>
            <a:xfrm>
              <a:off x="0" y="0"/>
              <a:ext cx="1260214" cy="1220580"/>
            </a:xfrm>
            <a:custGeom>
              <a:avLst/>
              <a:gdLst/>
              <a:ahLst/>
              <a:cxnLst/>
              <a:rect l="l" t="t" r="r" b="b"/>
              <a:pathLst>
                <a:path w="1260214" h="1220580">
                  <a:moveTo>
                    <a:pt x="0" y="0"/>
                  </a:moveTo>
                  <a:lnTo>
                    <a:pt x="1260214" y="0"/>
                  </a:lnTo>
                  <a:lnTo>
                    <a:pt x="1260214" y="1220580"/>
                  </a:lnTo>
                  <a:lnTo>
                    <a:pt x="0" y="1220580"/>
                  </a:lnTo>
                  <a:close/>
                </a:path>
              </a:pathLst>
            </a:custGeom>
            <a:solidFill>
              <a:srgbClr val="2E6E80"/>
            </a:solidFill>
          </p:spPr>
        </p:sp>
        <p:sp>
          <p:nvSpPr>
            <p:cNvPr id="5" name="TextBox 5"/>
            <p:cNvSpPr txBox="1"/>
            <p:nvPr/>
          </p:nvSpPr>
          <p:spPr>
            <a:xfrm>
              <a:off x="0" y="-38100"/>
              <a:ext cx="1260214" cy="125868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684760" y="5591520"/>
            <a:ext cx="3570492" cy="439801"/>
          </a:xfrm>
          <a:prstGeom prst="rect">
            <a:avLst/>
          </a:prstGeom>
        </p:spPr>
        <p:txBody>
          <a:bodyPr lIns="0" tIns="0" rIns="0" bIns="0" rtlCol="0" anchor="t">
            <a:spAutoFit/>
          </a:bodyPr>
          <a:lstStyle/>
          <a:p>
            <a:pPr marL="552703" lvl="1" indent="-276352" algn="just">
              <a:lnSpc>
                <a:spcPts val="3583"/>
              </a:lnSpc>
              <a:buFont typeface="Arial"/>
              <a:buChar char="•"/>
            </a:pPr>
            <a:r>
              <a:rPr lang="en-US" sz="2559">
                <a:solidFill>
                  <a:srgbClr val="FFFFFF"/>
                </a:solidFill>
                <a:latin typeface="Georgia Pro"/>
                <a:ea typeface="Georgia Pro"/>
                <a:cs typeface="Georgia Pro"/>
                <a:sym typeface="Georgia Pro"/>
              </a:rPr>
              <a:t>Project Charter</a:t>
            </a:r>
          </a:p>
        </p:txBody>
      </p:sp>
      <p:sp>
        <p:nvSpPr>
          <p:cNvPr id="7" name="TextBox 7"/>
          <p:cNvSpPr txBox="1"/>
          <p:nvPr/>
        </p:nvSpPr>
        <p:spPr>
          <a:xfrm>
            <a:off x="1919390" y="4832778"/>
            <a:ext cx="4097037" cy="489820"/>
          </a:xfrm>
          <a:prstGeom prst="rect">
            <a:avLst/>
          </a:prstGeom>
        </p:spPr>
        <p:txBody>
          <a:bodyPr lIns="0" tIns="0" rIns="0" bIns="0" rtlCol="0" anchor="t">
            <a:spAutoFit/>
          </a:bodyPr>
          <a:lstStyle/>
          <a:p>
            <a:pPr marL="0" lvl="0" indent="0" algn="l">
              <a:lnSpc>
                <a:spcPts val="3977"/>
              </a:lnSpc>
              <a:spcBef>
                <a:spcPct val="0"/>
              </a:spcBef>
            </a:pPr>
            <a:r>
              <a:rPr lang="en-US" sz="2840" b="1" u="sng">
                <a:solidFill>
                  <a:srgbClr val="FFFFFF"/>
                </a:solidFill>
                <a:latin typeface="Georgia Pro Bold"/>
                <a:ea typeface="Georgia Pro Bold"/>
                <a:cs typeface="Georgia Pro Bold"/>
                <a:sym typeface="Georgia Pro Bold"/>
              </a:rPr>
              <a:t>PROJECT PLANNING</a:t>
            </a:r>
          </a:p>
        </p:txBody>
      </p:sp>
      <p:sp>
        <p:nvSpPr>
          <p:cNvPr id="8" name="TextBox 8"/>
          <p:cNvSpPr txBox="1"/>
          <p:nvPr/>
        </p:nvSpPr>
        <p:spPr>
          <a:xfrm>
            <a:off x="1650384" y="350400"/>
            <a:ext cx="9683038" cy="1767708"/>
          </a:xfrm>
          <a:prstGeom prst="rect">
            <a:avLst/>
          </a:prstGeom>
        </p:spPr>
        <p:txBody>
          <a:bodyPr lIns="0" tIns="0" rIns="0" bIns="0" rtlCol="0" anchor="t">
            <a:spAutoFit/>
          </a:bodyPr>
          <a:lstStyle/>
          <a:p>
            <a:pPr algn="l">
              <a:lnSpc>
                <a:spcPts val="7022"/>
              </a:lnSpc>
            </a:pPr>
            <a:r>
              <a:rPr lang="en-US" sz="5016" b="1">
                <a:solidFill>
                  <a:srgbClr val="000000"/>
                </a:solidFill>
                <a:latin typeface="Georgia Pro Bold"/>
                <a:ea typeface="Georgia Pro Bold"/>
                <a:cs typeface="Georgia Pro Bold"/>
                <a:sym typeface="Georgia Pro Bold"/>
              </a:rPr>
              <a:t>Project Integration Management (cont..)</a:t>
            </a:r>
          </a:p>
        </p:txBody>
      </p:sp>
      <p:sp>
        <p:nvSpPr>
          <p:cNvPr id="9" name="AutoShape 9"/>
          <p:cNvSpPr/>
          <p:nvPr/>
        </p:nvSpPr>
        <p:spPr>
          <a:xfrm flipV="1">
            <a:off x="1684760" y="2499613"/>
            <a:ext cx="14770540" cy="8429"/>
          </a:xfrm>
          <a:prstGeom prst="line">
            <a:avLst/>
          </a:prstGeom>
          <a:ln w="238125" cap="flat">
            <a:solidFill>
              <a:srgbClr val="EFA038"/>
            </a:solidFill>
            <a:prstDash val="solid"/>
            <a:headEnd type="none" w="sm" len="sm"/>
            <a:tailEnd type="none" w="sm" len="sm"/>
          </a:ln>
        </p:spPr>
      </p:sp>
      <p:grpSp>
        <p:nvGrpSpPr>
          <p:cNvPr id="10" name="Group 10"/>
          <p:cNvGrpSpPr/>
          <p:nvPr/>
        </p:nvGrpSpPr>
        <p:grpSpPr>
          <a:xfrm>
            <a:off x="6772330" y="4727867"/>
            <a:ext cx="4526784" cy="4384417"/>
            <a:chOff x="0" y="0"/>
            <a:chExt cx="1260214" cy="1220580"/>
          </a:xfrm>
        </p:grpSpPr>
        <p:sp>
          <p:nvSpPr>
            <p:cNvPr id="11" name="Freeform 11"/>
            <p:cNvSpPr/>
            <p:nvPr/>
          </p:nvSpPr>
          <p:spPr>
            <a:xfrm>
              <a:off x="0" y="0"/>
              <a:ext cx="1260214" cy="1220580"/>
            </a:xfrm>
            <a:custGeom>
              <a:avLst/>
              <a:gdLst/>
              <a:ahLst/>
              <a:cxnLst/>
              <a:rect l="l" t="t" r="r" b="b"/>
              <a:pathLst>
                <a:path w="1260214" h="1220580">
                  <a:moveTo>
                    <a:pt x="0" y="0"/>
                  </a:moveTo>
                  <a:lnTo>
                    <a:pt x="1260214" y="0"/>
                  </a:lnTo>
                  <a:lnTo>
                    <a:pt x="1260214" y="1220580"/>
                  </a:lnTo>
                  <a:lnTo>
                    <a:pt x="0" y="1220580"/>
                  </a:lnTo>
                  <a:close/>
                </a:path>
              </a:pathLst>
            </a:custGeom>
            <a:solidFill>
              <a:srgbClr val="2E6E80"/>
            </a:solidFill>
          </p:spPr>
        </p:sp>
        <p:sp>
          <p:nvSpPr>
            <p:cNvPr id="12" name="TextBox 12"/>
            <p:cNvSpPr txBox="1"/>
            <p:nvPr/>
          </p:nvSpPr>
          <p:spPr>
            <a:xfrm>
              <a:off x="0" y="-38100"/>
              <a:ext cx="1260214" cy="1258680"/>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7025001" y="4813751"/>
            <a:ext cx="4237999" cy="834919"/>
          </a:xfrm>
          <a:prstGeom prst="rect">
            <a:avLst/>
          </a:prstGeom>
        </p:spPr>
        <p:txBody>
          <a:bodyPr lIns="0" tIns="0" rIns="0" bIns="0" rtlCol="0" anchor="t">
            <a:spAutoFit/>
          </a:bodyPr>
          <a:lstStyle/>
          <a:p>
            <a:pPr marL="0" lvl="0" indent="0" algn="l">
              <a:lnSpc>
                <a:spcPts val="3330"/>
              </a:lnSpc>
              <a:spcBef>
                <a:spcPct val="0"/>
              </a:spcBef>
            </a:pPr>
            <a:r>
              <a:rPr lang="en-US" sz="2379" b="1" u="sng">
                <a:solidFill>
                  <a:srgbClr val="FFFFFF"/>
                </a:solidFill>
                <a:latin typeface="Georgia Pro Bold"/>
                <a:ea typeface="Georgia Pro Bold"/>
                <a:cs typeface="Georgia Pro Bold"/>
                <a:sym typeface="Georgia Pro Bold"/>
              </a:rPr>
              <a:t>EXECUTION CHALLENGES &amp; TOOLS</a:t>
            </a:r>
          </a:p>
        </p:txBody>
      </p:sp>
      <p:grpSp>
        <p:nvGrpSpPr>
          <p:cNvPr id="14" name="Group 14"/>
          <p:cNvGrpSpPr/>
          <p:nvPr/>
        </p:nvGrpSpPr>
        <p:grpSpPr>
          <a:xfrm>
            <a:off x="11859967" y="4727867"/>
            <a:ext cx="4526784" cy="4384417"/>
            <a:chOff x="0" y="0"/>
            <a:chExt cx="1260214" cy="1220580"/>
          </a:xfrm>
        </p:grpSpPr>
        <p:sp>
          <p:nvSpPr>
            <p:cNvPr id="15" name="Freeform 15"/>
            <p:cNvSpPr/>
            <p:nvPr/>
          </p:nvSpPr>
          <p:spPr>
            <a:xfrm>
              <a:off x="0" y="0"/>
              <a:ext cx="1260214" cy="1220580"/>
            </a:xfrm>
            <a:custGeom>
              <a:avLst/>
              <a:gdLst/>
              <a:ahLst/>
              <a:cxnLst/>
              <a:rect l="l" t="t" r="r" b="b"/>
              <a:pathLst>
                <a:path w="1260214" h="1220580">
                  <a:moveTo>
                    <a:pt x="0" y="0"/>
                  </a:moveTo>
                  <a:lnTo>
                    <a:pt x="1260214" y="0"/>
                  </a:lnTo>
                  <a:lnTo>
                    <a:pt x="1260214" y="1220580"/>
                  </a:lnTo>
                  <a:lnTo>
                    <a:pt x="0" y="1220580"/>
                  </a:lnTo>
                  <a:close/>
                </a:path>
              </a:pathLst>
            </a:custGeom>
            <a:solidFill>
              <a:srgbClr val="2E6E80"/>
            </a:solidFill>
          </p:spPr>
        </p:sp>
        <p:sp>
          <p:nvSpPr>
            <p:cNvPr id="16" name="TextBox 16"/>
            <p:cNvSpPr txBox="1"/>
            <p:nvPr/>
          </p:nvSpPr>
          <p:spPr>
            <a:xfrm>
              <a:off x="0" y="-38100"/>
              <a:ext cx="1260214" cy="125868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12107902" y="4840774"/>
            <a:ext cx="4030914" cy="807895"/>
          </a:xfrm>
          <a:prstGeom prst="rect">
            <a:avLst/>
          </a:prstGeom>
        </p:spPr>
        <p:txBody>
          <a:bodyPr lIns="0" tIns="0" rIns="0" bIns="0" rtlCol="0" anchor="t">
            <a:spAutoFit/>
          </a:bodyPr>
          <a:lstStyle/>
          <a:p>
            <a:pPr marL="0" lvl="0" indent="0" algn="l">
              <a:lnSpc>
                <a:spcPts val="3245"/>
              </a:lnSpc>
              <a:spcBef>
                <a:spcPct val="0"/>
              </a:spcBef>
            </a:pPr>
            <a:r>
              <a:rPr lang="en-US" sz="2318" b="1" u="sng">
                <a:solidFill>
                  <a:srgbClr val="FFFFFF"/>
                </a:solidFill>
                <a:latin typeface="Georgia Pro Bold"/>
                <a:ea typeface="Georgia Pro Bold"/>
                <a:cs typeface="Georgia Pro Bold"/>
                <a:sym typeface="Georgia Pro Bold"/>
              </a:rPr>
              <a:t>INTEGRATED CHANGE CONTROL</a:t>
            </a:r>
          </a:p>
        </p:txBody>
      </p:sp>
      <p:sp>
        <p:nvSpPr>
          <p:cNvPr id="18" name="TextBox 18"/>
          <p:cNvSpPr txBox="1"/>
          <p:nvPr/>
        </p:nvSpPr>
        <p:spPr>
          <a:xfrm>
            <a:off x="1684760" y="2836655"/>
            <a:ext cx="14702059" cy="1709097"/>
          </a:xfrm>
          <a:prstGeom prst="rect">
            <a:avLst/>
          </a:prstGeom>
        </p:spPr>
        <p:txBody>
          <a:bodyPr lIns="0" tIns="0" rIns="0" bIns="0" rtlCol="0" anchor="t">
            <a:spAutoFit/>
          </a:bodyPr>
          <a:lstStyle/>
          <a:p>
            <a:pPr algn="just">
              <a:lnSpc>
                <a:spcPts val="3587"/>
              </a:lnSpc>
            </a:pPr>
            <a:r>
              <a:rPr lang="en-US" sz="2562" b="1">
                <a:solidFill>
                  <a:srgbClr val="000000"/>
                </a:solidFill>
                <a:latin typeface="Georgia Pro Bold"/>
                <a:ea typeface="Georgia Pro Bold"/>
                <a:cs typeface="Georgia Pro Bold"/>
                <a:sym typeface="Georgia Pro Bold"/>
              </a:rPr>
              <a:t>To successfully deliver its innovative products, Apple follows a structured project management approach that includes strategic project planning, overcoming execution challenges, and maintaining control through a management process involving a Change Control Board.</a:t>
            </a:r>
          </a:p>
        </p:txBody>
      </p:sp>
      <p:sp>
        <p:nvSpPr>
          <p:cNvPr id="19" name="TextBox 19"/>
          <p:cNvSpPr txBox="1"/>
          <p:nvPr/>
        </p:nvSpPr>
        <p:spPr>
          <a:xfrm>
            <a:off x="1684760" y="6380502"/>
            <a:ext cx="3570492" cy="439801"/>
          </a:xfrm>
          <a:prstGeom prst="rect">
            <a:avLst/>
          </a:prstGeom>
        </p:spPr>
        <p:txBody>
          <a:bodyPr lIns="0" tIns="0" rIns="0" bIns="0" rtlCol="0" anchor="t">
            <a:spAutoFit/>
          </a:bodyPr>
          <a:lstStyle/>
          <a:p>
            <a:pPr marL="552703" lvl="1" indent="-276352" algn="just">
              <a:lnSpc>
                <a:spcPts val="3583"/>
              </a:lnSpc>
              <a:buFont typeface="Arial"/>
              <a:buChar char="•"/>
            </a:pPr>
            <a:r>
              <a:rPr lang="en-US" sz="2559">
                <a:solidFill>
                  <a:srgbClr val="FFFFFF"/>
                </a:solidFill>
                <a:latin typeface="Georgia Pro"/>
                <a:ea typeface="Georgia Pro"/>
                <a:cs typeface="Georgia Pro"/>
                <a:sym typeface="Georgia Pro"/>
              </a:rPr>
              <a:t>Stakeholder Analysis</a:t>
            </a:r>
          </a:p>
        </p:txBody>
      </p:sp>
      <p:sp>
        <p:nvSpPr>
          <p:cNvPr id="20" name="TextBox 20"/>
          <p:cNvSpPr txBox="1"/>
          <p:nvPr/>
        </p:nvSpPr>
        <p:spPr>
          <a:xfrm>
            <a:off x="1684760" y="7087003"/>
            <a:ext cx="4526716" cy="887407"/>
          </a:xfrm>
          <a:prstGeom prst="rect">
            <a:avLst/>
          </a:prstGeom>
        </p:spPr>
        <p:txBody>
          <a:bodyPr lIns="0" tIns="0" rIns="0" bIns="0" rtlCol="0" anchor="t">
            <a:spAutoFit/>
          </a:bodyPr>
          <a:lstStyle/>
          <a:p>
            <a:pPr marL="553293" lvl="1" indent="-276646" algn="l">
              <a:lnSpc>
                <a:spcPts val="3587"/>
              </a:lnSpc>
              <a:buFont typeface="Arial"/>
              <a:buChar char="•"/>
            </a:pPr>
            <a:r>
              <a:rPr lang="en-US" sz="2562">
                <a:solidFill>
                  <a:srgbClr val="FFFFFF"/>
                </a:solidFill>
                <a:latin typeface="Georgia Pro"/>
                <a:ea typeface="Georgia Pro"/>
                <a:cs typeface="Georgia Pro"/>
                <a:sym typeface="Georgia Pro"/>
              </a:rPr>
              <a:t>SPMP (Software Project Management Plan)</a:t>
            </a:r>
          </a:p>
        </p:txBody>
      </p:sp>
      <p:sp>
        <p:nvSpPr>
          <p:cNvPr id="21" name="TextBox 21"/>
          <p:cNvSpPr txBox="1"/>
          <p:nvPr/>
        </p:nvSpPr>
        <p:spPr>
          <a:xfrm>
            <a:off x="6736283" y="5824086"/>
            <a:ext cx="4526716" cy="439732"/>
          </a:xfrm>
          <a:prstGeom prst="rect">
            <a:avLst/>
          </a:prstGeom>
        </p:spPr>
        <p:txBody>
          <a:bodyPr lIns="0" tIns="0" rIns="0" bIns="0" rtlCol="0" anchor="t">
            <a:spAutoFit/>
          </a:bodyPr>
          <a:lstStyle/>
          <a:p>
            <a:pPr marL="553293" lvl="1" indent="-276646" algn="l">
              <a:lnSpc>
                <a:spcPts val="3587"/>
              </a:lnSpc>
              <a:buFont typeface="Arial"/>
              <a:buChar char="•"/>
            </a:pPr>
            <a:r>
              <a:rPr lang="en-US" sz="2562">
                <a:solidFill>
                  <a:srgbClr val="FFFFFF"/>
                </a:solidFill>
                <a:latin typeface="Georgia Pro"/>
                <a:ea typeface="Georgia Pro"/>
                <a:cs typeface="Georgia Pro"/>
                <a:sym typeface="Georgia Pro"/>
              </a:rPr>
              <a:t>Time-Intensive Execution</a:t>
            </a:r>
          </a:p>
        </p:txBody>
      </p:sp>
      <p:sp>
        <p:nvSpPr>
          <p:cNvPr id="22" name="TextBox 22"/>
          <p:cNvSpPr txBox="1"/>
          <p:nvPr/>
        </p:nvSpPr>
        <p:spPr>
          <a:xfrm>
            <a:off x="6736283" y="6468304"/>
            <a:ext cx="3543946" cy="887476"/>
          </a:xfrm>
          <a:prstGeom prst="rect">
            <a:avLst/>
          </a:prstGeom>
        </p:spPr>
        <p:txBody>
          <a:bodyPr lIns="0" tIns="0" rIns="0" bIns="0" rtlCol="0" anchor="t">
            <a:spAutoFit/>
          </a:bodyPr>
          <a:lstStyle/>
          <a:p>
            <a:pPr marL="552703" lvl="1" indent="-276352" algn="l">
              <a:lnSpc>
                <a:spcPts val="3583"/>
              </a:lnSpc>
              <a:buFont typeface="Arial"/>
              <a:buChar char="•"/>
            </a:pPr>
            <a:r>
              <a:rPr lang="en-US" sz="2559">
                <a:solidFill>
                  <a:srgbClr val="FFFFFF"/>
                </a:solidFill>
                <a:latin typeface="Georgia Pro"/>
                <a:ea typeface="Georgia Pro"/>
                <a:cs typeface="Georgia Pro"/>
                <a:sym typeface="Georgia Pro"/>
              </a:rPr>
              <a:t>Cross-Functional Collaboration</a:t>
            </a:r>
          </a:p>
        </p:txBody>
      </p:sp>
      <p:sp>
        <p:nvSpPr>
          <p:cNvPr id="23" name="TextBox 23"/>
          <p:cNvSpPr txBox="1"/>
          <p:nvPr/>
        </p:nvSpPr>
        <p:spPr>
          <a:xfrm>
            <a:off x="6736283" y="7502097"/>
            <a:ext cx="3288456" cy="887476"/>
          </a:xfrm>
          <a:prstGeom prst="rect">
            <a:avLst/>
          </a:prstGeom>
        </p:spPr>
        <p:txBody>
          <a:bodyPr lIns="0" tIns="0" rIns="0" bIns="0" rtlCol="0" anchor="t">
            <a:spAutoFit/>
          </a:bodyPr>
          <a:lstStyle/>
          <a:p>
            <a:pPr marL="552703" lvl="1" indent="-276352" algn="l">
              <a:lnSpc>
                <a:spcPts val="3583"/>
              </a:lnSpc>
              <a:buFont typeface="Arial"/>
              <a:buChar char="•"/>
            </a:pPr>
            <a:r>
              <a:rPr lang="en-US" sz="2559">
                <a:solidFill>
                  <a:srgbClr val="FFFFFF"/>
                </a:solidFill>
                <a:latin typeface="Georgia Pro"/>
                <a:ea typeface="Georgia Pro"/>
                <a:cs typeface="Georgia Pro"/>
                <a:sym typeface="Georgia Pro"/>
              </a:rPr>
              <a:t>Global Team Management</a:t>
            </a:r>
          </a:p>
        </p:txBody>
      </p:sp>
      <p:sp>
        <p:nvSpPr>
          <p:cNvPr id="24" name="TextBox 24"/>
          <p:cNvSpPr txBox="1"/>
          <p:nvPr/>
        </p:nvSpPr>
        <p:spPr>
          <a:xfrm>
            <a:off x="11928584" y="5672182"/>
            <a:ext cx="4210232" cy="887407"/>
          </a:xfrm>
          <a:prstGeom prst="rect">
            <a:avLst/>
          </a:prstGeom>
        </p:spPr>
        <p:txBody>
          <a:bodyPr lIns="0" tIns="0" rIns="0" bIns="0" rtlCol="0" anchor="t">
            <a:spAutoFit/>
          </a:bodyPr>
          <a:lstStyle/>
          <a:p>
            <a:pPr marL="553293" lvl="1" indent="-276646" algn="l">
              <a:lnSpc>
                <a:spcPts val="3587"/>
              </a:lnSpc>
              <a:buFont typeface="Arial"/>
              <a:buChar char="•"/>
            </a:pPr>
            <a:r>
              <a:rPr lang="en-US" sz="2562">
                <a:solidFill>
                  <a:srgbClr val="FFFFFF"/>
                </a:solidFill>
                <a:latin typeface="Georgia Pro"/>
                <a:ea typeface="Georgia Pro"/>
                <a:cs typeface="Georgia Pro"/>
                <a:sym typeface="Georgia Pro"/>
              </a:rPr>
              <a:t>Apple implement high level high-level CCB</a:t>
            </a:r>
          </a:p>
        </p:txBody>
      </p:sp>
      <p:sp>
        <p:nvSpPr>
          <p:cNvPr id="25" name="TextBox 25"/>
          <p:cNvSpPr txBox="1"/>
          <p:nvPr/>
        </p:nvSpPr>
        <p:spPr>
          <a:xfrm>
            <a:off x="11928584" y="6758458"/>
            <a:ext cx="3543946" cy="887476"/>
          </a:xfrm>
          <a:prstGeom prst="rect">
            <a:avLst/>
          </a:prstGeom>
        </p:spPr>
        <p:txBody>
          <a:bodyPr lIns="0" tIns="0" rIns="0" bIns="0" rtlCol="0" anchor="t">
            <a:spAutoFit/>
          </a:bodyPr>
          <a:lstStyle/>
          <a:p>
            <a:pPr marL="552703" lvl="1" indent="-276352" algn="l">
              <a:lnSpc>
                <a:spcPts val="3583"/>
              </a:lnSpc>
              <a:buFont typeface="Arial"/>
              <a:buChar char="•"/>
            </a:pPr>
            <a:r>
              <a:rPr lang="en-US" sz="2559">
                <a:solidFill>
                  <a:srgbClr val="FFFFFF"/>
                </a:solidFill>
                <a:latin typeface="Georgia Pro"/>
                <a:ea typeface="Georgia Pro"/>
                <a:cs typeface="Georgia Pro"/>
                <a:sym typeface="Georgia Pro"/>
              </a:rPr>
              <a:t>Evaluate change requests</a:t>
            </a:r>
          </a:p>
        </p:txBody>
      </p:sp>
      <p:sp>
        <p:nvSpPr>
          <p:cNvPr id="26" name="TextBox 26"/>
          <p:cNvSpPr txBox="1"/>
          <p:nvPr/>
        </p:nvSpPr>
        <p:spPr>
          <a:xfrm>
            <a:off x="11928584" y="7839464"/>
            <a:ext cx="3288456" cy="439801"/>
          </a:xfrm>
          <a:prstGeom prst="rect">
            <a:avLst/>
          </a:prstGeom>
        </p:spPr>
        <p:txBody>
          <a:bodyPr lIns="0" tIns="0" rIns="0" bIns="0" rtlCol="0" anchor="t">
            <a:spAutoFit/>
          </a:bodyPr>
          <a:lstStyle/>
          <a:p>
            <a:pPr marL="552703" lvl="1" indent="-276352" algn="l">
              <a:lnSpc>
                <a:spcPts val="3583"/>
              </a:lnSpc>
              <a:buFont typeface="Arial"/>
              <a:buChar char="•"/>
            </a:pPr>
            <a:r>
              <a:rPr lang="en-US" sz="2559">
                <a:solidFill>
                  <a:srgbClr val="FFFFFF"/>
                </a:solidFill>
                <a:latin typeface="Georgia Pro"/>
                <a:ea typeface="Georgia Pro"/>
                <a:cs typeface="Georgia Pro"/>
                <a:sym typeface="Georgia Pro"/>
              </a:rPr>
              <a:t>Assess alignment</a:t>
            </a:r>
          </a:p>
        </p:txBody>
      </p:sp>
      <p:sp>
        <p:nvSpPr>
          <p:cNvPr id="27" name="TextBox 27"/>
          <p:cNvSpPr txBox="1"/>
          <p:nvPr/>
        </p:nvSpPr>
        <p:spPr>
          <a:xfrm>
            <a:off x="11928584" y="8472795"/>
            <a:ext cx="3288456" cy="439801"/>
          </a:xfrm>
          <a:prstGeom prst="rect">
            <a:avLst/>
          </a:prstGeom>
        </p:spPr>
        <p:txBody>
          <a:bodyPr lIns="0" tIns="0" rIns="0" bIns="0" rtlCol="0" anchor="t">
            <a:spAutoFit/>
          </a:bodyPr>
          <a:lstStyle/>
          <a:p>
            <a:pPr marL="552703" lvl="1" indent="-276352" algn="l">
              <a:lnSpc>
                <a:spcPts val="3583"/>
              </a:lnSpc>
              <a:buFont typeface="Arial"/>
              <a:buChar char="•"/>
            </a:pPr>
            <a:r>
              <a:rPr lang="en-US" sz="2559">
                <a:solidFill>
                  <a:srgbClr val="FFFFFF"/>
                </a:solidFill>
                <a:latin typeface="Georgia Pro"/>
                <a:ea typeface="Georgia Pro"/>
                <a:cs typeface="Georgia Pro"/>
                <a:sym typeface="Georgia Pro"/>
              </a:rPr>
              <a:t>Approve or reject</a:t>
            </a:r>
          </a:p>
        </p:txBody>
      </p:sp>
      <p:grpSp>
        <p:nvGrpSpPr>
          <p:cNvPr id="28" name="Group 28"/>
          <p:cNvGrpSpPr/>
          <p:nvPr/>
        </p:nvGrpSpPr>
        <p:grpSpPr>
          <a:xfrm>
            <a:off x="-335011" y="9132712"/>
            <a:ext cx="1363711" cy="1363711"/>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A038"/>
            </a:solidFill>
          </p:spPr>
        </p:sp>
        <p:sp>
          <p:nvSpPr>
            <p:cNvPr id="30" name="TextBox 30"/>
            <p:cNvSpPr txBox="1"/>
            <p:nvPr/>
          </p:nvSpPr>
          <p:spPr>
            <a:xfrm>
              <a:off x="76200" y="0"/>
              <a:ext cx="660400" cy="736600"/>
            </a:xfrm>
            <a:prstGeom prst="rect">
              <a:avLst/>
            </a:prstGeom>
          </p:spPr>
          <p:txBody>
            <a:bodyPr lIns="50800" tIns="50800" rIns="50800" bIns="50800" rtlCol="0" anchor="ctr"/>
            <a:lstStyle/>
            <a:p>
              <a:pPr algn="ctr">
                <a:lnSpc>
                  <a:spcPts val="4423"/>
                </a:lnSpc>
              </a:pPr>
              <a:r>
                <a:rPr lang="en-US" sz="3159">
                  <a:solidFill>
                    <a:srgbClr val="FFFFFF"/>
                  </a:solidFill>
                  <a:latin typeface="Georgia Pro"/>
                  <a:ea typeface="Georgia Pro"/>
                  <a:cs typeface="Georgia Pro"/>
                  <a:sym typeface="Georgia Pro"/>
                </a:rPr>
                <a:t>6</a:t>
              </a:r>
            </a:p>
          </p:txBody>
        </p:sp>
      </p:grpSp>
      <p:grpSp>
        <p:nvGrpSpPr>
          <p:cNvPr id="31" name="Group 31"/>
          <p:cNvGrpSpPr/>
          <p:nvPr/>
        </p:nvGrpSpPr>
        <p:grpSpPr>
          <a:xfrm rot="-10800000">
            <a:off x="14841081" y="-1304475"/>
            <a:ext cx="6893838" cy="3901936"/>
            <a:chOff x="0" y="0"/>
            <a:chExt cx="812800" cy="460048"/>
          </a:xfrm>
        </p:grpSpPr>
        <p:sp>
          <p:nvSpPr>
            <p:cNvPr id="32" name="Freeform 32"/>
            <p:cNvSpPr/>
            <p:nvPr/>
          </p:nvSpPr>
          <p:spPr>
            <a:xfrm>
              <a:off x="0" y="0"/>
              <a:ext cx="812800" cy="460048"/>
            </a:xfrm>
            <a:custGeom>
              <a:avLst/>
              <a:gdLst/>
              <a:ahLst/>
              <a:cxnLst/>
              <a:rect l="l" t="t" r="r" b="b"/>
              <a:pathLst>
                <a:path w="812800" h="460048">
                  <a:moveTo>
                    <a:pt x="406400" y="0"/>
                  </a:moveTo>
                  <a:lnTo>
                    <a:pt x="0" y="406400"/>
                  </a:lnTo>
                  <a:lnTo>
                    <a:pt x="203200" y="406400"/>
                  </a:lnTo>
                  <a:lnTo>
                    <a:pt x="203200" y="460048"/>
                  </a:lnTo>
                  <a:lnTo>
                    <a:pt x="609600" y="460048"/>
                  </a:lnTo>
                  <a:lnTo>
                    <a:pt x="609600" y="406400"/>
                  </a:lnTo>
                  <a:lnTo>
                    <a:pt x="812800" y="406400"/>
                  </a:lnTo>
                  <a:lnTo>
                    <a:pt x="406400" y="0"/>
                  </a:lnTo>
                  <a:close/>
                </a:path>
              </a:pathLst>
            </a:custGeom>
            <a:solidFill>
              <a:srgbClr val="EFA038"/>
            </a:solidFill>
          </p:spPr>
        </p:sp>
        <p:sp>
          <p:nvSpPr>
            <p:cNvPr id="33" name="TextBox 33"/>
            <p:cNvSpPr txBox="1"/>
            <p:nvPr/>
          </p:nvSpPr>
          <p:spPr>
            <a:xfrm>
              <a:off x="203200" y="111125"/>
              <a:ext cx="406400" cy="348923"/>
            </a:xfrm>
            <a:prstGeom prst="rect">
              <a:avLst/>
            </a:prstGeom>
          </p:spPr>
          <p:txBody>
            <a:bodyPr lIns="50800" tIns="50800" rIns="50800" bIns="50800" rtlCol="0" anchor="ctr"/>
            <a:lstStyle/>
            <a:p>
              <a:pPr algn="ctr">
                <a:lnSpc>
                  <a:spcPts val="1869"/>
                </a:lnSpc>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E6E80"/>
        </a:solidFill>
        <a:effectLst/>
      </p:bgPr>
    </p:bg>
    <p:spTree>
      <p:nvGrpSpPr>
        <p:cNvPr id="1" name=""/>
        <p:cNvGrpSpPr/>
        <p:nvPr/>
      </p:nvGrpSpPr>
      <p:grpSpPr>
        <a:xfrm>
          <a:off x="0" y="0"/>
          <a:ext cx="0" cy="0"/>
          <a:chOff x="0" y="0"/>
          <a:chExt cx="0" cy="0"/>
        </a:xfrm>
      </p:grpSpPr>
      <p:sp>
        <p:nvSpPr>
          <p:cNvPr id="2" name="Freeform 2"/>
          <p:cNvSpPr/>
          <p:nvPr/>
        </p:nvSpPr>
        <p:spPr>
          <a:xfrm>
            <a:off x="3001082" y="3291969"/>
            <a:ext cx="1222090" cy="1222090"/>
          </a:xfrm>
          <a:custGeom>
            <a:avLst/>
            <a:gdLst/>
            <a:ahLst/>
            <a:cxnLst/>
            <a:rect l="l" t="t" r="r" b="b"/>
            <a:pathLst>
              <a:path w="1222090" h="1222090">
                <a:moveTo>
                  <a:pt x="0" y="0"/>
                </a:moveTo>
                <a:lnTo>
                  <a:pt x="1222090" y="0"/>
                </a:lnTo>
                <a:lnTo>
                  <a:pt x="1222090" y="1222090"/>
                </a:lnTo>
                <a:lnTo>
                  <a:pt x="0" y="12220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690460" y="-1580176"/>
            <a:ext cx="4452453" cy="8556356"/>
          </a:xfrm>
          <a:custGeom>
            <a:avLst/>
            <a:gdLst/>
            <a:ahLst/>
            <a:cxnLst/>
            <a:rect l="l" t="t" r="r" b="b"/>
            <a:pathLst>
              <a:path w="4452453" h="8556356">
                <a:moveTo>
                  <a:pt x="4452453" y="0"/>
                </a:moveTo>
                <a:lnTo>
                  <a:pt x="0" y="0"/>
                </a:lnTo>
                <a:lnTo>
                  <a:pt x="0" y="8556356"/>
                </a:lnTo>
                <a:lnTo>
                  <a:pt x="4452453" y="8556356"/>
                </a:lnTo>
                <a:lnTo>
                  <a:pt x="4452453" y="0"/>
                </a:lnTo>
                <a:close/>
              </a:path>
            </a:pathLst>
          </a:custGeom>
          <a:blipFill>
            <a:blip r:embed="rId4"/>
            <a:stretch>
              <a:fillRect/>
            </a:stretch>
          </a:blipFill>
        </p:spPr>
      </p:sp>
      <p:sp>
        <p:nvSpPr>
          <p:cNvPr id="4" name="TextBox 4"/>
          <p:cNvSpPr txBox="1"/>
          <p:nvPr/>
        </p:nvSpPr>
        <p:spPr>
          <a:xfrm>
            <a:off x="4623222" y="6667639"/>
            <a:ext cx="5331128" cy="507366"/>
          </a:xfrm>
          <a:prstGeom prst="rect">
            <a:avLst/>
          </a:prstGeom>
        </p:spPr>
        <p:txBody>
          <a:bodyPr lIns="0" tIns="0" rIns="0" bIns="0" rtlCol="0" anchor="t">
            <a:spAutoFit/>
          </a:bodyPr>
          <a:lstStyle/>
          <a:p>
            <a:pPr algn="l">
              <a:lnSpc>
                <a:spcPts val="4059"/>
              </a:lnSpc>
              <a:spcBef>
                <a:spcPct val="0"/>
              </a:spcBef>
            </a:pPr>
            <a:r>
              <a:rPr lang="en-US" sz="2899" b="1">
                <a:solidFill>
                  <a:srgbClr val="FFFFFF"/>
                </a:solidFill>
                <a:latin typeface="Georgia Pro Bold"/>
                <a:ea typeface="Georgia Pro Bold"/>
                <a:cs typeface="Georgia Pro Bold"/>
                <a:sym typeface="Georgia Pro Bold"/>
              </a:rPr>
              <a:t>Work Breakdown Structure</a:t>
            </a:r>
          </a:p>
        </p:txBody>
      </p:sp>
      <p:sp>
        <p:nvSpPr>
          <p:cNvPr id="5" name="Freeform 5"/>
          <p:cNvSpPr/>
          <p:nvPr/>
        </p:nvSpPr>
        <p:spPr>
          <a:xfrm rot="-10800000">
            <a:off x="15099123" y="5203330"/>
            <a:ext cx="4252774" cy="8109941"/>
          </a:xfrm>
          <a:custGeom>
            <a:avLst/>
            <a:gdLst/>
            <a:ahLst/>
            <a:cxnLst/>
            <a:rect l="l" t="t" r="r" b="b"/>
            <a:pathLst>
              <a:path w="4252774" h="8109941">
                <a:moveTo>
                  <a:pt x="0" y="0"/>
                </a:moveTo>
                <a:lnTo>
                  <a:pt x="4252774" y="0"/>
                </a:lnTo>
                <a:lnTo>
                  <a:pt x="4252774" y="8109940"/>
                </a:lnTo>
                <a:lnTo>
                  <a:pt x="0" y="8109940"/>
                </a:lnTo>
                <a:lnTo>
                  <a:pt x="0" y="0"/>
                </a:lnTo>
                <a:close/>
              </a:path>
            </a:pathLst>
          </a:custGeom>
          <a:blipFill>
            <a:blip r:embed="rId5"/>
            <a:stretch>
              <a:fillRect l="-764376" t="-10648" r="-242807" b="-72239"/>
            </a:stretch>
          </a:blipFill>
        </p:spPr>
      </p:sp>
      <p:sp>
        <p:nvSpPr>
          <p:cNvPr id="6" name="TextBox 6"/>
          <p:cNvSpPr txBox="1"/>
          <p:nvPr/>
        </p:nvSpPr>
        <p:spPr>
          <a:xfrm>
            <a:off x="4483940" y="4072395"/>
            <a:ext cx="4660060" cy="1903095"/>
          </a:xfrm>
          <a:prstGeom prst="rect">
            <a:avLst/>
          </a:prstGeom>
        </p:spPr>
        <p:txBody>
          <a:bodyPr lIns="0" tIns="0" rIns="0" bIns="0" rtlCol="0" anchor="t">
            <a:spAutoFit/>
          </a:bodyPr>
          <a:lstStyle/>
          <a:p>
            <a:pPr algn="l">
              <a:lnSpc>
                <a:spcPts val="3779"/>
              </a:lnSpc>
              <a:spcBef>
                <a:spcPct val="0"/>
              </a:spcBef>
            </a:pPr>
            <a:r>
              <a:rPr lang="en-US" sz="2699">
                <a:solidFill>
                  <a:srgbClr val="FFFFFF"/>
                </a:solidFill>
                <a:latin typeface="Georgia Pro"/>
                <a:ea typeface="Georgia Pro"/>
                <a:cs typeface="Georgia Pro"/>
                <a:sym typeface="Georgia Pro"/>
              </a:rPr>
              <a:t>Conducted through user feedback, developer previews, and customer support insights.</a:t>
            </a:r>
          </a:p>
        </p:txBody>
      </p:sp>
      <p:sp>
        <p:nvSpPr>
          <p:cNvPr id="7" name="TextBox 7"/>
          <p:cNvSpPr txBox="1"/>
          <p:nvPr/>
        </p:nvSpPr>
        <p:spPr>
          <a:xfrm>
            <a:off x="3001082" y="3500854"/>
            <a:ext cx="1203294" cy="688975"/>
          </a:xfrm>
          <a:prstGeom prst="rect">
            <a:avLst/>
          </a:prstGeom>
        </p:spPr>
        <p:txBody>
          <a:bodyPr lIns="0" tIns="0" rIns="0" bIns="0" rtlCol="0" anchor="t">
            <a:spAutoFit/>
          </a:bodyPr>
          <a:lstStyle/>
          <a:p>
            <a:pPr algn="ctr">
              <a:lnSpc>
                <a:spcPts val="5599"/>
              </a:lnSpc>
              <a:spcBef>
                <a:spcPct val="0"/>
              </a:spcBef>
            </a:pPr>
            <a:r>
              <a:rPr lang="en-US" sz="3999" b="1">
                <a:solidFill>
                  <a:srgbClr val="FFFFFF"/>
                </a:solidFill>
                <a:latin typeface="Georgia Pro Bold"/>
                <a:ea typeface="Georgia Pro Bold"/>
                <a:cs typeface="Georgia Pro Bold"/>
                <a:sym typeface="Georgia Pro Bold"/>
              </a:rPr>
              <a:t>01</a:t>
            </a:r>
          </a:p>
        </p:txBody>
      </p:sp>
      <p:sp>
        <p:nvSpPr>
          <p:cNvPr id="8" name="TextBox 8"/>
          <p:cNvSpPr txBox="1"/>
          <p:nvPr/>
        </p:nvSpPr>
        <p:spPr>
          <a:xfrm>
            <a:off x="4483940" y="3583450"/>
            <a:ext cx="4711458" cy="507366"/>
          </a:xfrm>
          <a:prstGeom prst="rect">
            <a:avLst/>
          </a:prstGeom>
        </p:spPr>
        <p:txBody>
          <a:bodyPr lIns="0" tIns="0" rIns="0" bIns="0" rtlCol="0" anchor="t">
            <a:spAutoFit/>
          </a:bodyPr>
          <a:lstStyle/>
          <a:p>
            <a:pPr algn="l">
              <a:lnSpc>
                <a:spcPts val="4059"/>
              </a:lnSpc>
              <a:spcBef>
                <a:spcPct val="0"/>
              </a:spcBef>
            </a:pPr>
            <a:r>
              <a:rPr lang="en-US" sz="2899" b="1">
                <a:solidFill>
                  <a:srgbClr val="FFFFFF"/>
                </a:solidFill>
                <a:latin typeface="Georgia Pro Bold"/>
                <a:ea typeface="Georgia Pro Bold"/>
                <a:cs typeface="Georgia Pro Bold"/>
                <a:sym typeface="Georgia Pro Bold"/>
              </a:rPr>
              <a:t>Requirement Gathering:</a:t>
            </a:r>
          </a:p>
        </p:txBody>
      </p:sp>
      <p:sp>
        <p:nvSpPr>
          <p:cNvPr id="9" name="TextBox 9"/>
          <p:cNvSpPr txBox="1"/>
          <p:nvPr/>
        </p:nvSpPr>
        <p:spPr>
          <a:xfrm>
            <a:off x="4623222" y="7156584"/>
            <a:ext cx="4868061" cy="1426845"/>
          </a:xfrm>
          <a:prstGeom prst="rect">
            <a:avLst/>
          </a:prstGeom>
        </p:spPr>
        <p:txBody>
          <a:bodyPr lIns="0" tIns="0" rIns="0" bIns="0" rtlCol="0" anchor="t">
            <a:spAutoFit/>
          </a:bodyPr>
          <a:lstStyle/>
          <a:p>
            <a:pPr algn="l">
              <a:lnSpc>
                <a:spcPts val="3779"/>
              </a:lnSpc>
              <a:spcBef>
                <a:spcPct val="0"/>
              </a:spcBef>
            </a:pPr>
            <a:r>
              <a:rPr lang="en-US" sz="2699">
                <a:solidFill>
                  <a:srgbClr val="FFFFFF"/>
                </a:solidFill>
                <a:latin typeface="Georgia Pro"/>
                <a:ea typeface="Georgia Pro"/>
                <a:cs typeface="Georgia Pro"/>
                <a:sym typeface="Georgia Pro"/>
              </a:rPr>
              <a:t>Used to segment hardware and software deliverables (e.g., iOS, iPhone hardware, chip design).</a:t>
            </a:r>
          </a:p>
        </p:txBody>
      </p:sp>
      <p:sp>
        <p:nvSpPr>
          <p:cNvPr id="10" name="TextBox 10"/>
          <p:cNvSpPr txBox="1"/>
          <p:nvPr/>
        </p:nvSpPr>
        <p:spPr>
          <a:xfrm>
            <a:off x="11247009" y="3934123"/>
            <a:ext cx="5257354" cy="1426756"/>
          </a:xfrm>
          <a:prstGeom prst="rect">
            <a:avLst/>
          </a:prstGeom>
        </p:spPr>
        <p:txBody>
          <a:bodyPr lIns="0" tIns="0" rIns="0" bIns="0" rtlCol="0" anchor="t">
            <a:spAutoFit/>
          </a:bodyPr>
          <a:lstStyle/>
          <a:p>
            <a:pPr algn="l">
              <a:lnSpc>
                <a:spcPts val="3784"/>
              </a:lnSpc>
              <a:spcBef>
                <a:spcPct val="0"/>
              </a:spcBef>
            </a:pPr>
            <a:r>
              <a:rPr lang="en-US" sz="2703">
                <a:solidFill>
                  <a:srgbClr val="FFFFFF"/>
                </a:solidFill>
                <a:latin typeface="Georgia Pro"/>
                <a:ea typeface="Georgia Pro"/>
                <a:cs typeface="Georgia Pro"/>
                <a:sym typeface="Georgia Pro"/>
              </a:rPr>
              <a:t>Deliver best-in-class user-centric technology with an integrated ecosystem.</a:t>
            </a:r>
          </a:p>
        </p:txBody>
      </p:sp>
      <p:sp>
        <p:nvSpPr>
          <p:cNvPr id="11" name="TextBox 11"/>
          <p:cNvSpPr txBox="1"/>
          <p:nvPr/>
        </p:nvSpPr>
        <p:spPr>
          <a:xfrm>
            <a:off x="11247009" y="3445178"/>
            <a:ext cx="5207991" cy="507366"/>
          </a:xfrm>
          <a:prstGeom prst="rect">
            <a:avLst/>
          </a:prstGeom>
        </p:spPr>
        <p:txBody>
          <a:bodyPr lIns="0" tIns="0" rIns="0" bIns="0" rtlCol="0" anchor="t">
            <a:spAutoFit/>
          </a:bodyPr>
          <a:lstStyle/>
          <a:p>
            <a:pPr algn="l">
              <a:lnSpc>
                <a:spcPts val="4059"/>
              </a:lnSpc>
              <a:spcBef>
                <a:spcPct val="0"/>
              </a:spcBef>
            </a:pPr>
            <a:r>
              <a:rPr lang="en-US" sz="2899" b="1">
                <a:solidFill>
                  <a:srgbClr val="FFFFFF"/>
                </a:solidFill>
                <a:latin typeface="Georgia Pro Bold"/>
                <a:ea typeface="Georgia Pro Bold"/>
                <a:cs typeface="Georgia Pro Bold"/>
                <a:sym typeface="Georgia Pro Bold"/>
              </a:rPr>
              <a:t>Assumed Scope Statement:</a:t>
            </a:r>
          </a:p>
        </p:txBody>
      </p:sp>
      <p:sp>
        <p:nvSpPr>
          <p:cNvPr id="12" name="TextBox 12"/>
          <p:cNvSpPr txBox="1"/>
          <p:nvPr/>
        </p:nvSpPr>
        <p:spPr>
          <a:xfrm>
            <a:off x="11386291" y="7007289"/>
            <a:ext cx="4636604" cy="1426846"/>
          </a:xfrm>
          <a:prstGeom prst="rect">
            <a:avLst/>
          </a:prstGeom>
        </p:spPr>
        <p:txBody>
          <a:bodyPr lIns="0" tIns="0" rIns="0" bIns="0" rtlCol="0" anchor="t">
            <a:spAutoFit/>
          </a:bodyPr>
          <a:lstStyle/>
          <a:p>
            <a:pPr algn="l">
              <a:lnSpc>
                <a:spcPts val="3779"/>
              </a:lnSpc>
              <a:spcBef>
                <a:spcPct val="0"/>
              </a:spcBef>
            </a:pPr>
            <a:r>
              <a:rPr lang="en-US" sz="2699">
                <a:solidFill>
                  <a:srgbClr val="FFFFFF"/>
                </a:solidFill>
                <a:latin typeface="Georgia Pro"/>
                <a:ea typeface="Georgia Pro"/>
                <a:cs typeface="Georgia Pro"/>
                <a:sym typeface="Georgia Pro"/>
              </a:rPr>
              <a:t>Avoids scope creep via milestone reviews, iteration locks, and executive reviews.</a:t>
            </a:r>
          </a:p>
        </p:txBody>
      </p:sp>
      <p:sp>
        <p:nvSpPr>
          <p:cNvPr id="13" name="TextBox 13"/>
          <p:cNvSpPr txBox="1"/>
          <p:nvPr/>
        </p:nvSpPr>
        <p:spPr>
          <a:xfrm>
            <a:off x="11386291" y="6518345"/>
            <a:ext cx="4873500" cy="507366"/>
          </a:xfrm>
          <a:prstGeom prst="rect">
            <a:avLst/>
          </a:prstGeom>
        </p:spPr>
        <p:txBody>
          <a:bodyPr lIns="0" tIns="0" rIns="0" bIns="0" rtlCol="0" anchor="t">
            <a:spAutoFit/>
          </a:bodyPr>
          <a:lstStyle/>
          <a:p>
            <a:pPr algn="l">
              <a:lnSpc>
                <a:spcPts val="4059"/>
              </a:lnSpc>
              <a:spcBef>
                <a:spcPct val="0"/>
              </a:spcBef>
            </a:pPr>
            <a:r>
              <a:rPr lang="en-US" sz="2899" b="1">
                <a:solidFill>
                  <a:srgbClr val="FFFFFF"/>
                </a:solidFill>
                <a:latin typeface="Georgia Pro Bold"/>
                <a:ea typeface="Georgia Pro Bold"/>
                <a:cs typeface="Georgia Pro Bold"/>
                <a:sym typeface="Georgia Pro Bold"/>
              </a:rPr>
              <a:t>Scope Control:</a:t>
            </a:r>
          </a:p>
        </p:txBody>
      </p:sp>
      <p:sp>
        <p:nvSpPr>
          <p:cNvPr id="14" name="TextBox 14"/>
          <p:cNvSpPr txBox="1"/>
          <p:nvPr/>
        </p:nvSpPr>
        <p:spPr>
          <a:xfrm>
            <a:off x="3001082" y="1510478"/>
            <a:ext cx="13258708" cy="1028700"/>
          </a:xfrm>
          <a:prstGeom prst="rect">
            <a:avLst/>
          </a:prstGeom>
        </p:spPr>
        <p:txBody>
          <a:bodyPr lIns="0" tIns="0" rIns="0" bIns="0" rtlCol="0" anchor="t">
            <a:spAutoFit/>
          </a:bodyPr>
          <a:lstStyle/>
          <a:p>
            <a:pPr algn="ctr">
              <a:lnSpc>
                <a:spcPts val="8039"/>
              </a:lnSpc>
            </a:pPr>
            <a:r>
              <a:rPr lang="en-US" sz="6699" b="1">
                <a:solidFill>
                  <a:srgbClr val="FFFFFF"/>
                </a:solidFill>
                <a:latin typeface="Georgia Pro Bold"/>
                <a:ea typeface="Georgia Pro Bold"/>
                <a:cs typeface="Georgia Pro Bold"/>
                <a:sym typeface="Georgia Pro Bold"/>
              </a:rPr>
              <a:t>Project Scope Management</a:t>
            </a:r>
          </a:p>
        </p:txBody>
      </p:sp>
      <p:sp>
        <p:nvSpPr>
          <p:cNvPr id="15" name="Freeform 15"/>
          <p:cNvSpPr/>
          <p:nvPr/>
        </p:nvSpPr>
        <p:spPr>
          <a:xfrm>
            <a:off x="3001082" y="6533299"/>
            <a:ext cx="1222090" cy="1222090"/>
          </a:xfrm>
          <a:custGeom>
            <a:avLst/>
            <a:gdLst/>
            <a:ahLst/>
            <a:cxnLst/>
            <a:rect l="l" t="t" r="r" b="b"/>
            <a:pathLst>
              <a:path w="1222090" h="1222090">
                <a:moveTo>
                  <a:pt x="0" y="0"/>
                </a:moveTo>
                <a:lnTo>
                  <a:pt x="1222090" y="0"/>
                </a:lnTo>
                <a:lnTo>
                  <a:pt x="1222090" y="1222090"/>
                </a:lnTo>
                <a:lnTo>
                  <a:pt x="0" y="12220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6"/>
          <p:cNvSpPr txBox="1"/>
          <p:nvPr/>
        </p:nvSpPr>
        <p:spPr>
          <a:xfrm>
            <a:off x="3001082" y="6761234"/>
            <a:ext cx="1203294" cy="688975"/>
          </a:xfrm>
          <a:prstGeom prst="rect">
            <a:avLst/>
          </a:prstGeom>
        </p:spPr>
        <p:txBody>
          <a:bodyPr lIns="0" tIns="0" rIns="0" bIns="0" rtlCol="0" anchor="t">
            <a:spAutoFit/>
          </a:bodyPr>
          <a:lstStyle/>
          <a:p>
            <a:pPr algn="ctr">
              <a:lnSpc>
                <a:spcPts val="5599"/>
              </a:lnSpc>
              <a:spcBef>
                <a:spcPct val="0"/>
              </a:spcBef>
            </a:pPr>
            <a:r>
              <a:rPr lang="en-US" sz="3999" b="1">
                <a:solidFill>
                  <a:srgbClr val="FFFFFF"/>
                </a:solidFill>
                <a:latin typeface="Georgia Pro Bold"/>
                <a:ea typeface="Georgia Pro Bold"/>
                <a:cs typeface="Georgia Pro Bold"/>
                <a:sym typeface="Georgia Pro Bold"/>
              </a:rPr>
              <a:t>03</a:t>
            </a:r>
          </a:p>
        </p:txBody>
      </p:sp>
      <p:sp>
        <p:nvSpPr>
          <p:cNvPr id="17" name="Freeform 17"/>
          <p:cNvSpPr/>
          <p:nvPr/>
        </p:nvSpPr>
        <p:spPr>
          <a:xfrm>
            <a:off x="9833864" y="3291969"/>
            <a:ext cx="1222090" cy="1222090"/>
          </a:xfrm>
          <a:custGeom>
            <a:avLst/>
            <a:gdLst/>
            <a:ahLst/>
            <a:cxnLst/>
            <a:rect l="l" t="t" r="r" b="b"/>
            <a:pathLst>
              <a:path w="1222090" h="1222090">
                <a:moveTo>
                  <a:pt x="0" y="0"/>
                </a:moveTo>
                <a:lnTo>
                  <a:pt x="1222090" y="0"/>
                </a:lnTo>
                <a:lnTo>
                  <a:pt x="1222090" y="1222090"/>
                </a:lnTo>
                <a:lnTo>
                  <a:pt x="0" y="12220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9833864" y="3500854"/>
            <a:ext cx="1203294" cy="688975"/>
          </a:xfrm>
          <a:prstGeom prst="rect">
            <a:avLst/>
          </a:prstGeom>
        </p:spPr>
        <p:txBody>
          <a:bodyPr lIns="0" tIns="0" rIns="0" bIns="0" rtlCol="0" anchor="t">
            <a:spAutoFit/>
          </a:bodyPr>
          <a:lstStyle/>
          <a:p>
            <a:pPr algn="ctr">
              <a:lnSpc>
                <a:spcPts val="5599"/>
              </a:lnSpc>
              <a:spcBef>
                <a:spcPct val="0"/>
              </a:spcBef>
            </a:pPr>
            <a:r>
              <a:rPr lang="en-US" sz="3999" b="1">
                <a:solidFill>
                  <a:srgbClr val="FFFFFF"/>
                </a:solidFill>
                <a:latin typeface="Georgia Pro Bold"/>
                <a:ea typeface="Georgia Pro Bold"/>
                <a:cs typeface="Georgia Pro Bold"/>
                <a:sym typeface="Georgia Pro Bold"/>
              </a:rPr>
              <a:t>02</a:t>
            </a:r>
          </a:p>
        </p:txBody>
      </p:sp>
      <p:sp>
        <p:nvSpPr>
          <p:cNvPr id="19" name="Freeform 19"/>
          <p:cNvSpPr/>
          <p:nvPr/>
        </p:nvSpPr>
        <p:spPr>
          <a:xfrm>
            <a:off x="9954350" y="6585020"/>
            <a:ext cx="1222090" cy="1222090"/>
          </a:xfrm>
          <a:custGeom>
            <a:avLst/>
            <a:gdLst/>
            <a:ahLst/>
            <a:cxnLst/>
            <a:rect l="l" t="t" r="r" b="b"/>
            <a:pathLst>
              <a:path w="1222090" h="1222090">
                <a:moveTo>
                  <a:pt x="0" y="0"/>
                </a:moveTo>
                <a:lnTo>
                  <a:pt x="1222090" y="0"/>
                </a:lnTo>
                <a:lnTo>
                  <a:pt x="1222090" y="1222090"/>
                </a:lnTo>
                <a:lnTo>
                  <a:pt x="0" y="12220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TextBox 20"/>
          <p:cNvSpPr txBox="1"/>
          <p:nvPr/>
        </p:nvSpPr>
        <p:spPr>
          <a:xfrm>
            <a:off x="9954350" y="6808715"/>
            <a:ext cx="1203294" cy="688975"/>
          </a:xfrm>
          <a:prstGeom prst="rect">
            <a:avLst/>
          </a:prstGeom>
        </p:spPr>
        <p:txBody>
          <a:bodyPr lIns="0" tIns="0" rIns="0" bIns="0" rtlCol="0" anchor="t">
            <a:spAutoFit/>
          </a:bodyPr>
          <a:lstStyle/>
          <a:p>
            <a:pPr algn="ctr">
              <a:lnSpc>
                <a:spcPts val="5599"/>
              </a:lnSpc>
              <a:spcBef>
                <a:spcPct val="0"/>
              </a:spcBef>
            </a:pPr>
            <a:r>
              <a:rPr lang="en-US" sz="3999" b="1">
                <a:solidFill>
                  <a:srgbClr val="FFFFFF"/>
                </a:solidFill>
                <a:latin typeface="Georgia Pro Bold"/>
                <a:ea typeface="Georgia Pro Bold"/>
                <a:cs typeface="Georgia Pro Bold"/>
                <a:sym typeface="Georgia Pro Bold"/>
              </a:rPr>
              <a:t>04</a:t>
            </a:r>
          </a:p>
        </p:txBody>
      </p:sp>
      <p:grpSp>
        <p:nvGrpSpPr>
          <p:cNvPr id="21" name="Group 21"/>
          <p:cNvGrpSpPr/>
          <p:nvPr/>
        </p:nvGrpSpPr>
        <p:grpSpPr>
          <a:xfrm>
            <a:off x="-335011" y="9132712"/>
            <a:ext cx="1363711" cy="1363711"/>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A038"/>
            </a:solidFill>
          </p:spPr>
        </p:sp>
        <p:sp>
          <p:nvSpPr>
            <p:cNvPr id="23" name="TextBox 23"/>
            <p:cNvSpPr txBox="1"/>
            <p:nvPr/>
          </p:nvSpPr>
          <p:spPr>
            <a:xfrm>
              <a:off x="76200" y="0"/>
              <a:ext cx="660400" cy="736600"/>
            </a:xfrm>
            <a:prstGeom prst="rect">
              <a:avLst/>
            </a:prstGeom>
          </p:spPr>
          <p:txBody>
            <a:bodyPr lIns="50800" tIns="50800" rIns="50800" bIns="50800" rtlCol="0" anchor="ctr"/>
            <a:lstStyle/>
            <a:p>
              <a:pPr algn="ctr">
                <a:lnSpc>
                  <a:spcPts val="4423"/>
                </a:lnSpc>
              </a:pPr>
              <a:r>
                <a:rPr lang="en-US" sz="3159">
                  <a:solidFill>
                    <a:srgbClr val="FFFFFF"/>
                  </a:solidFill>
                  <a:latin typeface="Georgia Pro"/>
                  <a:ea typeface="Georgia Pro"/>
                  <a:cs typeface="Georgia Pro"/>
                  <a:sym typeface="Georgia Pro"/>
                </a:rPr>
                <a:t>7</a:t>
              </a:r>
            </a:p>
          </p:txBody>
        </p:sp>
      </p:grpSp>
      <p:grpSp>
        <p:nvGrpSpPr>
          <p:cNvPr id="24" name="Group 24"/>
          <p:cNvGrpSpPr/>
          <p:nvPr/>
        </p:nvGrpSpPr>
        <p:grpSpPr>
          <a:xfrm rot="-10800000">
            <a:off x="14841081" y="-1304475"/>
            <a:ext cx="6893838" cy="3901936"/>
            <a:chOff x="0" y="0"/>
            <a:chExt cx="812800" cy="460048"/>
          </a:xfrm>
        </p:grpSpPr>
        <p:sp>
          <p:nvSpPr>
            <p:cNvPr id="25" name="Freeform 25"/>
            <p:cNvSpPr/>
            <p:nvPr/>
          </p:nvSpPr>
          <p:spPr>
            <a:xfrm>
              <a:off x="0" y="0"/>
              <a:ext cx="812800" cy="460048"/>
            </a:xfrm>
            <a:custGeom>
              <a:avLst/>
              <a:gdLst/>
              <a:ahLst/>
              <a:cxnLst/>
              <a:rect l="l" t="t" r="r" b="b"/>
              <a:pathLst>
                <a:path w="812800" h="460048">
                  <a:moveTo>
                    <a:pt x="406400" y="0"/>
                  </a:moveTo>
                  <a:lnTo>
                    <a:pt x="0" y="406400"/>
                  </a:lnTo>
                  <a:lnTo>
                    <a:pt x="203200" y="406400"/>
                  </a:lnTo>
                  <a:lnTo>
                    <a:pt x="203200" y="460048"/>
                  </a:lnTo>
                  <a:lnTo>
                    <a:pt x="609600" y="460048"/>
                  </a:lnTo>
                  <a:lnTo>
                    <a:pt x="609600" y="406400"/>
                  </a:lnTo>
                  <a:lnTo>
                    <a:pt x="812800" y="406400"/>
                  </a:lnTo>
                  <a:lnTo>
                    <a:pt x="406400" y="0"/>
                  </a:lnTo>
                  <a:close/>
                </a:path>
              </a:pathLst>
            </a:custGeom>
            <a:solidFill>
              <a:srgbClr val="EFA038"/>
            </a:solidFill>
          </p:spPr>
        </p:sp>
        <p:sp>
          <p:nvSpPr>
            <p:cNvPr id="26" name="TextBox 26"/>
            <p:cNvSpPr txBox="1"/>
            <p:nvPr/>
          </p:nvSpPr>
          <p:spPr>
            <a:xfrm>
              <a:off x="203200" y="111125"/>
              <a:ext cx="406400" cy="348923"/>
            </a:xfrm>
            <a:prstGeom prst="rect">
              <a:avLst/>
            </a:prstGeom>
          </p:spPr>
          <p:txBody>
            <a:bodyPr lIns="50800" tIns="50800" rIns="50800" bIns="50800" rtlCol="0" anchor="ctr"/>
            <a:lstStyle/>
            <a:p>
              <a:pPr algn="ctr">
                <a:lnSpc>
                  <a:spcPts val="1869"/>
                </a:lnSpc>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p:nvPr/>
        </p:nvGrpSpPr>
        <p:grpSpPr>
          <a:xfrm>
            <a:off x="-793052" y="3242783"/>
            <a:ext cx="19874105" cy="3801435"/>
            <a:chOff x="0" y="0"/>
            <a:chExt cx="5439065" cy="1040361"/>
          </a:xfrm>
        </p:grpSpPr>
        <p:sp>
          <p:nvSpPr>
            <p:cNvPr id="4" name="Freeform 4"/>
            <p:cNvSpPr/>
            <p:nvPr/>
          </p:nvSpPr>
          <p:spPr>
            <a:xfrm>
              <a:off x="0" y="0"/>
              <a:ext cx="5439065" cy="1040361"/>
            </a:xfrm>
            <a:custGeom>
              <a:avLst/>
              <a:gdLst/>
              <a:ahLst/>
              <a:cxnLst/>
              <a:rect l="l" t="t" r="r" b="b"/>
              <a:pathLst>
                <a:path w="5439065" h="1040361">
                  <a:moveTo>
                    <a:pt x="0" y="0"/>
                  </a:moveTo>
                  <a:lnTo>
                    <a:pt x="5439065" y="0"/>
                  </a:lnTo>
                  <a:lnTo>
                    <a:pt x="5439065" y="1040361"/>
                  </a:lnTo>
                  <a:lnTo>
                    <a:pt x="0" y="1040361"/>
                  </a:lnTo>
                  <a:close/>
                </a:path>
              </a:pathLst>
            </a:custGeom>
            <a:solidFill>
              <a:srgbClr val="2E6E80"/>
            </a:solidFill>
          </p:spPr>
        </p:sp>
        <p:sp>
          <p:nvSpPr>
            <p:cNvPr id="5" name="TextBox 5"/>
            <p:cNvSpPr txBox="1"/>
            <p:nvPr/>
          </p:nvSpPr>
          <p:spPr>
            <a:xfrm>
              <a:off x="0" y="-38100"/>
              <a:ext cx="5439065" cy="1078461"/>
            </a:xfrm>
            <a:prstGeom prst="rect">
              <a:avLst/>
            </a:prstGeom>
          </p:spPr>
          <p:txBody>
            <a:bodyPr lIns="50800" tIns="50800" rIns="50800" bIns="50800" rtlCol="0" anchor="ctr"/>
            <a:lstStyle/>
            <a:p>
              <a:pPr algn="ctr">
                <a:lnSpc>
                  <a:spcPts val="2659"/>
                </a:lnSpc>
              </a:pPr>
              <a:endParaRPr/>
            </a:p>
          </p:txBody>
        </p:sp>
      </p:grpSp>
      <p:grpSp>
        <p:nvGrpSpPr>
          <p:cNvPr id="6" name="Group 6"/>
          <p:cNvGrpSpPr>
            <a:grpSpLocks noChangeAspect="1"/>
          </p:cNvGrpSpPr>
          <p:nvPr/>
        </p:nvGrpSpPr>
        <p:grpSpPr>
          <a:xfrm>
            <a:off x="2173056" y="3621343"/>
            <a:ext cx="2918588" cy="2918576"/>
            <a:chOff x="0" y="0"/>
            <a:chExt cx="6350000" cy="6349975"/>
          </a:xfrm>
        </p:grpSpPr>
        <p:sp>
          <p:nvSpPr>
            <p:cNvPr id="7" name="Freeform 7"/>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11144" r="-11144"/>
              </a:stretch>
            </a:blipFill>
          </p:spPr>
        </p:sp>
      </p:grpSp>
      <p:grpSp>
        <p:nvGrpSpPr>
          <p:cNvPr id="8" name="Group 8"/>
          <p:cNvGrpSpPr>
            <a:grpSpLocks noChangeAspect="1"/>
          </p:cNvGrpSpPr>
          <p:nvPr/>
        </p:nvGrpSpPr>
        <p:grpSpPr>
          <a:xfrm>
            <a:off x="9632147" y="3621343"/>
            <a:ext cx="2918588" cy="2918576"/>
            <a:chOff x="0" y="0"/>
            <a:chExt cx="6350000" cy="6349975"/>
          </a:xfrm>
        </p:grpSpPr>
        <p:sp>
          <p:nvSpPr>
            <p:cNvPr id="9" name="Freeform 9"/>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45237" r="-45237"/>
              </a:stretch>
            </a:blipFill>
          </p:spPr>
        </p:sp>
      </p:grpSp>
      <p:grpSp>
        <p:nvGrpSpPr>
          <p:cNvPr id="10" name="Group 10"/>
          <p:cNvGrpSpPr>
            <a:grpSpLocks noChangeAspect="1"/>
          </p:cNvGrpSpPr>
          <p:nvPr/>
        </p:nvGrpSpPr>
        <p:grpSpPr>
          <a:xfrm>
            <a:off x="13432019" y="3621343"/>
            <a:ext cx="2918588" cy="2918576"/>
            <a:chOff x="0" y="0"/>
            <a:chExt cx="6350000" cy="6349975"/>
          </a:xfrm>
        </p:grpSpPr>
        <p:sp>
          <p:nvSpPr>
            <p:cNvPr id="11" name="Freeform 11"/>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l="-15297" r="-15297"/>
              </a:stretch>
            </a:blipFill>
          </p:spPr>
        </p:sp>
      </p:grpSp>
      <p:grpSp>
        <p:nvGrpSpPr>
          <p:cNvPr id="12" name="Group 12"/>
          <p:cNvGrpSpPr/>
          <p:nvPr/>
        </p:nvGrpSpPr>
        <p:grpSpPr>
          <a:xfrm>
            <a:off x="-2331218" y="6323577"/>
            <a:ext cx="3838660" cy="1347073"/>
            <a:chOff x="0" y="0"/>
            <a:chExt cx="1050549" cy="368661"/>
          </a:xfrm>
        </p:grpSpPr>
        <p:sp>
          <p:nvSpPr>
            <p:cNvPr id="13" name="Freeform 13"/>
            <p:cNvSpPr/>
            <p:nvPr/>
          </p:nvSpPr>
          <p:spPr>
            <a:xfrm>
              <a:off x="0" y="0"/>
              <a:ext cx="1050549" cy="368662"/>
            </a:xfrm>
            <a:custGeom>
              <a:avLst/>
              <a:gdLst/>
              <a:ahLst/>
              <a:cxnLst/>
              <a:rect l="l" t="t" r="r" b="b"/>
              <a:pathLst>
                <a:path w="1050549" h="368662">
                  <a:moveTo>
                    <a:pt x="0" y="0"/>
                  </a:moveTo>
                  <a:lnTo>
                    <a:pt x="1050549" y="0"/>
                  </a:lnTo>
                  <a:lnTo>
                    <a:pt x="1050549" y="368662"/>
                  </a:lnTo>
                  <a:lnTo>
                    <a:pt x="0" y="368662"/>
                  </a:lnTo>
                  <a:close/>
                </a:path>
              </a:pathLst>
            </a:custGeom>
            <a:solidFill>
              <a:srgbClr val="EFA038"/>
            </a:solidFill>
          </p:spPr>
        </p:sp>
        <p:sp>
          <p:nvSpPr>
            <p:cNvPr id="14" name="TextBox 14"/>
            <p:cNvSpPr txBox="1"/>
            <p:nvPr/>
          </p:nvSpPr>
          <p:spPr>
            <a:xfrm>
              <a:off x="0" y="-38100"/>
              <a:ext cx="1050549" cy="406761"/>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6947608" y="2566143"/>
            <a:ext cx="3838660" cy="1353280"/>
            <a:chOff x="0" y="0"/>
            <a:chExt cx="1050549" cy="370360"/>
          </a:xfrm>
        </p:grpSpPr>
        <p:sp>
          <p:nvSpPr>
            <p:cNvPr id="16" name="Freeform 16"/>
            <p:cNvSpPr/>
            <p:nvPr/>
          </p:nvSpPr>
          <p:spPr>
            <a:xfrm>
              <a:off x="0" y="0"/>
              <a:ext cx="1050549" cy="370360"/>
            </a:xfrm>
            <a:custGeom>
              <a:avLst/>
              <a:gdLst/>
              <a:ahLst/>
              <a:cxnLst/>
              <a:rect l="l" t="t" r="r" b="b"/>
              <a:pathLst>
                <a:path w="1050549" h="370360">
                  <a:moveTo>
                    <a:pt x="0" y="0"/>
                  </a:moveTo>
                  <a:lnTo>
                    <a:pt x="1050549" y="0"/>
                  </a:lnTo>
                  <a:lnTo>
                    <a:pt x="1050549" y="370360"/>
                  </a:lnTo>
                  <a:lnTo>
                    <a:pt x="0" y="370360"/>
                  </a:lnTo>
                  <a:close/>
                </a:path>
              </a:pathLst>
            </a:custGeom>
            <a:solidFill>
              <a:srgbClr val="EFA038"/>
            </a:solidFill>
          </p:spPr>
        </p:sp>
        <p:sp>
          <p:nvSpPr>
            <p:cNvPr id="17" name="TextBox 17"/>
            <p:cNvSpPr txBox="1"/>
            <p:nvPr/>
          </p:nvSpPr>
          <p:spPr>
            <a:xfrm>
              <a:off x="0" y="-38100"/>
              <a:ext cx="1050549" cy="408460"/>
            </a:xfrm>
            <a:prstGeom prst="rect">
              <a:avLst/>
            </a:prstGeom>
          </p:spPr>
          <p:txBody>
            <a:bodyPr lIns="50800" tIns="50800" rIns="50800" bIns="50800" rtlCol="0" anchor="ctr"/>
            <a:lstStyle/>
            <a:p>
              <a:pPr algn="ctr">
                <a:lnSpc>
                  <a:spcPts val="2659"/>
                </a:lnSpc>
              </a:pPr>
              <a:endParaRPr/>
            </a:p>
          </p:txBody>
        </p:sp>
      </p:grpSp>
      <p:grpSp>
        <p:nvGrpSpPr>
          <p:cNvPr id="18" name="Group 18"/>
          <p:cNvGrpSpPr>
            <a:grpSpLocks noChangeAspect="1"/>
          </p:cNvGrpSpPr>
          <p:nvPr/>
        </p:nvGrpSpPr>
        <p:grpSpPr>
          <a:xfrm>
            <a:off x="5886341" y="3621343"/>
            <a:ext cx="2918588" cy="2918576"/>
            <a:chOff x="0" y="0"/>
            <a:chExt cx="6350000" cy="6349975"/>
          </a:xfrm>
        </p:grpSpPr>
        <p:sp>
          <p:nvSpPr>
            <p:cNvPr id="19" name="Freeform 19"/>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l="-12177" r="-12177"/>
              </a:stretch>
            </a:blipFill>
          </p:spPr>
        </p:sp>
      </p:grpSp>
      <p:sp>
        <p:nvSpPr>
          <p:cNvPr id="20" name="TextBox 20"/>
          <p:cNvSpPr txBox="1"/>
          <p:nvPr/>
        </p:nvSpPr>
        <p:spPr>
          <a:xfrm>
            <a:off x="5307150" y="2361908"/>
            <a:ext cx="7903832" cy="671325"/>
          </a:xfrm>
          <a:prstGeom prst="rect">
            <a:avLst/>
          </a:prstGeom>
        </p:spPr>
        <p:txBody>
          <a:bodyPr lIns="0" tIns="0" rIns="0" bIns="0" rtlCol="0" anchor="t">
            <a:spAutoFit/>
          </a:bodyPr>
          <a:lstStyle/>
          <a:p>
            <a:pPr algn="ctr">
              <a:lnSpc>
                <a:spcPts val="5055"/>
              </a:lnSpc>
            </a:pPr>
            <a:r>
              <a:rPr lang="en-US" sz="5055" b="1">
                <a:solidFill>
                  <a:srgbClr val="000000"/>
                </a:solidFill>
                <a:latin typeface="Georgia Pro Bold"/>
                <a:ea typeface="Georgia Pro Bold"/>
                <a:cs typeface="Georgia Pro Bold"/>
                <a:sym typeface="Georgia Pro Bold"/>
              </a:rPr>
              <a:t>Leadership team</a:t>
            </a:r>
          </a:p>
        </p:txBody>
      </p:sp>
      <p:sp>
        <p:nvSpPr>
          <p:cNvPr id="21" name="TextBox 21"/>
          <p:cNvSpPr txBox="1"/>
          <p:nvPr/>
        </p:nvSpPr>
        <p:spPr>
          <a:xfrm>
            <a:off x="1897968" y="7206142"/>
            <a:ext cx="3409182" cy="795609"/>
          </a:xfrm>
          <a:prstGeom prst="rect">
            <a:avLst/>
          </a:prstGeom>
        </p:spPr>
        <p:txBody>
          <a:bodyPr lIns="0" tIns="0" rIns="0" bIns="0" rtlCol="0" anchor="t">
            <a:spAutoFit/>
          </a:bodyPr>
          <a:lstStyle/>
          <a:p>
            <a:pPr algn="ctr">
              <a:lnSpc>
                <a:spcPts val="3233"/>
              </a:lnSpc>
            </a:pPr>
            <a:r>
              <a:rPr lang="en-US" sz="2309" spc="18">
                <a:solidFill>
                  <a:srgbClr val="000000"/>
                </a:solidFill>
                <a:latin typeface="League Spartan"/>
                <a:ea typeface="League Spartan"/>
                <a:cs typeface="League Spartan"/>
                <a:sym typeface="League Spartan"/>
              </a:rPr>
              <a:t>Tim Cook</a:t>
            </a:r>
          </a:p>
          <a:p>
            <a:pPr algn="ctr">
              <a:lnSpc>
                <a:spcPts val="3233"/>
              </a:lnSpc>
              <a:spcBef>
                <a:spcPct val="0"/>
              </a:spcBef>
            </a:pPr>
            <a:endParaRPr lang="en-US" sz="2309" spc="18">
              <a:solidFill>
                <a:srgbClr val="000000"/>
              </a:solidFill>
              <a:latin typeface="League Spartan"/>
              <a:ea typeface="League Spartan"/>
              <a:cs typeface="League Spartan"/>
              <a:sym typeface="League Spartan"/>
            </a:endParaRPr>
          </a:p>
        </p:txBody>
      </p:sp>
      <p:sp>
        <p:nvSpPr>
          <p:cNvPr id="22" name="TextBox 22"/>
          <p:cNvSpPr txBox="1"/>
          <p:nvPr/>
        </p:nvSpPr>
        <p:spPr>
          <a:xfrm>
            <a:off x="2338354" y="7603975"/>
            <a:ext cx="2373060" cy="474345"/>
          </a:xfrm>
          <a:prstGeom prst="rect">
            <a:avLst/>
          </a:prstGeom>
        </p:spPr>
        <p:txBody>
          <a:bodyPr lIns="0" tIns="0" rIns="0" bIns="0" rtlCol="0" anchor="t">
            <a:spAutoFit/>
          </a:bodyPr>
          <a:lstStyle/>
          <a:p>
            <a:pPr algn="ctr">
              <a:lnSpc>
                <a:spcPts val="3779"/>
              </a:lnSpc>
              <a:spcBef>
                <a:spcPct val="0"/>
              </a:spcBef>
            </a:pPr>
            <a:r>
              <a:rPr lang="en-US" sz="2700">
                <a:solidFill>
                  <a:srgbClr val="000000"/>
                </a:solidFill>
                <a:latin typeface="Georgia Pro"/>
                <a:ea typeface="Georgia Pro"/>
                <a:cs typeface="Georgia Pro"/>
                <a:sym typeface="Georgia Pro"/>
              </a:rPr>
              <a:t>CEO</a:t>
            </a:r>
          </a:p>
        </p:txBody>
      </p:sp>
      <p:sp>
        <p:nvSpPr>
          <p:cNvPr id="23" name="TextBox 23"/>
          <p:cNvSpPr txBox="1"/>
          <p:nvPr/>
        </p:nvSpPr>
        <p:spPr>
          <a:xfrm>
            <a:off x="9550734" y="7206142"/>
            <a:ext cx="2918588" cy="795609"/>
          </a:xfrm>
          <a:prstGeom prst="rect">
            <a:avLst/>
          </a:prstGeom>
        </p:spPr>
        <p:txBody>
          <a:bodyPr lIns="0" tIns="0" rIns="0" bIns="0" rtlCol="0" anchor="t">
            <a:spAutoFit/>
          </a:bodyPr>
          <a:lstStyle/>
          <a:p>
            <a:pPr algn="ctr">
              <a:lnSpc>
                <a:spcPts val="3233"/>
              </a:lnSpc>
            </a:pPr>
            <a:r>
              <a:rPr lang="en-US" sz="2309" spc="18">
                <a:solidFill>
                  <a:srgbClr val="000000"/>
                </a:solidFill>
                <a:latin typeface="League Spartan"/>
                <a:ea typeface="League Spartan"/>
                <a:cs typeface="League Spartan"/>
                <a:sym typeface="League Spartan"/>
              </a:rPr>
              <a:t>Jeff Williams</a:t>
            </a:r>
          </a:p>
          <a:p>
            <a:pPr algn="ctr">
              <a:lnSpc>
                <a:spcPts val="3233"/>
              </a:lnSpc>
              <a:spcBef>
                <a:spcPct val="0"/>
              </a:spcBef>
            </a:pPr>
            <a:endParaRPr lang="en-US" sz="2309" spc="18">
              <a:solidFill>
                <a:srgbClr val="000000"/>
              </a:solidFill>
              <a:latin typeface="League Spartan"/>
              <a:ea typeface="League Spartan"/>
              <a:cs typeface="League Spartan"/>
              <a:sym typeface="League Spartan"/>
            </a:endParaRPr>
          </a:p>
        </p:txBody>
      </p:sp>
      <p:sp>
        <p:nvSpPr>
          <p:cNvPr id="24" name="TextBox 24"/>
          <p:cNvSpPr txBox="1"/>
          <p:nvPr/>
        </p:nvSpPr>
        <p:spPr>
          <a:xfrm>
            <a:off x="13386185" y="7206142"/>
            <a:ext cx="2907640" cy="795609"/>
          </a:xfrm>
          <a:prstGeom prst="rect">
            <a:avLst/>
          </a:prstGeom>
        </p:spPr>
        <p:txBody>
          <a:bodyPr lIns="0" tIns="0" rIns="0" bIns="0" rtlCol="0" anchor="t">
            <a:spAutoFit/>
          </a:bodyPr>
          <a:lstStyle/>
          <a:p>
            <a:pPr algn="ctr">
              <a:lnSpc>
                <a:spcPts val="3233"/>
              </a:lnSpc>
            </a:pPr>
            <a:r>
              <a:rPr lang="en-US" sz="2309" spc="18">
                <a:solidFill>
                  <a:srgbClr val="000000"/>
                </a:solidFill>
                <a:latin typeface="League Spartan"/>
                <a:ea typeface="League Spartan"/>
                <a:cs typeface="League Spartan"/>
                <a:sym typeface="League Spartan"/>
              </a:rPr>
              <a:t>Luca Maestri</a:t>
            </a:r>
          </a:p>
          <a:p>
            <a:pPr algn="ctr">
              <a:lnSpc>
                <a:spcPts val="3233"/>
              </a:lnSpc>
              <a:spcBef>
                <a:spcPct val="0"/>
              </a:spcBef>
            </a:pPr>
            <a:endParaRPr lang="en-US" sz="2309" spc="18">
              <a:solidFill>
                <a:srgbClr val="000000"/>
              </a:solidFill>
              <a:latin typeface="League Spartan"/>
              <a:ea typeface="League Spartan"/>
              <a:cs typeface="League Spartan"/>
              <a:sym typeface="League Spartan"/>
            </a:endParaRPr>
          </a:p>
        </p:txBody>
      </p:sp>
      <p:sp>
        <p:nvSpPr>
          <p:cNvPr id="25" name="TextBox 25"/>
          <p:cNvSpPr txBox="1"/>
          <p:nvPr/>
        </p:nvSpPr>
        <p:spPr>
          <a:xfrm>
            <a:off x="9825546" y="7613500"/>
            <a:ext cx="2373060" cy="869514"/>
          </a:xfrm>
          <a:prstGeom prst="rect">
            <a:avLst/>
          </a:prstGeom>
        </p:spPr>
        <p:txBody>
          <a:bodyPr lIns="0" tIns="0" rIns="0" bIns="0" rtlCol="0" anchor="t">
            <a:spAutoFit/>
          </a:bodyPr>
          <a:lstStyle/>
          <a:p>
            <a:pPr algn="ctr">
              <a:lnSpc>
                <a:spcPts val="3524"/>
              </a:lnSpc>
              <a:spcBef>
                <a:spcPct val="0"/>
              </a:spcBef>
            </a:pPr>
            <a:r>
              <a:rPr lang="en-US" sz="2517" i="1" spc="27">
                <a:solidFill>
                  <a:srgbClr val="000000"/>
                </a:solidFill>
                <a:latin typeface="Georgia Pro Italics"/>
                <a:ea typeface="Georgia Pro Italics"/>
                <a:cs typeface="Georgia Pro Italics"/>
                <a:sym typeface="Georgia Pro Italics"/>
              </a:rPr>
              <a:t>Chief Operating Officer</a:t>
            </a:r>
          </a:p>
        </p:txBody>
      </p:sp>
      <p:sp>
        <p:nvSpPr>
          <p:cNvPr id="26" name="TextBox 26"/>
          <p:cNvSpPr txBox="1"/>
          <p:nvPr/>
        </p:nvSpPr>
        <p:spPr>
          <a:xfrm>
            <a:off x="13614450" y="7613500"/>
            <a:ext cx="2373060" cy="1307664"/>
          </a:xfrm>
          <a:prstGeom prst="rect">
            <a:avLst/>
          </a:prstGeom>
        </p:spPr>
        <p:txBody>
          <a:bodyPr lIns="0" tIns="0" rIns="0" bIns="0" rtlCol="0" anchor="t">
            <a:spAutoFit/>
          </a:bodyPr>
          <a:lstStyle/>
          <a:p>
            <a:pPr algn="ctr">
              <a:lnSpc>
                <a:spcPts val="3524"/>
              </a:lnSpc>
            </a:pPr>
            <a:r>
              <a:rPr lang="en-US" sz="2517" i="1" spc="27">
                <a:solidFill>
                  <a:srgbClr val="000000"/>
                </a:solidFill>
                <a:latin typeface="Georgia Pro Italics"/>
                <a:ea typeface="Georgia Pro Italics"/>
                <a:cs typeface="Georgia Pro Italics"/>
                <a:sym typeface="Georgia Pro Italics"/>
              </a:rPr>
              <a:t>Chief Financial Officer</a:t>
            </a:r>
          </a:p>
          <a:p>
            <a:pPr algn="ctr">
              <a:lnSpc>
                <a:spcPts val="3524"/>
              </a:lnSpc>
              <a:spcBef>
                <a:spcPct val="0"/>
              </a:spcBef>
            </a:pPr>
            <a:endParaRPr lang="en-US" sz="2517" i="1" spc="27">
              <a:solidFill>
                <a:srgbClr val="000000"/>
              </a:solidFill>
              <a:latin typeface="Georgia Pro Italics"/>
              <a:ea typeface="Georgia Pro Italics"/>
              <a:cs typeface="Georgia Pro Italics"/>
              <a:sym typeface="Georgia Pro Italics"/>
            </a:endParaRPr>
          </a:p>
        </p:txBody>
      </p:sp>
      <p:sp>
        <p:nvSpPr>
          <p:cNvPr id="27" name="TextBox 27"/>
          <p:cNvSpPr txBox="1"/>
          <p:nvPr/>
        </p:nvSpPr>
        <p:spPr>
          <a:xfrm>
            <a:off x="5975122" y="7253559"/>
            <a:ext cx="2907640" cy="392285"/>
          </a:xfrm>
          <a:prstGeom prst="rect">
            <a:avLst/>
          </a:prstGeom>
        </p:spPr>
        <p:txBody>
          <a:bodyPr lIns="0" tIns="0" rIns="0" bIns="0" rtlCol="0" anchor="t">
            <a:spAutoFit/>
          </a:bodyPr>
          <a:lstStyle/>
          <a:p>
            <a:pPr algn="ctr">
              <a:lnSpc>
                <a:spcPts val="3233"/>
              </a:lnSpc>
              <a:spcBef>
                <a:spcPct val="0"/>
              </a:spcBef>
            </a:pPr>
            <a:r>
              <a:rPr lang="en-US" sz="2309">
                <a:solidFill>
                  <a:srgbClr val="000000"/>
                </a:solidFill>
                <a:latin typeface="League Spartan"/>
                <a:ea typeface="League Spartan"/>
                <a:cs typeface="League Spartan"/>
                <a:sym typeface="League Spartan"/>
              </a:rPr>
              <a:t>Craig Federighi</a:t>
            </a:r>
          </a:p>
        </p:txBody>
      </p:sp>
      <p:sp>
        <p:nvSpPr>
          <p:cNvPr id="28" name="TextBox 28"/>
          <p:cNvSpPr txBox="1"/>
          <p:nvPr/>
        </p:nvSpPr>
        <p:spPr>
          <a:xfrm>
            <a:off x="6203387" y="7660916"/>
            <a:ext cx="2373060" cy="2183964"/>
          </a:xfrm>
          <a:prstGeom prst="rect">
            <a:avLst/>
          </a:prstGeom>
        </p:spPr>
        <p:txBody>
          <a:bodyPr lIns="0" tIns="0" rIns="0" bIns="0" rtlCol="0" anchor="t">
            <a:spAutoFit/>
          </a:bodyPr>
          <a:lstStyle/>
          <a:p>
            <a:pPr algn="ctr">
              <a:lnSpc>
                <a:spcPts val="3524"/>
              </a:lnSpc>
            </a:pPr>
            <a:r>
              <a:rPr lang="en-US" sz="2517" i="1" spc="27">
                <a:solidFill>
                  <a:srgbClr val="000000"/>
                </a:solidFill>
                <a:latin typeface="Georgia Pro Italics"/>
                <a:ea typeface="Georgia Pro Italics"/>
                <a:cs typeface="Georgia Pro Italics"/>
                <a:sym typeface="Georgia Pro Italics"/>
              </a:rPr>
              <a:t>Senior Vice President</a:t>
            </a:r>
          </a:p>
          <a:p>
            <a:pPr algn="ctr">
              <a:lnSpc>
                <a:spcPts val="3524"/>
              </a:lnSpc>
            </a:pPr>
            <a:r>
              <a:rPr lang="en-US" sz="2517" i="1" spc="27">
                <a:solidFill>
                  <a:srgbClr val="000000"/>
                </a:solidFill>
                <a:latin typeface="Georgia Pro Italics"/>
                <a:ea typeface="Georgia Pro Italics"/>
                <a:cs typeface="Georgia Pro Italics"/>
                <a:sym typeface="Georgia Pro Italics"/>
              </a:rPr>
              <a:t>Software Engineering</a:t>
            </a:r>
          </a:p>
          <a:p>
            <a:pPr algn="ctr">
              <a:lnSpc>
                <a:spcPts val="3524"/>
              </a:lnSpc>
              <a:spcBef>
                <a:spcPct val="0"/>
              </a:spcBef>
            </a:pPr>
            <a:endParaRPr lang="en-US" sz="2517" i="1" spc="27">
              <a:solidFill>
                <a:srgbClr val="000000"/>
              </a:solidFill>
              <a:latin typeface="Georgia Pro Italics"/>
              <a:ea typeface="Georgia Pro Italics"/>
              <a:cs typeface="Georgia Pro Italics"/>
              <a:sym typeface="Georgia Pro Italics"/>
            </a:endParaRPr>
          </a:p>
        </p:txBody>
      </p:sp>
      <p:sp>
        <p:nvSpPr>
          <p:cNvPr id="29" name="TextBox 29"/>
          <p:cNvSpPr txBox="1"/>
          <p:nvPr/>
        </p:nvSpPr>
        <p:spPr>
          <a:xfrm>
            <a:off x="318615" y="711750"/>
            <a:ext cx="11313014" cy="762765"/>
          </a:xfrm>
          <a:prstGeom prst="rect">
            <a:avLst/>
          </a:prstGeom>
        </p:spPr>
        <p:txBody>
          <a:bodyPr lIns="0" tIns="0" rIns="0" bIns="0" rtlCol="0" anchor="t">
            <a:spAutoFit/>
          </a:bodyPr>
          <a:lstStyle/>
          <a:p>
            <a:pPr algn="ctr">
              <a:lnSpc>
                <a:spcPts val="5655"/>
              </a:lnSpc>
            </a:pPr>
            <a:r>
              <a:rPr lang="en-US" sz="5655" b="1">
                <a:solidFill>
                  <a:srgbClr val="000000"/>
                </a:solidFill>
                <a:latin typeface="Georgia Pro Bold"/>
                <a:ea typeface="Georgia Pro Bold"/>
                <a:cs typeface="Georgia Pro Bold"/>
                <a:sym typeface="Georgia Pro Bold"/>
              </a:rPr>
              <a:t>Leadership Skills at Apple</a:t>
            </a:r>
          </a:p>
        </p:txBody>
      </p:sp>
      <p:sp>
        <p:nvSpPr>
          <p:cNvPr id="30" name="AutoShape 30"/>
          <p:cNvSpPr/>
          <p:nvPr/>
        </p:nvSpPr>
        <p:spPr>
          <a:xfrm flipV="1">
            <a:off x="587817" y="1593578"/>
            <a:ext cx="10839785" cy="0"/>
          </a:xfrm>
          <a:prstGeom prst="line">
            <a:avLst/>
          </a:prstGeom>
          <a:ln w="238125" cap="flat">
            <a:solidFill>
              <a:srgbClr val="EFA038"/>
            </a:solidFill>
            <a:prstDash val="solid"/>
            <a:headEnd type="none" w="sm" len="sm"/>
            <a:tailEnd type="none" w="sm" len="sm"/>
          </a:ln>
        </p:spPr>
      </p:sp>
      <p:grpSp>
        <p:nvGrpSpPr>
          <p:cNvPr id="31" name="Group 31"/>
          <p:cNvGrpSpPr/>
          <p:nvPr/>
        </p:nvGrpSpPr>
        <p:grpSpPr>
          <a:xfrm>
            <a:off x="-335011" y="9132712"/>
            <a:ext cx="1363711" cy="1363711"/>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A038"/>
            </a:solidFill>
          </p:spPr>
        </p:sp>
        <p:sp>
          <p:nvSpPr>
            <p:cNvPr id="33" name="TextBox 33"/>
            <p:cNvSpPr txBox="1"/>
            <p:nvPr/>
          </p:nvSpPr>
          <p:spPr>
            <a:xfrm>
              <a:off x="76200" y="0"/>
              <a:ext cx="660400" cy="736600"/>
            </a:xfrm>
            <a:prstGeom prst="rect">
              <a:avLst/>
            </a:prstGeom>
          </p:spPr>
          <p:txBody>
            <a:bodyPr lIns="50800" tIns="50800" rIns="50800" bIns="50800" rtlCol="0" anchor="ctr"/>
            <a:lstStyle/>
            <a:p>
              <a:pPr algn="ctr">
                <a:lnSpc>
                  <a:spcPts val="4423"/>
                </a:lnSpc>
              </a:pPr>
              <a:r>
                <a:rPr lang="en-US" sz="3159">
                  <a:solidFill>
                    <a:srgbClr val="FFFFFF"/>
                  </a:solidFill>
                  <a:latin typeface="Georgia Pro"/>
                  <a:ea typeface="Georgia Pro"/>
                  <a:cs typeface="Georgia Pro"/>
                  <a:sym typeface="Georgia Pro"/>
                </a:rPr>
                <a:t>8</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638" r="-30986"/>
            </a:stretch>
          </a:blipFill>
        </p:spPr>
      </p:sp>
      <p:sp>
        <p:nvSpPr>
          <p:cNvPr id="3" name="AutoShape 3"/>
          <p:cNvSpPr/>
          <p:nvPr/>
        </p:nvSpPr>
        <p:spPr>
          <a:xfrm>
            <a:off x="1392101" y="2252867"/>
            <a:ext cx="11902068" cy="0"/>
          </a:xfrm>
          <a:prstGeom prst="line">
            <a:avLst/>
          </a:prstGeom>
          <a:ln w="238125" cap="flat">
            <a:solidFill>
              <a:srgbClr val="EFA038"/>
            </a:solidFill>
            <a:prstDash val="solid"/>
            <a:headEnd type="none" w="sm" len="sm"/>
            <a:tailEnd type="none" w="sm" len="sm"/>
          </a:ln>
        </p:spPr>
      </p:sp>
      <p:sp>
        <p:nvSpPr>
          <p:cNvPr id="4" name="TextBox 4"/>
          <p:cNvSpPr txBox="1"/>
          <p:nvPr/>
        </p:nvSpPr>
        <p:spPr>
          <a:xfrm>
            <a:off x="1028700" y="914400"/>
            <a:ext cx="12867472" cy="946149"/>
          </a:xfrm>
          <a:prstGeom prst="rect">
            <a:avLst/>
          </a:prstGeom>
        </p:spPr>
        <p:txBody>
          <a:bodyPr lIns="0" tIns="0" rIns="0" bIns="0" rtlCol="0" anchor="t">
            <a:spAutoFit/>
          </a:bodyPr>
          <a:lstStyle/>
          <a:p>
            <a:pPr algn="ctr">
              <a:lnSpc>
                <a:spcPts val="7700"/>
              </a:lnSpc>
            </a:pPr>
            <a:r>
              <a:rPr lang="en-US" sz="5500" b="1">
                <a:solidFill>
                  <a:srgbClr val="000000"/>
                </a:solidFill>
                <a:latin typeface="Georgia Pro Bold"/>
                <a:ea typeface="Georgia Pro Bold"/>
                <a:cs typeface="Georgia Pro Bold"/>
                <a:sym typeface="Georgia Pro Bold"/>
              </a:rPr>
              <a:t>Leadership Skills at Apple(cont..)</a:t>
            </a:r>
          </a:p>
        </p:txBody>
      </p:sp>
      <p:sp>
        <p:nvSpPr>
          <p:cNvPr id="5" name="TextBox 5"/>
          <p:cNvSpPr txBox="1"/>
          <p:nvPr/>
        </p:nvSpPr>
        <p:spPr>
          <a:xfrm>
            <a:off x="1028700" y="2571955"/>
            <a:ext cx="12613558" cy="7210741"/>
          </a:xfrm>
          <a:prstGeom prst="rect">
            <a:avLst/>
          </a:prstGeom>
        </p:spPr>
        <p:txBody>
          <a:bodyPr lIns="0" tIns="0" rIns="0" bIns="0" rtlCol="0" anchor="t">
            <a:spAutoFit/>
          </a:bodyPr>
          <a:lstStyle/>
          <a:p>
            <a:pPr algn="just">
              <a:lnSpc>
                <a:spcPts val="5232"/>
              </a:lnSpc>
            </a:pPr>
            <a:r>
              <a:rPr lang="en-US" sz="3737" b="1">
                <a:solidFill>
                  <a:srgbClr val="000000"/>
                </a:solidFill>
                <a:latin typeface="Georgia Pro Bold"/>
                <a:ea typeface="Georgia Pro Bold"/>
                <a:cs typeface="Georgia Pro Bold"/>
                <a:sym typeface="Georgia Pro Bold"/>
              </a:rPr>
              <a:t> Visible Leadership Skills:</a:t>
            </a:r>
          </a:p>
          <a:p>
            <a:pPr marL="806940" lvl="1" indent="-403470" algn="just">
              <a:lnSpc>
                <a:spcPts val="5232"/>
              </a:lnSpc>
              <a:spcBef>
                <a:spcPct val="0"/>
              </a:spcBef>
              <a:buFont typeface="Arial"/>
              <a:buChar char="•"/>
            </a:pPr>
            <a:r>
              <a:rPr lang="en-US" sz="3737">
                <a:solidFill>
                  <a:srgbClr val="000000"/>
                </a:solidFill>
                <a:latin typeface="Georgia Pro"/>
                <a:ea typeface="Georgia Pro"/>
                <a:cs typeface="Georgia Pro"/>
                <a:sym typeface="Georgia Pro"/>
              </a:rPr>
              <a:t>Clear Communication</a:t>
            </a:r>
          </a:p>
          <a:p>
            <a:pPr marL="806940" lvl="1" indent="-403470" algn="just">
              <a:lnSpc>
                <a:spcPts val="5232"/>
              </a:lnSpc>
              <a:spcBef>
                <a:spcPct val="0"/>
              </a:spcBef>
              <a:buFont typeface="Arial"/>
              <a:buChar char="•"/>
            </a:pPr>
            <a:r>
              <a:rPr lang="en-US" sz="3737">
                <a:solidFill>
                  <a:srgbClr val="000000"/>
                </a:solidFill>
                <a:latin typeface="Georgia Pro"/>
                <a:ea typeface="Georgia Pro"/>
                <a:cs typeface="Georgia Pro"/>
                <a:sym typeface="Georgia Pro"/>
              </a:rPr>
              <a:t>Strategic Planning</a:t>
            </a:r>
          </a:p>
          <a:p>
            <a:pPr marL="806940" lvl="1" indent="-403470" algn="just">
              <a:lnSpc>
                <a:spcPts val="5232"/>
              </a:lnSpc>
              <a:spcBef>
                <a:spcPct val="0"/>
              </a:spcBef>
              <a:buFont typeface="Arial"/>
              <a:buChar char="•"/>
            </a:pPr>
            <a:r>
              <a:rPr lang="en-US" sz="3737">
                <a:solidFill>
                  <a:srgbClr val="000000"/>
                </a:solidFill>
                <a:latin typeface="Georgia Pro"/>
                <a:ea typeface="Georgia Pro"/>
                <a:cs typeface="Georgia Pro"/>
                <a:sym typeface="Georgia Pro"/>
              </a:rPr>
              <a:t>Stress &amp; Time Management</a:t>
            </a:r>
          </a:p>
          <a:p>
            <a:pPr marL="806940" lvl="1" indent="-403470" algn="just">
              <a:lnSpc>
                <a:spcPts val="5232"/>
              </a:lnSpc>
              <a:spcBef>
                <a:spcPct val="0"/>
              </a:spcBef>
              <a:buFont typeface="Arial"/>
              <a:buChar char="•"/>
            </a:pPr>
            <a:r>
              <a:rPr lang="en-US" sz="3737">
                <a:solidFill>
                  <a:srgbClr val="000000"/>
                </a:solidFill>
                <a:latin typeface="Georgia Pro"/>
                <a:ea typeface="Georgia Pro"/>
                <a:cs typeface="Georgia Pro"/>
                <a:sym typeface="Georgia Pro"/>
              </a:rPr>
              <a:t>Innovation &amp; Team Collaboration</a:t>
            </a:r>
          </a:p>
          <a:p>
            <a:pPr algn="just">
              <a:lnSpc>
                <a:spcPts val="5232"/>
              </a:lnSpc>
              <a:spcBef>
                <a:spcPct val="0"/>
              </a:spcBef>
            </a:pPr>
            <a:endParaRPr lang="en-US" sz="3737">
              <a:solidFill>
                <a:srgbClr val="000000"/>
              </a:solidFill>
              <a:latin typeface="Georgia Pro"/>
              <a:ea typeface="Georgia Pro"/>
              <a:cs typeface="Georgia Pro"/>
              <a:sym typeface="Georgia Pro"/>
            </a:endParaRPr>
          </a:p>
          <a:p>
            <a:pPr algn="just">
              <a:lnSpc>
                <a:spcPts val="5232"/>
              </a:lnSpc>
              <a:spcBef>
                <a:spcPct val="0"/>
              </a:spcBef>
            </a:pPr>
            <a:r>
              <a:rPr lang="en-US" sz="3737" b="1">
                <a:solidFill>
                  <a:srgbClr val="000000"/>
                </a:solidFill>
                <a:latin typeface="Georgia Pro Bold"/>
                <a:ea typeface="Georgia Pro Bold"/>
                <a:cs typeface="Georgia Pro Bold"/>
                <a:sym typeface="Georgia Pro Bold"/>
              </a:rPr>
              <a:t>     Leadership Style:</a:t>
            </a:r>
          </a:p>
          <a:p>
            <a:pPr marL="806940" lvl="1" indent="-403470" algn="just">
              <a:lnSpc>
                <a:spcPts val="5232"/>
              </a:lnSpc>
              <a:spcBef>
                <a:spcPct val="0"/>
              </a:spcBef>
              <a:buFont typeface="Arial"/>
              <a:buChar char="•"/>
            </a:pPr>
            <a:r>
              <a:rPr lang="en-US" sz="3737">
                <a:solidFill>
                  <a:srgbClr val="000000"/>
                </a:solidFill>
                <a:latin typeface="Georgia Pro"/>
                <a:ea typeface="Georgia Pro"/>
                <a:cs typeface="Georgia Pro"/>
                <a:sym typeface="Georgia Pro"/>
              </a:rPr>
              <a:t>Apple is leadership-driven – leaders inspire teams, </a:t>
            </a:r>
          </a:p>
          <a:p>
            <a:pPr algn="just">
              <a:lnSpc>
                <a:spcPts val="5232"/>
              </a:lnSpc>
              <a:spcBef>
                <a:spcPct val="0"/>
              </a:spcBef>
            </a:pPr>
            <a:r>
              <a:rPr lang="en-US" sz="3737">
                <a:solidFill>
                  <a:srgbClr val="000000"/>
                </a:solidFill>
                <a:latin typeface="Georgia Pro"/>
                <a:ea typeface="Georgia Pro"/>
                <a:cs typeface="Georgia Pro"/>
                <a:sym typeface="Georgia Pro"/>
              </a:rPr>
              <a:t>       take bold decisions, and focus on vision and innovation   </a:t>
            </a:r>
          </a:p>
          <a:p>
            <a:pPr algn="just">
              <a:lnSpc>
                <a:spcPts val="5232"/>
              </a:lnSpc>
              <a:spcBef>
                <a:spcPct val="0"/>
              </a:spcBef>
            </a:pPr>
            <a:r>
              <a:rPr lang="en-US" sz="3737">
                <a:solidFill>
                  <a:srgbClr val="000000"/>
                </a:solidFill>
                <a:latin typeface="Georgia Pro"/>
                <a:ea typeface="Georgia Pro"/>
                <a:cs typeface="Georgia Pro"/>
                <a:sym typeface="Georgia Pro"/>
              </a:rPr>
              <a:t>       more than just managing day-to-day tasks.</a:t>
            </a:r>
          </a:p>
          <a:p>
            <a:pPr algn="just">
              <a:lnSpc>
                <a:spcPts val="5232"/>
              </a:lnSpc>
              <a:spcBef>
                <a:spcPct val="0"/>
              </a:spcBef>
            </a:pPr>
            <a:endParaRPr lang="en-US" sz="3737">
              <a:solidFill>
                <a:srgbClr val="000000"/>
              </a:solidFill>
              <a:latin typeface="Georgia Pro"/>
              <a:ea typeface="Georgia Pro"/>
              <a:cs typeface="Georgia Pro"/>
              <a:sym typeface="Georgia Pro"/>
            </a:endParaRPr>
          </a:p>
        </p:txBody>
      </p:sp>
      <p:grpSp>
        <p:nvGrpSpPr>
          <p:cNvPr id="6" name="Group 6"/>
          <p:cNvGrpSpPr/>
          <p:nvPr/>
        </p:nvGrpSpPr>
        <p:grpSpPr>
          <a:xfrm>
            <a:off x="-335011" y="9132712"/>
            <a:ext cx="1363711" cy="136371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A038"/>
            </a:solidFill>
          </p:spPr>
        </p:sp>
        <p:sp>
          <p:nvSpPr>
            <p:cNvPr id="8" name="TextBox 8"/>
            <p:cNvSpPr txBox="1"/>
            <p:nvPr/>
          </p:nvSpPr>
          <p:spPr>
            <a:xfrm>
              <a:off x="76200" y="0"/>
              <a:ext cx="660400" cy="736600"/>
            </a:xfrm>
            <a:prstGeom prst="rect">
              <a:avLst/>
            </a:prstGeom>
          </p:spPr>
          <p:txBody>
            <a:bodyPr lIns="50800" tIns="50800" rIns="50800" bIns="50800" rtlCol="0" anchor="ctr"/>
            <a:lstStyle/>
            <a:p>
              <a:pPr algn="ctr">
                <a:lnSpc>
                  <a:spcPts val="4423"/>
                </a:lnSpc>
              </a:pPr>
              <a:r>
                <a:rPr lang="en-US" sz="3159">
                  <a:solidFill>
                    <a:srgbClr val="FFFFFF"/>
                  </a:solidFill>
                  <a:latin typeface="Georgia Pro"/>
                  <a:ea typeface="Georgia Pro"/>
                  <a:cs typeface="Georgia Pro"/>
                  <a:sym typeface="Georgia Pro"/>
                </a:rPr>
                <a:t>9</a:t>
              </a:r>
            </a:p>
          </p:txBody>
        </p:sp>
      </p:grpSp>
      <p:grpSp>
        <p:nvGrpSpPr>
          <p:cNvPr id="9" name="Group 9"/>
          <p:cNvGrpSpPr/>
          <p:nvPr/>
        </p:nvGrpSpPr>
        <p:grpSpPr>
          <a:xfrm rot="-10800000">
            <a:off x="14841081" y="-1304475"/>
            <a:ext cx="6893838" cy="3901936"/>
            <a:chOff x="0" y="0"/>
            <a:chExt cx="812800" cy="460048"/>
          </a:xfrm>
        </p:grpSpPr>
        <p:sp>
          <p:nvSpPr>
            <p:cNvPr id="10" name="Freeform 10"/>
            <p:cNvSpPr/>
            <p:nvPr/>
          </p:nvSpPr>
          <p:spPr>
            <a:xfrm>
              <a:off x="0" y="0"/>
              <a:ext cx="812800" cy="460048"/>
            </a:xfrm>
            <a:custGeom>
              <a:avLst/>
              <a:gdLst/>
              <a:ahLst/>
              <a:cxnLst/>
              <a:rect l="l" t="t" r="r" b="b"/>
              <a:pathLst>
                <a:path w="812800" h="460048">
                  <a:moveTo>
                    <a:pt x="406400" y="0"/>
                  </a:moveTo>
                  <a:lnTo>
                    <a:pt x="0" y="406400"/>
                  </a:lnTo>
                  <a:lnTo>
                    <a:pt x="203200" y="406400"/>
                  </a:lnTo>
                  <a:lnTo>
                    <a:pt x="203200" y="460048"/>
                  </a:lnTo>
                  <a:lnTo>
                    <a:pt x="609600" y="460048"/>
                  </a:lnTo>
                  <a:lnTo>
                    <a:pt x="609600" y="406400"/>
                  </a:lnTo>
                  <a:lnTo>
                    <a:pt x="812800" y="406400"/>
                  </a:lnTo>
                  <a:lnTo>
                    <a:pt x="406400" y="0"/>
                  </a:lnTo>
                  <a:close/>
                </a:path>
              </a:pathLst>
            </a:custGeom>
            <a:solidFill>
              <a:srgbClr val="EFA038"/>
            </a:solidFill>
          </p:spPr>
        </p:sp>
        <p:sp>
          <p:nvSpPr>
            <p:cNvPr id="11" name="TextBox 11"/>
            <p:cNvSpPr txBox="1"/>
            <p:nvPr/>
          </p:nvSpPr>
          <p:spPr>
            <a:xfrm>
              <a:off x="203200" y="111125"/>
              <a:ext cx="406400" cy="348923"/>
            </a:xfrm>
            <a:prstGeom prst="rect">
              <a:avLst/>
            </a:prstGeom>
          </p:spPr>
          <p:txBody>
            <a:bodyPr lIns="50800" tIns="50800" rIns="50800" bIns="50800" rtlCol="0" anchor="ctr"/>
            <a:lstStyle/>
            <a:p>
              <a:pPr algn="ctr">
                <a:lnSpc>
                  <a:spcPts val="1869"/>
                </a:lnSpc>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662</Words>
  <Application>Microsoft Office PowerPoint</Application>
  <PresentationFormat>Custom</PresentationFormat>
  <Paragraphs>123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Calibri</vt:lpstr>
      <vt:lpstr>Arial</vt:lpstr>
      <vt:lpstr>League Spartan</vt:lpstr>
      <vt:lpstr>Georgia Pro Bold</vt:lpstr>
      <vt:lpstr>Arimo Bold</vt:lpstr>
      <vt:lpstr>Georgia Pro Italics</vt:lpstr>
      <vt:lpstr>Georgia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Orange Professional Business Project Proposal Tech Company Presentation</dc:title>
  <dc:creator>TerrorMan</dc:creator>
  <cp:lastModifiedBy>Mahin chowdhury</cp:lastModifiedBy>
  <cp:revision>2</cp:revision>
  <dcterms:created xsi:type="dcterms:W3CDTF">2006-08-16T00:00:00Z</dcterms:created>
  <dcterms:modified xsi:type="dcterms:W3CDTF">2025-04-21T19:47:44Z</dcterms:modified>
  <dc:identifier>DAGlRM1tqFc</dc:identifier>
</cp:coreProperties>
</file>