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YkD8PxFm07QpGXGoyswZpKUpy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0B56BB-0FBA-4645-AC4C-70A9C3E1B57B}">
  <a:tblStyle styleId="{700B56BB-0FBA-4645-AC4C-70A9C3E1B5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42c722d3e8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g342c722d3e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42c722d3e8_0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g342c722d3e8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42c722d3e8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342c722d3e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42c722d3e8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g342c722d3e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42c722d3e8_0_1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9" name="Google Shape;259;g342c722d3e8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42c722d3e8_0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g342c722d3e8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42c722d3e8_0_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g342c722d3e8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42c722d3e8_0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g342c722d3e8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42c722d3e8_0_1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8" name="Google Shape;288;g342c722d3e8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42c722d3e8_0_1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5" name="Google Shape;295;g342c722d3e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42c722d3e8_0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g342c722d3e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42c722d3e8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g342c722d3e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42c722d3e8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6" name="Google Shape;316;g342c722d3e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31988a0a96_0_4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331988a0a96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g331988a0a96_0_4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2c722d3e8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342c722d3e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2c722d3e8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g342c722d3e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42c722d3e8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g342c722d3e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2c722d3e8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g342c722d3e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42c722d3e8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g342c722d3e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42c722d3e8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" name="Google Shape;223;g342c722d3e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9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9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9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18" name="Google Shape;118;p30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3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3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1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2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36" name="Google Shape;136;p3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2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3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45" name="Google Shape;145;p33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4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4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53" name="Google Shape;153;p3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5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60" name="Google Shape;160;p3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7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8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8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8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8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9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9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9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9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9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9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9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9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9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9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9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9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9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23;p1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9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9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9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9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9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9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9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9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9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9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9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9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9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"/>
          <p:cNvSpPr txBox="1">
            <a:spLocks noGrp="1"/>
          </p:cNvSpPr>
          <p:nvPr>
            <p:ph type="ctrTitle"/>
          </p:nvPr>
        </p:nvSpPr>
        <p:spPr>
          <a:xfrm>
            <a:off x="2419350" y="1081075"/>
            <a:ext cx="7569300" cy="16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Times New Roman"/>
              <a:buNone/>
            </a:pPr>
            <a:endParaRPr sz="4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Times New Roman"/>
              <a:buNone/>
            </a:pPr>
            <a:endParaRPr sz="4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Times New Roman"/>
              <a:buNone/>
            </a:pPr>
            <a:endParaRPr sz="4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29411"/>
              <a:buFont typeface="Times New Roman"/>
              <a:buNone/>
            </a:pPr>
            <a:endParaRPr sz="3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10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Risk Analysis Management</a:t>
            </a:r>
            <a:br>
              <a:rPr lang="en-US" sz="4000"/>
            </a:br>
            <a:endParaRPr sz="4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"/>
          <p:cNvSpPr txBox="1"/>
          <p:nvPr/>
        </p:nvSpPr>
        <p:spPr>
          <a:xfrm>
            <a:off x="2419350" y="427703"/>
            <a:ext cx="823912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25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CSE 307 Project Management and Strategy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 txBox="1"/>
          <p:nvPr/>
        </p:nvSpPr>
        <p:spPr>
          <a:xfrm>
            <a:off x="2782528" y="4222348"/>
            <a:ext cx="6096000" cy="23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Bidita</a:t>
            </a: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Sarkar </a:t>
            </a:r>
            <a:r>
              <a:rPr lang="en-US" sz="16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Diba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Asia Pacific Bangladesh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42c722d3e8_0_47"/>
          <p:cNvSpPr txBox="1">
            <a:spLocks noGrp="1"/>
          </p:cNvSpPr>
          <p:nvPr>
            <p:ph type="title"/>
          </p:nvPr>
        </p:nvSpPr>
        <p:spPr>
          <a:xfrm>
            <a:off x="1754950" y="662050"/>
            <a:ext cx="9021600" cy="1121700"/>
          </a:xfrm>
          <a:prstGeom prst="rect">
            <a:avLst/>
          </a:prstGeom>
          <a:solidFill>
            <a:srgbClr val="C99F9C"/>
          </a:solidFill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Performing Qualitative Risk Analysis</a:t>
            </a:r>
            <a:b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g342c722d3e8_0_4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342c722d3e8_0_47"/>
          <p:cNvSpPr txBox="1"/>
          <p:nvPr/>
        </p:nvSpPr>
        <p:spPr>
          <a:xfrm>
            <a:off x="1159975" y="2082475"/>
            <a:ext cx="4761600" cy="43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Qualitative analysis of risk serves 3 functions: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Priorities risks according to probability &amp; impact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the main areas of risk exposure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 understanding of project risks (Senior, Self, Team Member)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5" name="Google Shape;235;g342c722d3e8_0_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99975" y="2082475"/>
            <a:ext cx="5923550" cy="41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42c722d3e8_0_99"/>
          <p:cNvSpPr txBox="1">
            <a:spLocks noGrp="1"/>
          </p:cNvSpPr>
          <p:nvPr>
            <p:ph type="title"/>
          </p:nvPr>
        </p:nvSpPr>
        <p:spPr>
          <a:xfrm>
            <a:off x="1754950" y="662050"/>
            <a:ext cx="9021600" cy="628200"/>
          </a:xfrm>
          <a:prstGeom prst="rect">
            <a:avLst/>
          </a:prstGeom>
          <a:solidFill>
            <a:srgbClr val="C99F9C"/>
          </a:solidFill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Performing Qualitative Risk Analysis</a:t>
            </a:r>
            <a:b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g342c722d3e8_0_9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g342c722d3e8_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300" y="1377900"/>
            <a:ext cx="8205974" cy="53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42c722d3e8_0_56"/>
          <p:cNvSpPr txBox="1">
            <a:spLocks noGrp="1"/>
          </p:cNvSpPr>
          <p:nvPr>
            <p:ph type="title"/>
          </p:nvPr>
        </p:nvSpPr>
        <p:spPr>
          <a:xfrm>
            <a:off x="1754950" y="662050"/>
            <a:ext cx="9021600" cy="1121700"/>
          </a:xfrm>
          <a:prstGeom prst="rect">
            <a:avLst/>
          </a:prstGeom>
          <a:solidFill>
            <a:srgbClr val="C99F9C"/>
          </a:solidFill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Performing Quantitative Risk Analysis</a:t>
            </a:r>
            <a:b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g342c722d3e8_0_5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g342c722d3e8_0_56"/>
          <p:cNvPicPr preferRelativeResize="0"/>
          <p:nvPr/>
        </p:nvPicPr>
        <p:blipFill rotWithShape="1">
          <a:blip r:embed="rId3">
            <a:alphaModFix/>
          </a:blip>
          <a:srcRect t="16914" b="8"/>
          <a:stretch/>
        </p:blipFill>
        <p:spPr>
          <a:xfrm>
            <a:off x="2133663" y="1979126"/>
            <a:ext cx="8264176" cy="448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42c722d3e8_0_63"/>
          <p:cNvSpPr txBox="1">
            <a:spLocks noGrp="1"/>
          </p:cNvSpPr>
          <p:nvPr>
            <p:ph type="title"/>
          </p:nvPr>
        </p:nvSpPr>
        <p:spPr>
          <a:xfrm>
            <a:off x="1754950" y="662050"/>
            <a:ext cx="9021600" cy="1121700"/>
          </a:xfrm>
          <a:prstGeom prst="rect">
            <a:avLst/>
          </a:prstGeom>
          <a:solidFill>
            <a:srgbClr val="C99F9C"/>
          </a:solidFill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Performing Quantitative Risk Analysis</a:t>
            </a:r>
            <a:b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g342c722d3e8_0_6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g342c722d3e8_0_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7250" y="1900825"/>
            <a:ext cx="7717499" cy="48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42c722d3e8_0_113"/>
          <p:cNvSpPr txBox="1">
            <a:spLocks noGrp="1"/>
          </p:cNvSpPr>
          <p:nvPr>
            <p:ph type="title"/>
          </p:nvPr>
        </p:nvSpPr>
        <p:spPr>
          <a:xfrm>
            <a:off x="1754950" y="662050"/>
            <a:ext cx="9021600" cy="675000"/>
          </a:xfrm>
          <a:prstGeom prst="rect">
            <a:avLst/>
          </a:prstGeom>
          <a:solidFill>
            <a:srgbClr val="C99F9C"/>
          </a:solidFill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Performing Quantitative Risk Analysis</a:t>
            </a:r>
            <a:b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g342c722d3e8_0_11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g342c722d3e8_0_113" descr="What is Decision Tree Analysis? Definition, Steps, Example, Advantages,  Disadvantages - The Investors Boo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3274" y="1611531"/>
            <a:ext cx="8604956" cy="4895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42c722d3e8_0_119"/>
          <p:cNvSpPr txBox="1">
            <a:spLocks noGrp="1"/>
          </p:cNvSpPr>
          <p:nvPr>
            <p:ph type="title"/>
          </p:nvPr>
        </p:nvSpPr>
        <p:spPr>
          <a:xfrm>
            <a:off x="1754950" y="662050"/>
            <a:ext cx="9021600" cy="1121700"/>
          </a:xfrm>
          <a:prstGeom prst="rect">
            <a:avLst/>
          </a:prstGeom>
          <a:solidFill>
            <a:srgbClr val="C99F9C"/>
          </a:solidFill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Performing Quantitative Risk Analysis</a:t>
            </a:r>
            <a:b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g342c722d3e8_0_1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g342c722d3e8_0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950" y="1915950"/>
            <a:ext cx="8313750" cy="44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42c722d3e8_0_127"/>
          <p:cNvSpPr txBox="1">
            <a:spLocks noGrp="1"/>
          </p:cNvSpPr>
          <p:nvPr>
            <p:ph type="title"/>
          </p:nvPr>
        </p:nvSpPr>
        <p:spPr>
          <a:xfrm>
            <a:off x="1754950" y="662050"/>
            <a:ext cx="9021600" cy="596700"/>
          </a:xfrm>
          <a:prstGeom prst="rect">
            <a:avLst/>
          </a:prstGeom>
          <a:solidFill>
            <a:srgbClr val="C99F9C"/>
          </a:solidFill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Performing Quantitative Risk Analysis</a:t>
            </a:r>
            <a:b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g342c722d3e8_0_12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g342c722d3e8_0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600" y="1401825"/>
            <a:ext cx="8517700" cy="48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42c722d3e8_0_134"/>
          <p:cNvSpPr txBox="1">
            <a:spLocks noGrp="1"/>
          </p:cNvSpPr>
          <p:nvPr>
            <p:ph type="title"/>
          </p:nvPr>
        </p:nvSpPr>
        <p:spPr>
          <a:xfrm>
            <a:off x="1754950" y="662050"/>
            <a:ext cx="9021600" cy="596700"/>
          </a:xfrm>
          <a:prstGeom prst="rect">
            <a:avLst/>
          </a:prstGeom>
          <a:solidFill>
            <a:srgbClr val="C99F9C"/>
          </a:solidFill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Performing Quantitative Risk Analysis</a:t>
            </a:r>
            <a:b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g342c722d3e8_0_13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g342c722d3e8_0_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288" y="1473250"/>
            <a:ext cx="8070924" cy="1837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5" name="Google Shape;285;g342c722d3e8_0_134"/>
          <p:cNvGraphicFramePr/>
          <p:nvPr/>
        </p:nvGraphicFramePr>
        <p:xfrm>
          <a:off x="1882373" y="3524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{700B56BB-0FBA-4645-AC4C-70A9C3E1B57B}</a:tableStyleId>
              </a:tblPr>
              <a:tblGrid>
                <a:gridCol w="10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2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3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3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775">
                <a:tc rowSpan="2" gridSpan="2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DFE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Units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Labor Cost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Material Cost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Cost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DF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67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250 Units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$ 30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$ 50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$ 20’000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6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Quantity Change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Scenario (1-1)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Increase 50 Units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300 Units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$ 30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$ 50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$24’000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+ 20 %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Lower Limit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Scenario (1-2)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Decrease 30 Units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220 Units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$ 30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$ 50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$ 17’600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- 12 %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Upper Limit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6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Labor Cost Change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Scenario (2-1)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Labor cost $ 40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250 Units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$ 40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$ 50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$ 22’500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+12.5 %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Lower Limit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Scenario (2-2)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Labor cost $ 25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250 Units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$ 25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$ 50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$ 18’750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- 6.25 %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Upper Limit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42c722d3e8_0_142"/>
          <p:cNvSpPr txBox="1">
            <a:spLocks noGrp="1"/>
          </p:cNvSpPr>
          <p:nvPr>
            <p:ph type="title"/>
          </p:nvPr>
        </p:nvSpPr>
        <p:spPr>
          <a:xfrm>
            <a:off x="1754950" y="662050"/>
            <a:ext cx="9021600" cy="596700"/>
          </a:xfrm>
          <a:prstGeom prst="rect">
            <a:avLst/>
          </a:prstGeom>
          <a:solidFill>
            <a:srgbClr val="C99F9C"/>
          </a:solidFill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Controlling Risks</a:t>
            </a:r>
            <a:b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g342c722d3e8_0_14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g342c722d3e8_0_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525" y="1411150"/>
            <a:ext cx="8226364" cy="54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42c722d3e8_0_150"/>
          <p:cNvSpPr txBox="1">
            <a:spLocks noGrp="1"/>
          </p:cNvSpPr>
          <p:nvPr>
            <p:ph type="title"/>
          </p:nvPr>
        </p:nvSpPr>
        <p:spPr>
          <a:xfrm>
            <a:off x="1754950" y="662050"/>
            <a:ext cx="9021600" cy="596700"/>
          </a:xfrm>
          <a:prstGeom prst="rect">
            <a:avLst/>
          </a:prstGeom>
          <a:solidFill>
            <a:srgbClr val="C99F9C"/>
          </a:solidFill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Controlling Risks</a:t>
            </a:r>
            <a:b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g342c722d3e8_0_15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g342c722d3e8_0_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900" y="1381498"/>
            <a:ext cx="8833700" cy="4882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"/>
          <p:cNvSpPr txBox="1">
            <a:spLocks noGrp="1"/>
          </p:cNvSpPr>
          <p:nvPr>
            <p:ph type="title"/>
          </p:nvPr>
        </p:nvSpPr>
        <p:spPr>
          <a:xfrm>
            <a:off x="1838780" y="624110"/>
            <a:ext cx="8911800" cy="667500"/>
          </a:xfrm>
          <a:prstGeom prst="rect">
            <a:avLst/>
          </a:prstGeom>
          <a:solidFill>
            <a:srgbClr val="C99F9C"/>
          </a:solidFill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Risk Management</a:t>
            </a:r>
            <a:b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"/>
          <p:cNvSpPr txBox="1"/>
          <p:nvPr/>
        </p:nvSpPr>
        <p:spPr>
          <a:xfrm>
            <a:off x="1838775" y="1455300"/>
            <a:ext cx="9190800" cy="54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 of identifying, assessing, and mitigating risks that could impact a project’s success.</a:t>
            </a:r>
            <a:b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Objectives:</a:t>
            </a:r>
            <a:b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Minimize negative impacts of risks.</a:t>
            </a:r>
            <a:b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 opportunities for project success.</a:t>
            </a:r>
            <a:b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project objectives are met within scope, time, and budget.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42c722d3e8_0_77"/>
          <p:cNvSpPr txBox="1">
            <a:spLocks noGrp="1"/>
          </p:cNvSpPr>
          <p:nvPr>
            <p:ph type="title"/>
          </p:nvPr>
        </p:nvSpPr>
        <p:spPr>
          <a:xfrm>
            <a:off x="1754950" y="662050"/>
            <a:ext cx="9021600" cy="737700"/>
          </a:xfrm>
          <a:prstGeom prst="rect">
            <a:avLst/>
          </a:prstGeom>
          <a:solidFill>
            <a:srgbClr val="C99F9C"/>
          </a:solidFill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Risk Management Plan:</a:t>
            </a:r>
            <a:b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g342c722d3e8_0_7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g342c722d3e8_0_77"/>
          <p:cNvPicPr preferRelativeResize="0"/>
          <p:nvPr/>
        </p:nvPicPr>
        <p:blipFill rotWithShape="1">
          <a:blip r:embed="rId3">
            <a:alphaModFix/>
          </a:blip>
          <a:srcRect l="8155" b="11433"/>
          <a:stretch/>
        </p:blipFill>
        <p:spPr>
          <a:xfrm>
            <a:off x="1722763" y="2018949"/>
            <a:ext cx="9085977" cy="3905875"/>
          </a:xfrm>
          <a:prstGeom prst="rect">
            <a:avLst/>
          </a:prstGeom>
          <a:noFill/>
          <a:ln w="88900" cap="sq" cmpd="thickThin">
            <a:solidFill>
              <a:srgbClr val="76923C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42c722d3e8_0_84"/>
          <p:cNvSpPr txBox="1">
            <a:spLocks noGrp="1"/>
          </p:cNvSpPr>
          <p:nvPr>
            <p:ph type="title"/>
          </p:nvPr>
        </p:nvSpPr>
        <p:spPr>
          <a:xfrm>
            <a:off x="1754950" y="662050"/>
            <a:ext cx="9021600" cy="737700"/>
          </a:xfrm>
          <a:prstGeom prst="rect">
            <a:avLst/>
          </a:prstGeom>
          <a:solidFill>
            <a:srgbClr val="C99F9C"/>
          </a:solidFill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Risk Management Plan:</a:t>
            </a:r>
            <a:b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g342c722d3e8_0_8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3" name="Google Shape;313;g342c722d3e8_0_84"/>
          <p:cNvGraphicFramePr/>
          <p:nvPr/>
        </p:nvGraphicFramePr>
        <p:xfrm>
          <a:off x="1425762" y="223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{700B56BB-0FBA-4645-AC4C-70A9C3E1B57B}</a:tableStyleId>
              </a:tblPr>
              <a:tblGrid>
                <a:gridCol w="260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3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5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2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31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531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104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Activity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DB3E2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2014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2015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Aug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Sep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Oct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Nov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Jan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Feb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Risk Plan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Risks Identification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Risk Assessment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Response Plan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42c722d3e8_0_92"/>
          <p:cNvSpPr txBox="1">
            <a:spLocks noGrp="1"/>
          </p:cNvSpPr>
          <p:nvPr>
            <p:ph type="title"/>
          </p:nvPr>
        </p:nvSpPr>
        <p:spPr>
          <a:xfrm>
            <a:off x="1754950" y="662050"/>
            <a:ext cx="9021600" cy="737700"/>
          </a:xfrm>
          <a:prstGeom prst="rect">
            <a:avLst/>
          </a:prstGeom>
          <a:solidFill>
            <a:srgbClr val="C99F9C"/>
          </a:solidFill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Category Of Risk:</a:t>
            </a:r>
            <a:b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g342c722d3e8_0_9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g342c722d3e8_0_92" descr="Mind Map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9676" y="1892645"/>
            <a:ext cx="9156875" cy="4511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31988a0a96_0_43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331988a0a96_0_433"/>
          <p:cNvSpPr txBox="1">
            <a:spLocks noGrp="1"/>
          </p:cNvSpPr>
          <p:nvPr>
            <p:ph type="body" idx="1"/>
          </p:nvPr>
        </p:nvSpPr>
        <p:spPr>
          <a:xfrm>
            <a:off x="3358153" y="2775475"/>
            <a:ext cx="49176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9144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5000">
                <a:solidFill>
                  <a:schemeClr val="dk1"/>
                </a:solidFill>
              </a:rPr>
              <a:t>Thank You</a:t>
            </a:r>
            <a:endParaRPr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"/>
          <p:cNvSpPr txBox="1">
            <a:spLocks noGrp="1"/>
          </p:cNvSpPr>
          <p:nvPr>
            <p:ph type="title"/>
          </p:nvPr>
        </p:nvSpPr>
        <p:spPr>
          <a:xfrm>
            <a:off x="1754950" y="662050"/>
            <a:ext cx="9021600" cy="1121700"/>
          </a:xfrm>
          <a:prstGeom prst="rect">
            <a:avLst/>
          </a:prstGeom>
          <a:solidFill>
            <a:srgbClr val="C99F9C"/>
          </a:solidFill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Importance of Project Risk Management</a:t>
            </a:r>
            <a:b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3"/>
          <p:cNvPicPr preferRelativeResize="0"/>
          <p:nvPr/>
        </p:nvPicPr>
        <p:blipFill rotWithShape="1">
          <a:blip r:embed="rId3">
            <a:alphaModFix/>
          </a:blip>
          <a:srcRect t="9080" b="-9079"/>
          <a:stretch/>
        </p:blipFill>
        <p:spPr>
          <a:xfrm>
            <a:off x="2167976" y="1846054"/>
            <a:ext cx="8038100" cy="52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2c722d3e8_0_5"/>
          <p:cNvSpPr txBox="1">
            <a:spLocks noGrp="1"/>
          </p:cNvSpPr>
          <p:nvPr>
            <p:ph type="title"/>
          </p:nvPr>
        </p:nvSpPr>
        <p:spPr>
          <a:xfrm>
            <a:off x="1754950" y="662050"/>
            <a:ext cx="9021600" cy="1121700"/>
          </a:xfrm>
          <a:prstGeom prst="rect">
            <a:avLst/>
          </a:prstGeom>
          <a:solidFill>
            <a:srgbClr val="C99F9C"/>
          </a:solidFill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of Project Risk Management</a:t>
            </a:r>
            <a:b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g342c722d3e8_0_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g342c722d3e8_0_5"/>
          <p:cNvPicPr preferRelativeResize="0"/>
          <p:nvPr/>
        </p:nvPicPr>
        <p:blipFill rotWithShape="1">
          <a:blip r:embed="rId3">
            <a:alphaModFix/>
          </a:blip>
          <a:srcRect t="13889"/>
          <a:stretch/>
        </p:blipFill>
        <p:spPr>
          <a:xfrm>
            <a:off x="1918163" y="1962137"/>
            <a:ext cx="8355675" cy="40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42c722d3e8_0_12"/>
          <p:cNvSpPr txBox="1">
            <a:spLocks noGrp="1"/>
          </p:cNvSpPr>
          <p:nvPr>
            <p:ph type="title"/>
          </p:nvPr>
        </p:nvSpPr>
        <p:spPr>
          <a:xfrm>
            <a:off x="1754950" y="662050"/>
            <a:ext cx="9021600" cy="1121700"/>
          </a:xfrm>
          <a:prstGeom prst="rect">
            <a:avLst/>
          </a:prstGeom>
          <a:solidFill>
            <a:srgbClr val="C99F9C"/>
          </a:solidFill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 Risk Management</a:t>
            </a:r>
            <a:b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g342c722d3e8_0_1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g342c722d3e8_0_12"/>
          <p:cNvPicPr preferRelativeResize="0"/>
          <p:nvPr/>
        </p:nvPicPr>
        <p:blipFill rotWithShape="1">
          <a:blip r:embed="rId3">
            <a:alphaModFix/>
          </a:blip>
          <a:srcRect l="3377" t="14408" r="7032" b="8294"/>
          <a:stretch/>
        </p:blipFill>
        <p:spPr>
          <a:xfrm>
            <a:off x="1888150" y="1852025"/>
            <a:ext cx="8415700" cy="478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2c722d3e8_0_19"/>
          <p:cNvSpPr txBox="1">
            <a:spLocks noGrp="1"/>
          </p:cNvSpPr>
          <p:nvPr>
            <p:ph type="title"/>
          </p:nvPr>
        </p:nvSpPr>
        <p:spPr>
          <a:xfrm>
            <a:off x="1754950" y="662050"/>
            <a:ext cx="9021600" cy="1121700"/>
          </a:xfrm>
          <a:prstGeom prst="rect">
            <a:avLst/>
          </a:prstGeom>
          <a:solidFill>
            <a:srgbClr val="C99F9C"/>
          </a:solidFill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 Risk Management (</a:t>
            </a:r>
            <a:r>
              <a:rPr lang="en-US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Cont.</a:t>
            </a: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lang="en-US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g342c722d3e8_0_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g342c722d3e8_0_19"/>
          <p:cNvPicPr preferRelativeResize="0"/>
          <p:nvPr/>
        </p:nvPicPr>
        <p:blipFill rotWithShape="1">
          <a:blip r:embed="rId3">
            <a:alphaModFix/>
          </a:blip>
          <a:srcRect t="16925" r="5651" b="3797"/>
          <a:stretch/>
        </p:blipFill>
        <p:spPr>
          <a:xfrm>
            <a:off x="1809788" y="1932799"/>
            <a:ext cx="8911925" cy="49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42c722d3e8_0_26"/>
          <p:cNvSpPr txBox="1">
            <a:spLocks noGrp="1"/>
          </p:cNvSpPr>
          <p:nvPr>
            <p:ph type="title"/>
          </p:nvPr>
        </p:nvSpPr>
        <p:spPr>
          <a:xfrm>
            <a:off x="1754950" y="662050"/>
            <a:ext cx="9021600" cy="1121700"/>
          </a:xfrm>
          <a:prstGeom prst="rect">
            <a:avLst/>
          </a:prstGeom>
          <a:solidFill>
            <a:srgbClr val="C99F9C"/>
          </a:solidFill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Identifying Project Risk:</a:t>
            </a:r>
            <a:b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g342c722d3e8_0_2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342c722d3e8_0_26"/>
          <p:cNvSpPr txBox="1"/>
          <p:nvPr/>
        </p:nvSpPr>
        <p:spPr>
          <a:xfrm>
            <a:off x="1754950" y="1932600"/>
            <a:ext cx="94101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risk is an uncertain event or condition that, if it occurs, has a positive or negative effect on one or more project objectives. Through risk management you try to increase probability and impact of opportunities, while decrease probability and impact of threats.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Uncertainty: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Lack of knowledge that reduce confidence in conclusions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Averse: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Someone who doesn’t want to take risks.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Tolerance: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Area of acceptable risks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Thresholds: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point at which risk becomes unacceptable.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42c722d3e8_0_34"/>
          <p:cNvSpPr txBox="1">
            <a:spLocks noGrp="1"/>
          </p:cNvSpPr>
          <p:nvPr>
            <p:ph type="title"/>
          </p:nvPr>
        </p:nvSpPr>
        <p:spPr>
          <a:xfrm>
            <a:off x="1754950" y="662050"/>
            <a:ext cx="9021600" cy="1121700"/>
          </a:xfrm>
          <a:prstGeom prst="rect">
            <a:avLst/>
          </a:prstGeom>
          <a:solidFill>
            <a:srgbClr val="C99F9C"/>
          </a:solidFill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Identifying Project Risk:</a:t>
            </a:r>
            <a:b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g342c722d3e8_0_3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342c722d3e8_0_34"/>
          <p:cNvSpPr txBox="1"/>
          <p:nvPr/>
        </p:nvSpPr>
        <p:spPr>
          <a:xfrm>
            <a:off x="1754950" y="1932600"/>
            <a:ext cx="9410100" cy="3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Factors: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637" lvl="0" indent="-27463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000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Probability : How much percent risk may occur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637" lvl="0" indent="-27463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000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Impact: Range of possible outcomes (Time – Money)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637" lvl="0" indent="-27463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000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Timing: When the risk is expected to take place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637" lvl="0" indent="-27463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000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Frequency: How often this risk is expected to happe</a:t>
            </a:r>
            <a:r>
              <a:rPr lang="en-US" sz="200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42c722d3e8_0_40"/>
          <p:cNvSpPr txBox="1">
            <a:spLocks noGrp="1"/>
          </p:cNvSpPr>
          <p:nvPr>
            <p:ph type="title"/>
          </p:nvPr>
        </p:nvSpPr>
        <p:spPr>
          <a:xfrm>
            <a:off x="1754950" y="662050"/>
            <a:ext cx="9021600" cy="1121700"/>
          </a:xfrm>
          <a:prstGeom prst="rect">
            <a:avLst/>
          </a:prstGeom>
          <a:solidFill>
            <a:srgbClr val="C99F9C"/>
          </a:solidFill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Performing Qualitative Risk Analysis</a:t>
            </a:r>
            <a:b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g342c722d3e8_0_4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g342c722d3e8_0_40"/>
          <p:cNvPicPr preferRelativeResize="0"/>
          <p:nvPr/>
        </p:nvPicPr>
        <p:blipFill rotWithShape="1">
          <a:blip r:embed="rId3">
            <a:alphaModFix/>
          </a:blip>
          <a:srcRect t="15860"/>
          <a:stretch/>
        </p:blipFill>
        <p:spPr>
          <a:xfrm>
            <a:off x="1983600" y="2104377"/>
            <a:ext cx="8224775" cy="42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Microsoft Office PowerPoint</Application>
  <PresentationFormat>Widescreen</PresentationFormat>
  <Paragraphs>176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Noto Sans Symbols</vt:lpstr>
      <vt:lpstr>Century Gothic</vt:lpstr>
      <vt:lpstr>Calibri</vt:lpstr>
      <vt:lpstr>Times New Roman</vt:lpstr>
      <vt:lpstr>Wisp</vt:lpstr>
      <vt:lpstr>    Risk Analysis Management </vt:lpstr>
      <vt:lpstr>Project Risk Management </vt:lpstr>
      <vt:lpstr>Importance of Project Risk Management  </vt:lpstr>
      <vt:lpstr>Process of Project Risk Management  </vt:lpstr>
      <vt:lpstr>Planning Risk Management  </vt:lpstr>
      <vt:lpstr>Planning Risk Management (Cont.)  </vt:lpstr>
      <vt:lpstr>Identifying Project Risk:  </vt:lpstr>
      <vt:lpstr>Identifying Project Risk:  </vt:lpstr>
      <vt:lpstr>Performing Qualitative Risk Analysis  </vt:lpstr>
      <vt:lpstr>Performing Qualitative Risk Analysis  </vt:lpstr>
      <vt:lpstr>Performing Qualitative Risk Analysis  </vt:lpstr>
      <vt:lpstr>Performing Quantitative Risk Analysis  </vt:lpstr>
      <vt:lpstr>Performing Quantitative Risk Analysis  </vt:lpstr>
      <vt:lpstr>Performing Quantitative Risk Analysis  </vt:lpstr>
      <vt:lpstr>Performing Quantitative Risk Analysis  </vt:lpstr>
      <vt:lpstr>Performing Quantitative Risk Analysis  </vt:lpstr>
      <vt:lpstr>Performing Quantitative Risk Analysis  </vt:lpstr>
      <vt:lpstr>Controlling Risks  </vt:lpstr>
      <vt:lpstr>Controlling Risks  </vt:lpstr>
      <vt:lpstr>Sample Risk Management Plan:  </vt:lpstr>
      <vt:lpstr>Sample Risk Management Plan:  </vt:lpstr>
      <vt:lpstr>Category Of Risk: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Risk Analysis Management </dc:title>
  <cp:lastModifiedBy>Nadeem</cp:lastModifiedBy>
  <cp:revision>2</cp:revision>
  <dcterms:modified xsi:type="dcterms:W3CDTF">2025-04-08T04:18:09Z</dcterms:modified>
</cp:coreProperties>
</file>