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57" r:id="rId4"/>
    <p:sldId id="258" r:id="rId5"/>
    <p:sldId id="274" r:id="rId6"/>
    <p:sldId id="275" r:id="rId7"/>
    <p:sldId id="276" r:id="rId8"/>
    <p:sldId id="259" r:id="rId9"/>
    <p:sldId id="265" r:id="rId10"/>
    <p:sldId id="266" r:id="rId11"/>
    <p:sldId id="267" r:id="rId12"/>
    <p:sldId id="278" r:id="rId13"/>
    <p:sldId id="279" r:id="rId14"/>
    <p:sldId id="280" r:id="rId15"/>
    <p:sldId id="260" r:id="rId16"/>
    <p:sldId id="277" r:id="rId17"/>
    <p:sldId id="281" r:id="rId18"/>
    <p:sldId id="261" r:id="rId19"/>
    <p:sldId id="268" r:id="rId20"/>
    <p:sldId id="282" r:id="rId21"/>
    <p:sldId id="283" r:id="rId22"/>
    <p:sldId id="284" r:id="rId23"/>
    <p:sldId id="286" r:id="rId24"/>
    <p:sldId id="285" r:id="rId25"/>
    <p:sldId id="262" r:id="rId26"/>
    <p:sldId id="263" r:id="rId27"/>
    <p:sldId id="26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FB4-7C4F-D4E6-837C-3E571FF9B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7A53A-908E-1163-D350-0B76F16E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F5A9-B989-029D-7B8D-D50905F1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EDB4-DAE7-6966-6707-8A22D7E6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1612-BD9F-5B78-27EB-0B6402D7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22D-7FF7-7B69-BD1B-B1E34221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C6BEA-132C-A4BB-0577-233460F6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B82E-F74E-B291-AC50-CB70CB0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6836-7059-FDB6-8696-70EA8A51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D7D4-8ECD-E516-1DCE-C8041FC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C7CD-7D0F-5BA7-E2F4-63DF2CF5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94A99-3888-54ED-BD66-CD043E14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3F1F-3162-EEE7-4DA4-FDFC1AD8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F34-ED07-1070-5EC3-66660F1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80C-8DAD-2E1C-3496-513799CB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B04-1BE4-2953-60DA-F77F0D52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76AD-CFBE-6A98-4901-43ECAC6B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4DD1-FE5A-B4C6-AAAA-FD91F76F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DB78-CDF9-5C83-EDA3-9432E66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1B79-AF2C-D406-4C79-84399445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C16-6551-2093-F448-8E78D2B5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DA4F-091C-FEAA-D40F-4637B030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9033-DE97-54A7-B066-951CF04B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9C35-48AF-625C-5B4D-22A5374E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072C-8D47-BB5F-869E-5B4355A3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3DA-D11B-D966-164E-9237E97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14C2-74F8-CC5C-BDC0-35161B23E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4330F-1188-BB66-17C5-312C89FD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9320-6835-F44A-3265-4A51882F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9B08-B75C-32D6-4DBC-838531D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CCA8-58A0-4BAE-E73D-A034B1F9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3C85-DBC2-6323-F835-F10D137D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1C79-C02C-BD7D-4650-86E69743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71E4-B490-27E0-589B-FB43BFC4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5E1AC-FD50-3F48-B5F4-08C25FED0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ABA93-6A7A-DD92-F060-BC2AA7FD6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B7D7-6B76-28F2-6AE4-DA06916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A6D9F-BCEB-B915-651A-023F24EC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BEEC6-318B-255D-7C84-011E05AA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604-8890-17C1-77EE-D61B33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3772-7995-B576-0190-BA43E8E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F7523-B3B3-B6A1-44DC-7EDEDAA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B4F14-8CB1-E9A4-F63F-3711B5E3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BA221-179F-35CB-C507-9AC3E3C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175F8-750F-19B3-481E-0DAEDAB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447F-B74C-AD57-8212-5AE8B85A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0853-80E9-3180-D3C8-332D8C88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6D23-39A6-4BEC-876E-9237D40C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2186F-8B29-CD9F-0E8C-58ABB993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EA2C-FFCE-DF45-BDB3-F3073F91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00FCB-2AEB-6943-5E7A-BBF6D1F8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7FA2-617D-9F33-CDC3-BC2AB342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58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B637-DC9C-9AF6-8573-1C087AC2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5C71F-BBF2-1B44-1A44-618A59CB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33A8-875E-2FFE-0A8C-884E92F5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0024-AEF3-DD12-D503-8604E46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B86F-C43A-4028-8606-8EF28C70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5FF73-AF38-EE70-39CB-540074E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8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07146-0238-178F-74E3-730D038B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C6A4-2113-785E-3D14-732A718A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8FA5-D4DD-4924-4F38-2BF991135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A197-BCDE-48D2-BEA9-E3A70C286701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5B16-F0B9-9215-24B5-A6BA8639B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FA3B-7FA2-A120-EDB8-34F69A4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203C-25EF-4E64-A7AC-DD16B56E0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1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00D4-4A36-E247-4D93-59AA484A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7878"/>
          </a:xfrm>
        </p:spPr>
        <p:txBody>
          <a:bodyPr/>
          <a:lstStyle/>
          <a:p>
            <a:r>
              <a:rPr lang="en-GB" dirty="0"/>
              <a:t>		</a:t>
            </a:r>
            <a:r>
              <a:rPr lang="en-GB" b="1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1652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5461-D401-740A-D04D-53C41F6D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 proportion pie chart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60976-3C90-6585-A6F1-4AC3A880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1825625"/>
            <a:ext cx="7737230" cy="4351338"/>
          </a:xfrm>
        </p:spPr>
      </p:pic>
    </p:spTree>
    <p:extLst>
      <p:ext uri="{BB962C8B-B14F-4D97-AF65-F5344CB8AC3E}">
        <p14:creationId xmlns:p14="http://schemas.microsoft.com/office/powerpoint/2010/main" val="4036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F998-AF2E-81D5-CFCD-A11B350C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most common words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EE61C-DA5F-2452-EF71-1542C978E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89" y="188763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7255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D45-C3AC-251A-BFCA-D6C78E8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27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Encoding the labels (</a:t>
            </a:r>
            <a:r>
              <a:rPr lang="en-GB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1) </a:t>
            </a:r>
            <a:b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GB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6D4BA-06EE-8395-D075-ED8614EA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840" y="3696286"/>
            <a:ext cx="6286500" cy="1266825"/>
          </a:xfrm>
        </p:spPr>
      </p:pic>
    </p:spTree>
    <p:extLst>
      <p:ext uri="{BB962C8B-B14F-4D97-AF65-F5344CB8AC3E}">
        <p14:creationId xmlns:p14="http://schemas.microsoft.com/office/powerpoint/2010/main" val="26819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14B9-7D35-321F-68D6-9EFB7A9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Splitting the data into test &amp; train datasets(20%, 80%)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E7D9D-D649-D77B-EDF0-4A7619BD1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07" y="2960358"/>
            <a:ext cx="8439150" cy="1209675"/>
          </a:xfrm>
        </p:spPr>
      </p:pic>
    </p:spTree>
    <p:extLst>
      <p:ext uri="{BB962C8B-B14F-4D97-AF65-F5344CB8AC3E}">
        <p14:creationId xmlns:p14="http://schemas.microsoft.com/office/powerpoint/2010/main" val="360351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E5DC-EA81-A3AB-002C-2F31C80E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vectorization :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B6DC3-EDB1-675E-95D3-270EE736A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444" y="2236763"/>
            <a:ext cx="5779916" cy="2138289"/>
          </a:xfrm>
        </p:spPr>
      </p:pic>
    </p:spTree>
    <p:extLst>
      <p:ext uri="{BB962C8B-B14F-4D97-AF65-F5344CB8AC3E}">
        <p14:creationId xmlns:p14="http://schemas.microsoft.com/office/powerpoint/2010/main" val="324445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676-F971-FEBB-FE8D-300CAE33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Modeling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822F-9F30-323D-BF35-95B4EBFB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Techniques Used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Base Models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Random Forest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SVM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Logistic Regression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Naive Bayes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KNN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Meta-Model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Gradient Boosting Classifier</a:t>
            </a:r>
          </a:p>
          <a:p>
            <a:r>
              <a:rPr lang="en-GB" b="1" dirty="0"/>
              <a:t>Stacking Strategy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Combined predictions from base models to improve overall accuracy.</a:t>
            </a:r>
          </a:p>
          <a:p>
            <a:r>
              <a:rPr lang="en-GB" b="1" dirty="0"/>
              <a:t>Performance Metrics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Evaluated using accuracy, precision, recall, and F1-score.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0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25B-6665-EE4F-3E67-6B1F01BA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Code: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6053A-A8C1-5F6B-504D-1568222B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221" y="1825625"/>
            <a:ext cx="6771558" cy="4351338"/>
          </a:xfrm>
        </p:spPr>
      </p:pic>
    </p:spTree>
    <p:extLst>
      <p:ext uri="{BB962C8B-B14F-4D97-AF65-F5344CB8AC3E}">
        <p14:creationId xmlns:p14="http://schemas.microsoft.com/office/powerpoint/2010/main" val="384407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89-6004-F6A5-289B-B03197BA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 meta-model works 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782EA-495A-1AE5-A5BD-DDDE4592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020219"/>
            <a:ext cx="10029825" cy="1962150"/>
          </a:xfrm>
        </p:spPr>
      </p:pic>
    </p:spTree>
    <p:extLst>
      <p:ext uri="{BB962C8B-B14F-4D97-AF65-F5344CB8AC3E}">
        <p14:creationId xmlns:p14="http://schemas.microsoft.com/office/powerpoint/2010/main" val="427784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F476-CBD7-CF87-23B2-7B716F6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0560-B561-715D-5BBB-7F79E9DE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Model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Achieved an overall accuracy of </a:t>
            </a:r>
            <a:r>
              <a:rPr lang="en-GB" b="1" dirty="0"/>
              <a:t>70.94%</a:t>
            </a:r>
            <a:r>
              <a:rPr lang="en-GB" dirty="0"/>
              <a:t> on the test set.</a:t>
            </a:r>
          </a:p>
          <a:p>
            <a:r>
              <a:rPr lang="en-GB" b="1" dirty="0"/>
              <a:t>Classification Report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Negative</a:t>
            </a:r>
            <a:r>
              <a:rPr lang="en-GB" dirty="0"/>
              <a:t>: Precision = </a:t>
            </a:r>
            <a:r>
              <a:rPr lang="en-GB" b="1" dirty="0"/>
              <a:t>70%</a:t>
            </a:r>
            <a:r>
              <a:rPr lang="en-GB" dirty="0"/>
              <a:t>, Recall = </a:t>
            </a:r>
            <a:r>
              <a:rPr lang="en-GB" b="1" dirty="0"/>
              <a:t>76%</a:t>
            </a:r>
            <a:r>
              <a:rPr lang="en-GB" dirty="0"/>
              <a:t>, F1-score = </a:t>
            </a:r>
            <a:r>
              <a:rPr lang="en-GB" b="1" dirty="0"/>
              <a:t>73%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Neutral</a:t>
            </a:r>
            <a:r>
              <a:rPr lang="en-GB" dirty="0"/>
              <a:t>: Precision = </a:t>
            </a:r>
            <a:r>
              <a:rPr lang="en-GB" b="1" dirty="0"/>
              <a:t>67%</a:t>
            </a:r>
            <a:r>
              <a:rPr lang="en-GB" dirty="0"/>
              <a:t>, Recall = </a:t>
            </a:r>
            <a:r>
              <a:rPr lang="en-GB" b="1" dirty="0"/>
              <a:t>62%</a:t>
            </a:r>
            <a:r>
              <a:rPr lang="en-GB" dirty="0"/>
              <a:t>, F1-score = </a:t>
            </a:r>
            <a:r>
              <a:rPr lang="en-GB" b="1" dirty="0"/>
              <a:t>64%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Positive</a:t>
            </a:r>
            <a:r>
              <a:rPr lang="en-GB" dirty="0"/>
              <a:t>: Precision = </a:t>
            </a:r>
            <a:r>
              <a:rPr lang="en-GB" b="1" dirty="0"/>
              <a:t>75%</a:t>
            </a:r>
            <a:r>
              <a:rPr lang="en-GB" dirty="0"/>
              <a:t>, Recall = </a:t>
            </a:r>
            <a:r>
              <a:rPr lang="en-GB" b="1" dirty="0"/>
              <a:t>77%</a:t>
            </a:r>
            <a:r>
              <a:rPr lang="en-GB" dirty="0"/>
              <a:t>, F1-score = </a:t>
            </a:r>
            <a:r>
              <a:rPr lang="en-GB" b="1" dirty="0"/>
              <a:t>76%</a:t>
            </a:r>
            <a:endParaRPr lang="en-GB" dirty="0"/>
          </a:p>
          <a:p>
            <a:r>
              <a:rPr lang="en-GB" b="1" dirty="0"/>
              <a:t>Macro and Weighted Averages: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Macro Average</a:t>
            </a:r>
            <a:r>
              <a:rPr lang="en-GB" dirty="0"/>
              <a:t>: F1-score = </a:t>
            </a:r>
            <a:r>
              <a:rPr lang="en-GB" b="1" dirty="0"/>
              <a:t>71%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Weighted Average</a:t>
            </a:r>
            <a:r>
              <a:rPr lang="en-GB" dirty="0"/>
              <a:t>: F1-score = </a:t>
            </a:r>
            <a:r>
              <a:rPr lang="en-GB" b="1" dirty="0"/>
              <a:t>71%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2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445F-5FFA-34E9-6C01-B2694060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Mertics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8E137-6180-4095-F4FD-EA83B53A7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7279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589F-1F19-6177-7E12-98C5891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4175"/>
          </a:xfrm>
        </p:spPr>
        <p:txBody>
          <a:bodyPr>
            <a:normAutofit/>
          </a:bodyPr>
          <a:lstStyle/>
          <a:p>
            <a:r>
              <a:rPr lang="en-US" dirty="0"/>
              <a:t>			Tahsin Raihan</a:t>
            </a:r>
            <a:br>
              <a:rPr lang="en-US" dirty="0"/>
            </a:br>
            <a:r>
              <a:rPr lang="en-US" dirty="0"/>
              <a:t>			</a:t>
            </a:r>
            <a:r>
              <a:rPr lang="en-US" sz="2800" dirty="0"/>
              <a:t>Department of Computer Science &amp; Engineering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800" dirty="0" err="1"/>
              <a:t>Rajshahi</a:t>
            </a:r>
            <a:r>
              <a:rPr lang="en-US" sz="2800" dirty="0"/>
              <a:t> University of engineering &amp; Technology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3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FB17-CA6E-4814-9A84-6A9ADAC4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each model accuracy individually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B0E4D-7574-B0BD-5C51-37FF4A923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48" y="1841317"/>
            <a:ext cx="6266570" cy="4802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F98F7-D41A-EE3D-2BDA-EC019790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513" y="1690689"/>
            <a:ext cx="4257675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8E27-CD4B-954A-2636-1F24FB24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accuracy of each model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888AC-11BF-9310-13AA-46557A463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4" y="1885071"/>
            <a:ext cx="7469944" cy="4375052"/>
          </a:xfrm>
        </p:spPr>
      </p:pic>
    </p:spTree>
    <p:extLst>
      <p:ext uri="{BB962C8B-B14F-4D97-AF65-F5344CB8AC3E}">
        <p14:creationId xmlns:p14="http://schemas.microsoft.com/office/powerpoint/2010/main" val="211691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25B9-6658-E0A3-D405-86258962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 Deployment with </a:t>
            </a:r>
            <a:r>
              <a:rPr lang="en-GB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F5C2-BB6E-8DE4-5F65-B327AAB7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includes an interactive </a:t>
            </a:r>
            <a:r>
              <a:rPr lang="en-GB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for sentiment prediction. Users can input text through a web interface, and the system displays the predicted sentiment. Key features of the app include: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clean, responsive interface.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 prediction output.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error messages and warnings.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4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6B5C-399C-B912-A1BB-96AF8E60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for Web App: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00B0C-3C21-054A-EB1C-AABE6D75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08" y="1994438"/>
            <a:ext cx="571729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87E6A-0A99-3845-F9B4-38AC8B74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53" y="1690688"/>
            <a:ext cx="541154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0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0B95-B78F-2F68-BBDC-930712CD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App: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C18CA-34CD-CD36-5C7D-ED74C665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06" y="1825625"/>
            <a:ext cx="8061408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03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D4C5-5D18-EB9E-C834-B4CBCFA2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and 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E017-AD50-6687-5CBD-5E269D15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Privacy Laws</a:t>
            </a:r>
            <a:r>
              <a:rPr lang="en-GB" dirty="0"/>
              <a:t>:</a:t>
            </a:r>
          </a:p>
          <a:p>
            <a:r>
              <a:rPr lang="en-GB" dirty="0"/>
              <a:t>Anonymization of sensitive text data.</a:t>
            </a:r>
          </a:p>
          <a:p>
            <a:r>
              <a:rPr lang="en-GB" b="1" dirty="0"/>
              <a:t>Data Security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Measures include encryption and restricted access to the dataset.</a:t>
            </a:r>
          </a:p>
          <a:p>
            <a:r>
              <a:rPr lang="en-GB" b="1" dirty="0"/>
              <a:t>Ethical Principles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Ensured fairness in model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Transparent methodology to avoid bias in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78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D079-34A3-8AE9-C6FA-3E7CD72F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81C3-C4BC-FB65-319A-4D72D16E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Key Findings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Stacked model significantly outperformed individual base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Addressed data imbalance and improved class prediction consistency.</a:t>
            </a:r>
          </a:p>
          <a:p>
            <a:r>
              <a:rPr lang="en-GB" b="1" dirty="0"/>
              <a:t>Recommendations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Extend the model to handle multi-lingual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additional data sources for broader context in sentiment analysis.</a:t>
            </a:r>
          </a:p>
          <a:p>
            <a:r>
              <a:rPr lang="en-GB" b="1" dirty="0"/>
              <a:t>Future Work</a:t>
            </a:r>
            <a:r>
              <a:rPr lang="en-GB" dirty="0"/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Deep Learning</a:t>
            </a: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Models like LSTMs or Transformers could improve accuracy on complex datasets.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Multilingual Support</a:t>
            </a: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Extend the application to handle non-English text.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Strength</a:t>
            </a: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Quantify the strength of positive or negative sentiments.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8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2247-008B-AD12-8DA2-6EE02353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C90D-867D-2075-790A-89FF4249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GB" b="1" dirty="0"/>
              <a:t>		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				</a:t>
            </a:r>
            <a:r>
              <a:rPr lang="en-GB" sz="6000" b="1" dirty="0"/>
              <a:t>Thank You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77812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B450-83F6-256A-48B5-11945C5C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2F40-A2B0-1C21-C805-C4C331EF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Books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Bishop, C. M. (2006). </a:t>
            </a:r>
            <a:r>
              <a:rPr lang="en-GB" sz="1800" i="1" dirty="0"/>
              <a:t>Pattern Recognition and Machine Learning</a:t>
            </a:r>
            <a:r>
              <a:rPr lang="en-GB" sz="1800" dirty="0"/>
              <a:t>. Springer.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Hastie, T., </a:t>
            </a:r>
            <a:r>
              <a:rPr lang="en-GB" sz="1800" dirty="0" err="1"/>
              <a:t>Tibshirani</a:t>
            </a:r>
            <a:r>
              <a:rPr lang="en-GB" sz="1800" dirty="0"/>
              <a:t>, R., &amp; Friedman, J. (2009). </a:t>
            </a:r>
            <a:r>
              <a:rPr lang="en-GB" sz="1800" i="1" dirty="0"/>
              <a:t>The Elements of Statistical Learning: Data Mining, Inference, and Prediction</a:t>
            </a:r>
            <a:r>
              <a:rPr lang="en-GB" sz="1800" dirty="0"/>
              <a:t>. Springer.</a:t>
            </a:r>
          </a:p>
          <a:p>
            <a:pPr marL="0" indent="0">
              <a:buNone/>
            </a:pPr>
            <a:r>
              <a:rPr lang="en-GB" sz="1800" b="1" dirty="0"/>
              <a:t>Research Papers</a:t>
            </a:r>
          </a:p>
          <a:p>
            <a:pPr>
              <a:buFont typeface="+mj-lt"/>
              <a:buAutoNum type="arabicPeriod"/>
            </a:pPr>
            <a:r>
              <a:rPr lang="en-GB" sz="1800" dirty="0" err="1"/>
              <a:t>Breiman</a:t>
            </a:r>
            <a:r>
              <a:rPr lang="en-GB" sz="1800" dirty="0"/>
              <a:t>, L. (2001). "Random Forests." </a:t>
            </a:r>
            <a:r>
              <a:rPr lang="en-GB" sz="1800" i="1" dirty="0"/>
              <a:t>Machine Learning</a:t>
            </a:r>
            <a:r>
              <a:rPr lang="en-GB" sz="1800" dirty="0"/>
              <a:t>, 45(1), 5-32.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Cortes, C., &amp; </a:t>
            </a:r>
            <a:r>
              <a:rPr lang="en-GB" sz="1800" dirty="0" err="1"/>
              <a:t>Vapnik</a:t>
            </a:r>
            <a:r>
              <a:rPr lang="en-GB" sz="1800" dirty="0"/>
              <a:t>, V. (1995). "Support-vector networks." </a:t>
            </a:r>
            <a:r>
              <a:rPr lang="en-GB" sz="1800" i="1" dirty="0"/>
              <a:t>Machine Learning</a:t>
            </a:r>
            <a:r>
              <a:rPr lang="en-GB" sz="1800" dirty="0"/>
              <a:t>, 20(3), 273-297.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Rennie, J. D., Shih, L., </a:t>
            </a:r>
            <a:r>
              <a:rPr lang="en-GB" sz="1800" dirty="0" err="1"/>
              <a:t>Teevan</a:t>
            </a:r>
            <a:r>
              <a:rPr lang="en-GB" sz="1800" dirty="0"/>
              <a:t>, J., &amp; Karger, D. R. (2003). "Tackling the Poor Assumptions of Naive Bayes Text Classifiers." </a:t>
            </a:r>
            <a:r>
              <a:rPr lang="en-GB" sz="1800" i="1" dirty="0"/>
              <a:t>Proceedings of the 20th International Conference on Machine Learning (ICML)</a:t>
            </a:r>
            <a:r>
              <a:rPr lang="en-GB" sz="1800" dirty="0"/>
              <a:t>.</a:t>
            </a:r>
          </a:p>
          <a:p>
            <a:r>
              <a:rPr lang="en-GB" sz="1700" b="1" dirty="0"/>
              <a:t>Datasets</a:t>
            </a:r>
          </a:p>
          <a:p>
            <a:pPr>
              <a:buFont typeface="+mj-lt"/>
              <a:buAutoNum type="arabicPeriod"/>
            </a:pPr>
            <a:r>
              <a:rPr lang="en-GB" sz="1700" dirty="0"/>
              <a:t>Kaggle. </a:t>
            </a:r>
            <a:r>
              <a:rPr lang="en-GB" sz="1700" dirty="0">
                <a:hlinkClick r:id="rId2"/>
              </a:rPr>
              <a:t>https://www.kaggle.com</a:t>
            </a:r>
            <a:endParaRPr lang="en-GB" sz="17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50C0-2507-01DB-04B4-73A4FAC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AA8F-0300-DDC0-8B28-82EADA6A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Thesis Statement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To develop a robust sentiment analysis system leveraging ensemble machine learning techniques to classify text as positive, negative, or neutral.</a:t>
            </a:r>
          </a:p>
          <a:p>
            <a:r>
              <a:rPr lang="en-GB" b="1" dirty="0"/>
              <a:t>Overview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acquisition and preparation.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Exploratory data analysis (EDA).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Modeling</a:t>
            </a:r>
            <a:r>
              <a:rPr lang="en-GB" dirty="0"/>
              <a:t> and performance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Ethical and legal considerations.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findings and recommendations.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E4CA-E2CB-A0B0-0D72-AEE01FE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Acquisition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D25E-9309-75AC-7024-2651F9DB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Data Sources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Dataset: Twitter dataset from Kaggle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Text data includes labels for sentiment classification: Positive, Negative, Neutral.</a:t>
            </a:r>
          </a:p>
          <a:p>
            <a:pPr marL="0" indent="0">
              <a:buNone/>
            </a:pPr>
            <a:r>
              <a:rPr lang="en-GB" b="1" dirty="0"/>
              <a:t>Data Cleaning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Removed special characters, </a:t>
            </a:r>
            <a:r>
              <a:rPr lang="en-GB" dirty="0" err="1"/>
              <a:t>stopwords</a:t>
            </a:r>
            <a:r>
              <a:rPr lang="en-GB" dirty="0"/>
              <a:t>, and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Tokenized text and applied lemmatization for semantic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Addressed class imbalance using SMOTE (Synthetic Minority Oversampling Technique).</a:t>
            </a:r>
          </a:p>
          <a:p>
            <a:pPr marL="0" indent="0">
              <a:buNone/>
            </a:pPr>
            <a:r>
              <a:rPr lang="en-GB" b="1" dirty="0"/>
              <a:t>Ethical Considerations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Ensured privacy of collected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Checked for biases in </a:t>
            </a:r>
            <a:r>
              <a:rPr lang="en-GB" dirty="0" err="1"/>
              <a:t>labeling</a:t>
            </a:r>
            <a:r>
              <a:rPr lang="en-GB" dirty="0"/>
              <a:t> to avoid skewed predictions.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4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1406-3B01-4C18-E2D2-8F563425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Showing the first few rows of dataset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5DED0-12A7-A8AC-7170-398DEB6C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475" y="2864668"/>
            <a:ext cx="6734175" cy="1457325"/>
          </a:xfrm>
        </p:spPr>
      </p:pic>
    </p:spTree>
    <p:extLst>
      <p:ext uri="{BB962C8B-B14F-4D97-AF65-F5344CB8AC3E}">
        <p14:creationId xmlns:p14="http://schemas.microsoft.com/office/powerpoint/2010/main" val="35876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D13E-8976-DF25-2EEA-25C95AC1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53BC-54EC-CF62-0B53-C341C03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586E75"/>
                </a:solidFill>
                <a:effectLst/>
              </a:rPr>
              <a:t>Convert to lowercase</a:t>
            </a:r>
            <a:endParaRPr lang="en-GB" b="1" dirty="0">
              <a:solidFill>
                <a:srgbClr val="839496"/>
              </a:solidFill>
              <a:effectLst/>
            </a:endParaRPr>
          </a:p>
          <a:p>
            <a:r>
              <a:rPr lang="en-GB" b="1" i="1" dirty="0">
                <a:solidFill>
                  <a:srgbClr val="586E75"/>
                </a:solidFill>
                <a:effectLst/>
              </a:rPr>
              <a:t>Remove special characters and numbers</a:t>
            </a:r>
            <a:endParaRPr lang="en-GB" b="1" dirty="0">
              <a:solidFill>
                <a:srgbClr val="839496"/>
              </a:solidFill>
              <a:effectLst/>
            </a:endParaRPr>
          </a:p>
          <a:p>
            <a:r>
              <a:rPr lang="en-GB" b="1" i="1" dirty="0">
                <a:solidFill>
                  <a:srgbClr val="586E75"/>
                </a:solidFill>
                <a:effectLst/>
              </a:rPr>
              <a:t>Tokenize and remove </a:t>
            </a:r>
            <a:r>
              <a:rPr lang="en-GB" b="1" i="1" dirty="0" err="1">
                <a:solidFill>
                  <a:srgbClr val="586E75"/>
                </a:solidFill>
                <a:effectLst/>
              </a:rPr>
              <a:t>stopwords</a:t>
            </a:r>
            <a:endParaRPr lang="en-GB" b="1" dirty="0">
              <a:solidFill>
                <a:srgbClr val="839496"/>
              </a:solidFill>
              <a:effectLst/>
            </a:endParaRPr>
          </a:p>
          <a:p>
            <a:r>
              <a:rPr lang="en-GB" b="1" i="1" dirty="0">
                <a:solidFill>
                  <a:srgbClr val="586E75"/>
                </a:solidFill>
                <a:effectLst/>
              </a:rPr>
              <a:t>Lemmatization</a:t>
            </a:r>
          </a:p>
          <a:p>
            <a:endParaRPr lang="en-GB" b="1" dirty="0">
              <a:solidFill>
                <a:srgbClr val="839496"/>
              </a:solidFill>
              <a:effectLst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8040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87B3-50BD-E265-66E2-DC18C956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Code: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CBE41-C689-8D00-91E3-DFD8CE21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7" y="2153444"/>
            <a:ext cx="7781925" cy="3695700"/>
          </a:xfrm>
        </p:spPr>
      </p:pic>
    </p:spTree>
    <p:extLst>
      <p:ext uri="{BB962C8B-B14F-4D97-AF65-F5344CB8AC3E}">
        <p14:creationId xmlns:p14="http://schemas.microsoft.com/office/powerpoint/2010/main" val="9499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CF84-DA87-3282-E87C-8F261B22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5B33-8D8F-D020-A8F8-67D00F03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Distribution of Sentiment Classes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Visualized the percentage of each sentiment class (Positive, Negative, Neutral) in the dataset.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Identified imbalances in class distribution, requiring careful evaluation during model selection.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Common Words Analysis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 err="1"/>
              <a:t>Analyzed</a:t>
            </a:r>
            <a:r>
              <a:rPr lang="en-GB" dirty="0"/>
              <a:t> frequently occurring words in each sentiment class.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Visualized using word clouds and bar charts to reveal patterns in text data.</a:t>
            </a:r>
          </a:p>
          <a:p>
            <a:r>
              <a:rPr lang="en-GB" b="1" dirty="0"/>
              <a:t>Key Observations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Noticed an uneven distribution of sentiment classes, influencing performance on minority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Frequently shared keywords across sentiment classes emphasized the need for advanced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144321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C759-0786-6833-D24A-E964DCEF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Srntiment</a:t>
            </a:r>
            <a:r>
              <a:rPr lang="en-US" dirty="0"/>
              <a:t> Class Distribution Class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67128-BD0F-F350-A1C7-3C1BC6F7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82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7440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836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Symbol</vt:lpstr>
      <vt:lpstr>Office Theme</vt:lpstr>
      <vt:lpstr>  Sentiment Analysis</vt:lpstr>
      <vt:lpstr>   Tahsin Raihan    Department of Computer Science &amp; Engineering    Rajshahi University of engineering &amp; Technology  </vt:lpstr>
      <vt:lpstr>Introduction</vt:lpstr>
      <vt:lpstr>Data Acquisition and Preparation</vt:lpstr>
      <vt:lpstr>Showing the first few rows of dataset</vt:lpstr>
      <vt:lpstr>Data preprocessing</vt:lpstr>
      <vt:lpstr>Code:</vt:lpstr>
      <vt:lpstr>Data Analysis</vt:lpstr>
      <vt:lpstr>Srntiment Class Distribution Class</vt:lpstr>
      <vt:lpstr>Sentiment class proportion pie chart</vt:lpstr>
      <vt:lpstr>Top 10 most common words </vt:lpstr>
      <vt:lpstr>  Encoding the labels (Positive = 2, Negative = 0, Neutral = 1)     </vt:lpstr>
      <vt:lpstr>Splitting the data into test &amp; train datasets(20%, 80%)</vt:lpstr>
      <vt:lpstr>Text vectorization :</vt:lpstr>
      <vt:lpstr>Modeling</vt:lpstr>
      <vt:lpstr>Code:</vt:lpstr>
      <vt:lpstr>How the meta-model works </vt:lpstr>
      <vt:lpstr>Results</vt:lpstr>
      <vt:lpstr>Performance Mertics</vt:lpstr>
      <vt:lpstr>Analyzing each model accuracy individually</vt:lpstr>
      <vt:lpstr>Output accuracy of each model</vt:lpstr>
      <vt:lpstr>Front-End Deployment with Streamlit</vt:lpstr>
      <vt:lpstr>Code for Web App:</vt:lpstr>
      <vt:lpstr>Web App: </vt:lpstr>
      <vt:lpstr>Legal and Ethical Implications</vt:lpstr>
      <vt:lpstr>Conclusion</vt:lpstr>
      <vt:lpstr>Questions ?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tahsin raihan</dc:creator>
  <cp:lastModifiedBy>tahsin raihan</cp:lastModifiedBy>
  <cp:revision>7</cp:revision>
  <dcterms:created xsi:type="dcterms:W3CDTF">2024-11-29T10:42:11Z</dcterms:created>
  <dcterms:modified xsi:type="dcterms:W3CDTF">2025-01-17T16:54:58Z</dcterms:modified>
</cp:coreProperties>
</file>