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1" r:id="rId6"/>
    <p:sldId id="310" r:id="rId7"/>
    <p:sldId id="312" r:id="rId8"/>
    <p:sldId id="313" r:id="rId9"/>
    <p:sldId id="314" r:id="rId10"/>
    <p:sldId id="315" r:id="rId11"/>
    <p:sldId id="316" r:id="rId12"/>
    <p:sldId id="319" r:id="rId13"/>
    <p:sldId id="320" r:id="rId14"/>
    <p:sldId id="31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3/18/2024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3/18/2024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3/18/2024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3/18/2024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3/18/2024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echvidvan.com/tutorials/machine-learning-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ata-flair.training/blogs/javascript-tutorials-hom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Heat_ma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1" y="841379"/>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413886" y="2270190"/>
            <a:ext cx="6499412" cy="1630906"/>
          </a:xfrm>
        </p:spPr>
        <p:txBody>
          <a:bodyPr>
            <a:normAutofit/>
          </a:bodyPr>
          <a:lstStyle/>
          <a:p>
            <a:r>
              <a:rPr lang="en-US" sz="4000" dirty="0">
                <a:solidFill>
                  <a:schemeClr val="tx1"/>
                </a:solidFill>
              </a:rPr>
              <a:t>R PROGRAMMING PBL</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fontScale="85000" lnSpcReduction="20000"/>
          </a:bodyPr>
          <a:lstStyle/>
          <a:p>
            <a:r>
              <a:rPr lang="en-US" dirty="0">
                <a:solidFill>
                  <a:schemeClr val="tx1"/>
                </a:solidFill>
              </a:rPr>
              <a:t>21eg105a55</a:t>
            </a:r>
          </a:p>
          <a:p>
            <a:r>
              <a:rPr lang="en-US" dirty="0">
                <a:solidFill>
                  <a:schemeClr val="tx1"/>
                </a:solidFill>
              </a:rPr>
              <a:t>TAHURA AFSHEEN</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0567-E18C-03D9-5E0F-307B26000EEB}"/>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40485386-7733-E6C4-BB27-BEA2FA0B2948}"/>
              </a:ext>
            </a:extLst>
          </p:cNvPr>
          <p:cNvSpPr>
            <a:spLocks noGrp="1"/>
          </p:cNvSpPr>
          <p:nvPr>
            <p:ph idx="1"/>
          </p:nvPr>
        </p:nvSpPr>
        <p:spPr/>
        <p:txBody>
          <a:bodyPr>
            <a:normAutofit/>
          </a:bodyPr>
          <a:lstStyle/>
          <a:p>
            <a:r>
              <a:rPr lang="en-US" sz="2000" b="0" i="0" dirty="0">
                <a:solidFill>
                  <a:srgbClr val="444444"/>
                </a:solidFill>
                <a:effectLst/>
                <a:latin typeface="Georgia" panose="02040502050405020303" pitchFamily="18" charset="0"/>
              </a:rPr>
              <a:t>At the end of the Uber data analysis R project, I observed how to create data visualizations. I made use of packages like ggplot2 that allowed us to plot various types of visualizations that pertained to several time-frames of the year. With this, I could conclude how time affected customer trips. Finally, I made a geo plot of New York that provided us with the details of how various users made trips from different bases</a:t>
            </a:r>
            <a:endParaRPr lang="en-IN" sz="2000" dirty="0"/>
          </a:p>
        </p:txBody>
      </p:sp>
    </p:spTree>
    <p:extLst>
      <p:ext uri="{BB962C8B-B14F-4D97-AF65-F5344CB8AC3E}">
        <p14:creationId xmlns:p14="http://schemas.microsoft.com/office/powerpoint/2010/main" val="3170160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0076-AD55-58CA-E370-A470ECF58A0D}"/>
              </a:ext>
            </a:extLst>
          </p:cNvPr>
          <p:cNvSpPr>
            <a:spLocks noGrp="1"/>
          </p:cNvSpPr>
          <p:nvPr>
            <p:ph type="title"/>
          </p:nvPr>
        </p:nvSpPr>
        <p:spPr>
          <a:xfrm>
            <a:off x="3836894" y="2656332"/>
            <a:ext cx="10058400" cy="1371600"/>
          </a:xfrm>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id="{DC3DDE40-9E15-99C5-1254-BBA6FE11D2F2}"/>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386545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5710-2CD1-A321-E5CD-D9C9769CAC56}"/>
              </a:ext>
            </a:extLst>
          </p:cNvPr>
          <p:cNvSpPr>
            <a:spLocks noGrp="1"/>
          </p:cNvSpPr>
          <p:nvPr>
            <p:ph type="title"/>
          </p:nvPr>
        </p:nvSpPr>
        <p:spPr/>
        <p:txBody>
          <a:bodyPr/>
          <a:lstStyle/>
          <a:p>
            <a:r>
              <a:rPr lang="en-US" dirty="0">
                <a:latin typeface="Algerian" panose="04020705040A02060702" pitchFamily="82" charset="0"/>
              </a:rPr>
              <a:t>UBER DATA ANALYSIS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57196431-7727-0DD9-7627-08F9DC7EEE96}"/>
              </a:ext>
            </a:extLst>
          </p:cNvPr>
          <p:cNvSpPr>
            <a:spLocks noGrp="1"/>
          </p:cNvSpPr>
          <p:nvPr>
            <p:ph idx="1"/>
          </p:nvPr>
        </p:nvSpPr>
        <p:spPr>
          <a:xfrm>
            <a:off x="833717" y="1504188"/>
            <a:ext cx="10058400" cy="3849624"/>
          </a:xfrm>
        </p:spPr>
        <p:txBody>
          <a:bodyPr>
            <a:noAutofit/>
          </a:bodyPr>
          <a:lstStyle/>
          <a:p>
            <a:pPr marL="0" indent="0" algn="l">
              <a:buNone/>
            </a:pPr>
            <a:r>
              <a:rPr lang="en-US" sz="2000" dirty="0">
                <a:latin typeface="Arial Rounded MT Bold" panose="020F0704030504030204" pitchFamily="34" charset="0"/>
              </a:rPr>
              <a:t>Using R PROGRAMMING and MACHINE LEARNING</a:t>
            </a:r>
          </a:p>
          <a:p>
            <a:pPr marL="0" indent="0" algn="l">
              <a:buNone/>
            </a:pPr>
            <a:endParaRPr lang="en-US" sz="2000" dirty="0"/>
          </a:p>
          <a:p>
            <a:pPr marL="0" indent="0" algn="l">
              <a:buNone/>
            </a:pPr>
            <a:r>
              <a:rPr lang="en-US" sz="2000" dirty="0"/>
              <a:t>1.Aim of Project</a:t>
            </a:r>
          </a:p>
          <a:p>
            <a:pPr marL="0" indent="0" algn="l">
              <a:buNone/>
            </a:pPr>
            <a:r>
              <a:rPr lang="en-US" sz="2000" dirty="0"/>
              <a:t>2.Dataset used</a:t>
            </a:r>
          </a:p>
          <a:p>
            <a:pPr marL="0" indent="0" algn="l">
              <a:buNone/>
            </a:pPr>
            <a:r>
              <a:rPr lang="en-US" sz="2000" dirty="0"/>
              <a:t>3.Data Pre-processing</a:t>
            </a:r>
          </a:p>
          <a:p>
            <a:pPr marL="0" indent="0" algn="l">
              <a:buNone/>
            </a:pPr>
            <a:r>
              <a:rPr lang="en-US" sz="2000" dirty="0"/>
              <a:t>4.Collaborative Filtering</a:t>
            </a:r>
          </a:p>
          <a:p>
            <a:pPr marL="0" indent="0" algn="l">
              <a:buNone/>
            </a:pPr>
            <a:r>
              <a:rPr lang="en-US" sz="2000" dirty="0"/>
              <a:t>5.Data Preparation</a:t>
            </a:r>
          </a:p>
        </p:txBody>
      </p:sp>
    </p:spTree>
    <p:extLst>
      <p:ext uri="{BB962C8B-B14F-4D97-AF65-F5344CB8AC3E}">
        <p14:creationId xmlns:p14="http://schemas.microsoft.com/office/powerpoint/2010/main" val="4193904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199D4-A574-EC9E-3412-92E225ECDF36}"/>
              </a:ext>
            </a:extLst>
          </p:cNvPr>
          <p:cNvSpPr>
            <a:spLocks noGrp="1"/>
          </p:cNvSpPr>
          <p:nvPr>
            <p:ph type="title"/>
          </p:nvPr>
        </p:nvSpPr>
        <p:spPr/>
        <p:txBody>
          <a:bodyPr/>
          <a:lstStyle/>
          <a:p>
            <a:r>
              <a:rPr lang="en-IN" b="0" i="0" dirty="0">
                <a:solidFill>
                  <a:srgbClr val="444444"/>
                </a:solidFill>
                <a:effectLst/>
                <a:latin typeface="Georgia" panose="02040502050405020303" pitchFamily="18" charset="0"/>
              </a:rPr>
              <a:t> Uber data analysis project</a:t>
            </a:r>
            <a:endParaRPr lang="en-IN" dirty="0"/>
          </a:p>
        </p:txBody>
      </p:sp>
      <p:sp>
        <p:nvSpPr>
          <p:cNvPr id="3" name="Content Placeholder 2">
            <a:extLst>
              <a:ext uri="{FF2B5EF4-FFF2-40B4-BE49-F238E27FC236}">
                <a16:creationId xmlns:a16="http://schemas.microsoft.com/office/drawing/2014/main" id="{616011AE-E76E-78C2-EB44-3FB2D7B5F653}"/>
              </a:ext>
            </a:extLst>
          </p:cNvPr>
          <p:cNvSpPr>
            <a:spLocks noGrp="1"/>
          </p:cNvSpPr>
          <p:nvPr>
            <p:ph idx="1"/>
          </p:nvPr>
        </p:nvSpPr>
        <p:spPr/>
        <p:txBody>
          <a:bodyPr>
            <a:normAutofit/>
          </a:bodyPr>
          <a:lstStyle/>
          <a:p>
            <a:r>
              <a:rPr lang="en-US" sz="2400" b="0" i="0" dirty="0">
                <a:solidFill>
                  <a:srgbClr val="444444"/>
                </a:solidFill>
                <a:effectLst/>
                <a:latin typeface="Bahnschrift" panose="020B0502040204020203" pitchFamily="34" charset="0"/>
              </a:rPr>
              <a:t>In Uber data analysis project, I used data storytelling which is an important component of </a:t>
            </a:r>
            <a:r>
              <a:rPr lang="en-US" sz="2400" b="1" i="1" u="sng" dirty="0">
                <a:solidFill>
                  <a:srgbClr val="65ABF6"/>
                </a:solidFill>
                <a:effectLst/>
                <a:latin typeface="Bahnschrift" panose="020B0502040204020203" pitchFamily="34" charset="0"/>
                <a:hlinkClick r:id="rId2"/>
              </a:rPr>
              <a:t>Machine Learning</a:t>
            </a:r>
            <a:r>
              <a:rPr lang="en-US" sz="2400" b="0" i="0" dirty="0">
                <a:solidFill>
                  <a:srgbClr val="444444"/>
                </a:solidFill>
                <a:effectLst/>
                <a:latin typeface="Bahnschrift" panose="020B0502040204020203" pitchFamily="34" charset="0"/>
              </a:rPr>
              <a:t> through which companies are able to understand the background of various operations. With the help of visualization, companies can avail the benefit of understanding the complex data and gain insights that would help them to craft decisions. </a:t>
            </a:r>
            <a:endParaRPr lang="en-IN" sz="2400" dirty="0">
              <a:latin typeface="Bahnschrift" panose="020B0502040204020203" pitchFamily="34" charset="0"/>
            </a:endParaRPr>
          </a:p>
        </p:txBody>
      </p:sp>
    </p:spTree>
    <p:extLst>
      <p:ext uri="{BB962C8B-B14F-4D97-AF65-F5344CB8AC3E}">
        <p14:creationId xmlns:p14="http://schemas.microsoft.com/office/powerpoint/2010/main" val="659596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5CA7-C7CB-37F8-B378-947C1161B633}"/>
              </a:ext>
            </a:extLst>
          </p:cNvPr>
          <p:cNvSpPr>
            <a:spLocks noGrp="1"/>
          </p:cNvSpPr>
          <p:nvPr>
            <p:ph type="title"/>
          </p:nvPr>
        </p:nvSpPr>
        <p:spPr/>
        <p:txBody>
          <a:bodyPr>
            <a:normAutofit fontScale="90000"/>
          </a:bodyPr>
          <a:lstStyle/>
          <a:p>
            <a:r>
              <a:rPr lang="en-US" b="0" i="0" dirty="0">
                <a:solidFill>
                  <a:srgbClr val="444444"/>
                </a:solidFill>
                <a:effectLst/>
                <a:latin typeface="Georgia" panose="02040502050405020303" pitchFamily="18" charset="0"/>
              </a:rPr>
              <a:t>Importing the Essential Packages</a:t>
            </a:r>
            <a:br>
              <a:rPr lang="en-US" b="0" i="0" dirty="0">
                <a:solidFill>
                  <a:srgbClr val="444444"/>
                </a:solidFill>
                <a:effectLst/>
                <a:latin typeface="Georgia" panose="02040502050405020303" pitchFamily="18" charset="0"/>
              </a:rPr>
            </a:br>
            <a:br>
              <a:rPr lang="en-IN" b="0" i="0" dirty="0">
                <a:solidFill>
                  <a:srgbClr val="383838"/>
                </a:solidFill>
                <a:effectLst/>
                <a:latin typeface="Inter"/>
              </a:rPr>
            </a:br>
            <a:endParaRPr lang="en-IN" dirty="0"/>
          </a:p>
        </p:txBody>
      </p:sp>
      <p:sp>
        <p:nvSpPr>
          <p:cNvPr id="3" name="Content Placeholder 2">
            <a:extLst>
              <a:ext uri="{FF2B5EF4-FFF2-40B4-BE49-F238E27FC236}">
                <a16:creationId xmlns:a16="http://schemas.microsoft.com/office/drawing/2014/main" id="{38DDDF0D-3DB6-C714-64D6-0EF58ABA2281}"/>
              </a:ext>
            </a:extLst>
          </p:cNvPr>
          <p:cNvSpPr>
            <a:spLocks noGrp="1"/>
          </p:cNvSpPr>
          <p:nvPr>
            <p:ph idx="1"/>
          </p:nvPr>
        </p:nvSpPr>
        <p:spPr>
          <a:xfrm>
            <a:off x="1066800" y="1672814"/>
            <a:ext cx="10058400" cy="3849624"/>
          </a:xfrm>
        </p:spPr>
        <p:txBody>
          <a:bodyPr>
            <a:normAutofit fontScale="25000" lnSpcReduction="20000"/>
          </a:bodyPr>
          <a:lstStyle/>
          <a:p>
            <a:pPr algn="l" fontAlgn="base"/>
            <a:r>
              <a:rPr lang="en-US" sz="7200" b="0" i="0" dirty="0">
                <a:solidFill>
                  <a:srgbClr val="444444"/>
                </a:solidFill>
                <a:effectLst/>
                <a:latin typeface="Georgia" panose="02040502050405020303" pitchFamily="18" charset="0"/>
              </a:rPr>
              <a:t>In the first step of our R project, we will import the essential packages that we will use in this uber data analysis project. Some of the</a:t>
            </a:r>
            <a:r>
              <a:rPr lang="en-US" sz="7200" b="1" i="1" dirty="0">
                <a:solidFill>
                  <a:srgbClr val="444444"/>
                </a:solidFill>
                <a:effectLst/>
                <a:latin typeface="inherit"/>
              </a:rPr>
              <a:t> important libraries of R</a:t>
            </a:r>
            <a:r>
              <a:rPr lang="en-US" sz="7200" b="0" i="0" dirty="0">
                <a:solidFill>
                  <a:srgbClr val="444444"/>
                </a:solidFill>
                <a:effectLst/>
                <a:latin typeface="Georgia" panose="02040502050405020303" pitchFamily="18" charset="0"/>
              </a:rPr>
              <a:t> that we will use are –</a:t>
            </a:r>
          </a:p>
          <a:p>
            <a:pPr algn="l" fontAlgn="base">
              <a:buFont typeface="Arial" panose="020B0604020202020204" pitchFamily="34" charset="0"/>
              <a:buChar char="•"/>
            </a:pPr>
            <a:r>
              <a:rPr lang="en-US" sz="9600" b="0" i="0" dirty="0">
                <a:solidFill>
                  <a:srgbClr val="444444"/>
                </a:solidFill>
                <a:effectLst/>
                <a:latin typeface="Georgia" panose="02040502050405020303" pitchFamily="18" charset="0"/>
              </a:rPr>
              <a:t>ggplot2</a:t>
            </a:r>
          </a:p>
          <a:p>
            <a:pPr algn="l" fontAlgn="base"/>
            <a:r>
              <a:rPr lang="en-US" sz="7200" b="0" i="0" dirty="0">
                <a:solidFill>
                  <a:srgbClr val="444444"/>
                </a:solidFill>
                <a:effectLst/>
                <a:latin typeface="Georgia" panose="02040502050405020303" pitchFamily="18" charset="0"/>
              </a:rPr>
              <a:t>This is the backbone of this project. ggplot2 is the most popular data visualization library that is most widely used for creating aesthetic visualization plots.</a:t>
            </a:r>
          </a:p>
          <a:p>
            <a:pPr algn="l" fontAlgn="base">
              <a:buFont typeface="Arial" panose="020B0604020202020204" pitchFamily="34" charset="0"/>
              <a:buChar char="•"/>
            </a:pPr>
            <a:r>
              <a:rPr lang="en-US" sz="9600" dirty="0" err="1">
                <a:solidFill>
                  <a:srgbClr val="444444"/>
                </a:solidFill>
                <a:latin typeface="Georgia" panose="02040502050405020303" pitchFamily="18" charset="0"/>
              </a:rPr>
              <a:t>gg</a:t>
            </a:r>
            <a:r>
              <a:rPr lang="en-US" sz="9600" b="0" i="0" dirty="0" err="1">
                <a:solidFill>
                  <a:srgbClr val="444444"/>
                </a:solidFill>
                <a:effectLst/>
                <a:latin typeface="Georgia" panose="02040502050405020303" pitchFamily="18" charset="0"/>
              </a:rPr>
              <a:t>themes</a:t>
            </a:r>
            <a:endParaRPr lang="en-US" sz="9600" b="0" i="0" dirty="0">
              <a:solidFill>
                <a:srgbClr val="444444"/>
              </a:solidFill>
              <a:effectLst/>
              <a:latin typeface="Georgia" panose="02040502050405020303" pitchFamily="18" charset="0"/>
            </a:endParaRPr>
          </a:p>
          <a:p>
            <a:pPr algn="l" fontAlgn="base"/>
            <a:r>
              <a:rPr lang="en-US" sz="7200" b="0" i="0" dirty="0">
                <a:solidFill>
                  <a:srgbClr val="444444"/>
                </a:solidFill>
                <a:effectLst/>
                <a:latin typeface="Georgia" panose="02040502050405020303" pitchFamily="18" charset="0"/>
              </a:rPr>
              <a:t>This is more of an add-on to our main ggplot2 library. With this, we can create better create extra themes and scales with the mainstream ggplot2 package.</a:t>
            </a:r>
          </a:p>
          <a:p>
            <a:pPr algn="l" fontAlgn="base">
              <a:buFont typeface="Arial" panose="020B0604020202020204" pitchFamily="34" charset="0"/>
              <a:buChar char="•"/>
            </a:pPr>
            <a:r>
              <a:rPr lang="en-US" sz="9600" b="0" i="0" dirty="0" err="1">
                <a:solidFill>
                  <a:srgbClr val="444444"/>
                </a:solidFill>
                <a:effectLst/>
                <a:latin typeface="Georgia" panose="02040502050405020303" pitchFamily="18" charset="0"/>
              </a:rPr>
              <a:t>lubridate</a:t>
            </a:r>
            <a:endParaRPr lang="en-US" sz="9600" b="0" i="0" dirty="0">
              <a:solidFill>
                <a:srgbClr val="444444"/>
              </a:solidFill>
              <a:effectLst/>
              <a:latin typeface="Georgia" panose="02040502050405020303" pitchFamily="18" charset="0"/>
            </a:endParaRPr>
          </a:p>
          <a:p>
            <a:pPr fontAlgn="base"/>
            <a:r>
              <a:rPr lang="en-US" sz="7200" b="0" i="0" dirty="0">
                <a:solidFill>
                  <a:srgbClr val="444444"/>
                </a:solidFill>
                <a:effectLst/>
                <a:latin typeface="Georgia" panose="02040502050405020303" pitchFamily="18" charset="0"/>
              </a:rPr>
              <a:t>Our dataset involves various time-frames. In </a:t>
            </a:r>
            <a:r>
              <a:rPr lang="en-US" sz="7200" dirty="0">
                <a:solidFill>
                  <a:srgbClr val="444444"/>
                </a:solidFill>
                <a:latin typeface="Georgia" panose="02040502050405020303" pitchFamily="18" charset="0"/>
              </a:rPr>
              <a:t>order to understand our data in separate time categories, we will make use of the </a:t>
            </a:r>
            <a:r>
              <a:rPr lang="en-US" sz="7200" dirty="0" err="1">
                <a:solidFill>
                  <a:srgbClr val="444444"/>
                </a:solidFill>
                <a:latin typeface="Georgia" panose="02040502050405020303" pitchFamily="18" charset="0"/>
              </a:rPr>
              <a:t>lubridate</a:t>
            </a:r>
            <a:r>
              <a:rPr lang="en-US" sz="7200" dirty="0">
                <a:solidFill>
                  <a:srgbClr val="444444"/>
                </a:solidFill>
                <a:latin typeface="Georgia" panose="02040502050405020303" pitchFamily="18" charset="0"/>
              </a:rPr>
              <a:t> package.</a:t>
            </a:r>
          </a:p>
          <a:p>
            <a:pPr marL="0" indent="0" algn="l">
              <a:buNone/>
            </a:pPr>
            <a:endParaRPr lang="en-IN" sz="2000" dirty="0">
              <a:solidFill>
                <a:schemeClr val="tx1">
                  <a:lumMod val="95000"/>
                  <a:lumOff val="5000"/>
                </a:schemeClr>
              </a:solidFill>
            </a:endParaRPr>
          </a:p>
        </p:txBody>
      </p:sp>
    </p:spTree>
    <p:extLst>
      <p:ext uri="{BB962C8B-B14F-4D97-AF65-F5344CB8AC3E}">
        <p14:creationId xmlns:p14="http://schemas.microsoft.com/office/powerpoint/2010/main" val="396110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B801-D5B9-C474-37F3-EF69F1E91745}"/>
              </a:ext>
            </a:extLst>
          </p:cNvPr>
          <p:cNvSpPr>
            <a:spLocks noGrp="1"/>
          </p:cNvSpPr>
          <p:nvPr>
            <p:ph type="title"/>
          </p:nvPr>
        </p:nvSpPr>
        <p:spPr/>
        <p:txBody>
          <a:bodyPr/>
          <a:lstStyle/>
          <a:p>
            <a:br>
              <a:rPr lang="en-IN" b="1" i="0" dirty="0">
                <a:solidFill>
                  <a:srgbClr val="FFFFFF"/>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FD80B07D-BE9C-D447-FE5D-68A3E6C2DB3B}"/>
              </a:ext>
            </a:extLst>
          </p:cNvPr>
          <p:cNvSpPr>
            <a:spLocks noGrp="1"/>
          </p:cNvSpPr>
          <p:nvPr>
            <p:ph idx="1"/>
          </p:nvPr>
        </p:nvSpPr>
        <p:spPr>
          <a:xfrm>
            <a:off x="932329" y="1092974"/>
            <a:ext cx="10058400" cy="3750833"/>
          </a:xfrm>
        </p:spPr>
        <p:txBody>
          <a:bodyPr>
            <a:normAutofit fontScale="25000" lnSpcReduction="20000"/>
          </a:bodyPr>
          <a:lstStyle/>
          <a:p>
            <a:pPr algn="l" fontAlgn="base">
              <a:buFont typeface="Arial" panose="020B0604020202020204" pitchFamily="34" charset="0"/>
              <a:buChar char="•"/>
            </a:pPr>
            <a:r>
              <a:rPr lang="en-US" sz="9600" b="0" i="0" dirty="0" err="1">
                <a:solidFill>
                  <a:srgbClr val="444444"/>
                </a:solidFill>
                <a:effectLst/>
                <a:latin typeface="Georgia" panose="02040502050405020303" pitchFamily="18" charset="0"/>
              </a:rPr>
              <a:t>dplyr</a:t>
            </a:r>
            <a:endParaRPr lang="en-US" sz="9600" b="0" i="0" dirty="0">
              <a:solidFill>
                <a:srgbClr val="444444"/>
              </a:solidFill>
              <a:effectLst/>
              <a:latin typeface="Georgia" panose="02040502050405020303" pitchFamily="18" charset="0"/>
            </a:endParaRPr>
          </a:p>
          <a:p>
            <a:pPr algn="l" fontAlgn="base"/>
            <a:r>
              <a:rPr lang="en-US" sz="7200" b="0" i="0" dirty="0">
                <a:solidFill>
                  <a:srgbClr val="444444"/>
                </a:solidFill>
                <a:effectLst/>
                <a:latin typeface="Georgia" panose="02040502050405020303" pitchFamily="18" charset="0"/>
              </a:rPr>
              <a:t>This package is the lingua franca of data manipulation in R</a:t>
            </a:r>
          </a:p>
          <a:p>
            <a:pPr algn="l" fontAlgn="base"/>
            <a:r>
              <a:rPr lang="en-US" sz="9600" b="0" i="0" dirty="0" err="1">
                <a:solidFill>
                  <a:srgbClr val="444444"/>
                </a:solidFill>
                <a:effectLst/>
                <a:latin typeface="Georgia" panose="02040502050405020303" pitchFamily="18" charset="0"/>
              </a:rPr>
              <a:t>tidyr</a:t>
            </a:r>
            <a:endParaRPr lang="en-US" sz="9600" b="0" i="0" dirty="0">
              <a:solidFill>
                <a:srgbClr val="444444"/>
              </a:solidFill>
              <a:effectLst/>
              <a:latin typeface="Georgia" panose="02040502050405020303" pitchFamily="18" charset="0"/>
            </a:endParaRPr>
          </a:p>
          <a:p>
            <a:pPr algn="l" fontAlgn="base"/>
            <a:r>
              <a:rPr lang="en-US" sz="7200" b="0" i="0" dirty="0">
                <a:solidFill>
                  <a:srgbClr val="444444"/>
                </a:solidFill>
                <a:effectLst/>
                <a:latin typeface="Georgia" panose="02040502050405020303" pitchFamily="18" charset="0"/>
              </a:rPr>
              <a:t>This package will help you to tidy your data. The basic principle of </a:t>
            </a:r>
            <a:r>
              <a:rPr lang="en-US" sz="7200" b="0" i="0" dirty="0" err="1">
                <a:solidFill>
                  <a:srgbClr val="444444"/>
                </a:solidFill>
                <a:effectLst/>
                <a:latin typeface="Georgia" panose="02040502050405020303" pitchFamily="18" charset="0"/>
              </a:rPr>
              <a:t>tidyr</a:t>
            </a:r>
            <a:r>
              <a:rPr lang="en-US" sz="7200" b="0" i="0" dirty="0">
                <a:solidFill>
                  <a:srgbClr val="444444"/>
                </a:solidFill>
                <a:effectLst/>
                <a:latin typeface="Georgia" panose="02040502050405020303" pitchFamily="18" charset="0"/>
              </a:rPr>
              <a:t> is to tidy the columns where each variable is present in a column, each observation is represented by a row and each value depicts a cell.</a:t>
            </a:r>
          </a:p>
          <a:p>
            <a:pPr algn="l" fontAlgn="base">
              <a:buFont typeface="Arial" panose="020B0604020202020204" pitchFamily="34" charset="0"/>
              <a:buChar char="•"/>
            </a:pPr>
            <a:r>
              <a:rPr lang="en-US" sz="9600" b="0" i="0" dirty="0">
                <a:solidFill>
                  <a:srgbClr val="444444"/>
                </a:solidFill>
                <a:effectLst/>
                <a:latin typeface="Georgia" panose="02040502050405020303" pitchFamily="18" charset="0"/>
              </a:rPr>
              <a:t>DT</a:t>
            </a:r>
          </a:p>
          <a:p>
            <a:pPr algn="l" fontAlgn="base"/>
            <a:r>
              <a:rPr lang="en-US" sz="7200" b="0" i="0" dirty="0">
                <a:solidFill>
                  <a:srgbClr val="444444"/>
                </a:solidFill>
                <a:effectLst/>
                <a:latin typeface="Georgia" panose="02040502050405020303" pitchFamily="18" charset="0"/>
              </a:rPr>
              <a:t>With the help of this package, we will be able to interface with the </a:t>
            </a:r>
            <a:r>
              <a:rPr lang="en-US" sz="7200" b="0" i="0" dirty="0" err="1">
                <a:solidFill>
                  <a:srgbClr val="444444"/>
                </a:solidFill>
                <a:effectLst/>
                <a:latin typeface="Georgia" panose="02040502050405020303" pitchFamily="18" charset="0"/>
              </a:rPr>
              <a:t>Javascri</a:t>
            </a:r>
            <a:r>
              <a:rPr lang="en-US" sz="7200" dirty="0" err="1">
                <a:solidFill>
                  <a:srgbClr val="444444"/>
                </a:solidFill>
                <a:latin typeface="Georgia" panose="02040502050405020303" pitchFamily="18" charset="0"/>
              </a:rPr>
              <a:t>pt</a:t>
            </a:r>
            <a:r>
              <a:rPr lang="en-US" sz="7200" b="1" i="1" u="sng" dirty="0">
                <a:solidFill>
                  <a:srgbClr val="65ABF6"/>
                </a:solidFill>
                <a:effectLst/>
                <a:latin typeface="inherit"/>
                <a:hlinkClick r:id="rId2"/>
              </a:rPr>
              <a:t> </a:t>
            </a:r>
            <a:r>
              <a:rPr lang="en-US" sz="7200" b="0" i="0" dirty="0">
                <a:solidFill>
                  <a:srgbClr val="444444"/>
                </a:solidFill>
                <a:effectLst/>
                <a:latin typeface="Georgia" panose="02040502050405020303" pitchFamily="18" charset="0"/>
              </a:rPr>
              <a:t>Library called – </a:t>
            </a:r>
            <a:r>
              <a:rPr lang="en-US" sz="7200" dirty="0" err="1">
                <a:solidFill>
                  <a:srgbClr val="444444"/>
                </a:solidFill>
                <a:latin typeface="Georgia" panose="02040502050405020303" pitchFamily="18" charset="0"/>
              </a:rPr>
              <a:t>d</a:t>
            </a:r>
            <a:r>
              <a:rPr lang="en-US" sz="7200" b="0" i="0" dirty="0" err="1">
                <a:solidFill>
                  <a:srgbClr val="444444"/>
                </a:solidFill>
                <a:effectLst/>
                <a:latin typeface="Georgia" panose="02040502050405020303" pitchFamily="18" charset="0"/>
              </a:rPr>
              <a:t>atatables</a:t>
            </a:r>
            <a:r>
              <a:rPr lang="en-US" sz="7200" b="0" i="0" dirty="0">
                <a:solidFill>
                  <a:srgbClr val="444444"/>
                </a:solidFill>
                <a:effectLst/>
                <a:latin typeface="Georgia" panose="02040502050405020303" pitchFamily="18" charset="0"/>
              </a:rPr>
              <a:t>.</a:t>
            </a:r>
          </a:p>
          <a:p>
            <a:pPr algn="l" fontAlgn="base">
              <a:buFont typeface="Arial" panose="020B0604020202020204" pitchFamily="34" charset="0"/>
              <a:buChar char="•"/>
            </a:pPr>
            <a:r>
              <a:rPr lang="en-US" sz="9600" b="0" i="0" dirty="0">
                <a:solidFill>
                  <a:srgbClr val="444444"/>
                </a:solidFill>
                <a:effectLst/>
                <a:latin typeface="Georgia" panose="02040502050405020303" pitchFamily="18" charset="0"/>
              </a:rPr>
              <a:t>scales</a:t>
            </a:r>
          </a:p>
          <a:p>
            <a:pPr algn="l" fontAlgn="base"/>
            <a:r>
              <a:rPr lang="en-US" sz="7200" b="0" i="0" dirty="0">
                <a:solidFill>
                  <a:srgbClr val="444444"/>
                </a:solidFill>
                <a:effectLst/>
                <a:latin typeface="Georgia" panose="02040502050405020303" pitchFamily="18" charset="0"/>
              </a:rPr>
              <a:t>With the help of graphical scales, we can automatically map the data to the correct scales with well-placed axes and legends.</a:t>
            </a:r>
          </a:p>
          <a:p>
            <a:endParaRPr lang="en-IN" dirty="0"/>
          </a:p>
        </p:txBody>
      </p:sp>
    </p:spTree>
    <p:extLst>
      <p:ext uri="{BB962C8B-B14F-4D97-AF65-F5344CB8AC3E}">
        <p14:creationId xmlns:p14="http://schemas.microsoft.com/office/powerpoint/2010/main" val="53939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9777-35E4-3D3B-A4D3-652669B617CD}"/>
              </a:ext>
            </a:extLst>
          </p:cNvPr>
          <p:cNvSpPr>
            <a:spLocks noGrp="1"/>
          </p:cNvSpPr>
          <p:nvPr>
            <p:ph type="title"/>
          </p:nvPr>
        </p:nvSpPr>
        <p:spPr>
          <a:xfrm>
            <a:off x="1013012" y="905256"/>
            <a:ext cx="10058400" cy="1371600"/>
          </a:xfrm>
        </p:spPr>
        <p:txBody>
          <a:bodyPr>
            <a:normAutofit fontScale="90000"/>
          </a:bodyPr>
          <a:lstStyle/>
          <a:p>
            <a:r>
              <a:rPr lang="en-US" b="0" i="0" dirty="0">
                <a:solidFill>
                  <a:srgbClr val="444444"/>
                </a:solidFill>
                <a:effectLst/>
                <a:latin typeface="Georgia" panose="02040502050405020303" pitchFamily="18" charset="0"/>
              </a:rPr>
              <a:t>Creating vector of colors to be implemented in our plots</a:t>
            </a:r>
            <a:br>
              <a:rPr lang="en-US" b="0" i="0" dirty="0">
                <a:solidFill>
                  <a:srgbClr val="444444"/>
                </a:solidFill>
                <a:effectLst/>
                <a:latin typeface="Georgia" panose="02040502050405020303" pitchFamily="18" charset="0"/>
              </a:rPr>
            </a:br>
            <a:br>
              <a:rPr lang="en-IN" b="1" i="0" dirty="0">
                <a:solidFill>
                  <a:srgbClr val="FFFFFF"/>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2B4F2A0A-A1F0-6D0B-F28B-1CEC6B823FC2}"/>
              </a:ext>
            </a:extLst>
          </p:cNvPr>
          <p:cNvSpPr>
            <a:spLocks noGrp="1"/>
          </p:cNvSpPr>
          <p:nvPr>
            <p:ph idx="1"/>
          </p:nvPr>
        </p:nvSpPr>
        <p:spPr/>
        <p:txBody>
          <a:bodyPr/>
          <a:lstStyle/>
          <a:p>
            <a:endParaRPr lang="en-US" b="0" i="0" dirty="0">
              <a:solidFill>
                <a:srgbClr val="444444"/>
              </a:solidFill>
              <a:effectLst/>
              <a:latin typeface="Georgia" panose="02040502050405020303" pitchFamily="18" charset="0"/>
            </a:endParaRPr>
          </a:p>
          <a:p>
            <a:endParaRPr lang="en-US" dirty="0">
              <a:solidFill>
                <a:srgbClr val="444444"/>
              </a:solidFill>
              <a:latin typeface="Georgia" panose="02040502050405020303" pitchFamily="18" charset="0"/>
            </a:endParaRPr>
          </a:p>
          <a:p>
            <a:r>
              <a:rPr lang="en-US" sz="2400" b="0" i="0" dirty="0">
                <a:solidFill>
                  <a:srgbClr val="444444"/>
                </a:solidFill>
                <a:effectLst/>
                <a:latin typeface="Bahnschrift" panose="020B0502040204020203" pitchFamily="34" charset="0"/>
              </a:rPr>
              <a:t>In this step of data science project, we will create a vector of our colors that will be included in our plotting functions. You can also select your own set of colors.</a:t>
            </a:r>
            <a:endParaRPr lang="en-IN" sz="2400" dirty="0">
              <a:latin typeface="Bahnschrift" panose="020B0502040204020203" pitchFamily="34" charset="0"/>
            </a:endParaRPr>
          </a:p>
        </p:txBody>
      </p:sp>
    </p:spTree>
    <p:extLst>
      <p:ext uri="{BB962C8B-B14F-4D97-AF65-F5344CB8AC3E}">
        <p14:creationId xmlns:p14="http://schemas.microsoft.com/office/powerpoint/2010/main" val="757650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DF8B-EE77-B797-E98C-C573B748B4E6}"/>
              </a:ext>
            </a:extLst>
          </p:cNvPr>
          <p:cNvSpPr>
            <a:spLocks noGrp="1"/>
          </p:cNvSpPr>
          <p:nvPr>
            <p:ph type="title"/>
          </p:nvPr>
        </p:nvSpPr>
        <p:spPr/>
        <p:txBody>
          <a:bodyPr/>
          <a:lstStyle/>
          <a:p>
            <a:r>
              <a:rPr lang="en-US" b="0" i="0" dirty="0">
                <a:solidFill>
                  <a:srgbClr val="444444"/>
                </a:solidFill>
                <a:effectLst/>
                <a:latin typeface="Georgia" panose="02040502050405020303" pitchFamily="18" charset="0"/>
              </a:rPr>
              <a:t>Reading the Data into their designated variables</a:t>
            </a:r>
            <a:br>
              <a:rPr lang="en-US" b="0" i="0" dirty="0">
                <a:solidFill>
                  <a:srgbClr val="444444"/>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A80CAE10-6D13-B004-A5EF-ED38CAE343F0}"/>
              </a:ext>
            </a:extLst>
          </p:cNvPr>
          <p:cNvSpPr>
            <a:spLocks noGrp="1"/>
          </p:cNvSpPr>
          <p:nvPr>
            <p:ph idx="1"/>
          </p:nvPr>
        </p:nvSpPr>
        <p:spPr/>
        <p:txBody>
          <a:bodyPr>
            <a:noAutofit/>
          </a:bodyPr>
          <a:lstStyle/>
          <a:p>
            <a:pPr algn="l"/>
            <a:r>
              <a:rPr lang="en-US" sz="2000" b="0" i="0" dirty="0">
                <a:solidFill>
                  <a:srgbClr val="444444"/>
                </a:solidFill>
                <a:effectLst/>
                <a:latin typeface="Georgia" panose="02040502050405020303" pitchFamily="18" charset="0"/>
              </a:rPr>
              <a:t>Now, we will read several csv files that contain the data from April 2014 to September 2014. We will store these in corresponding data frames like </a:t>
            </a:r>
            <a:r>
              <a:rPr lang="en-US" sz="2000" b="0" i="0" dirty="0" err="1">
                <a:solidFill>
                  <a:srgbClr val="444444"/>
                </a:solidFill>
                <a:effectLst/>
                <a:latin typeface="Georgia" panose="02040502050405020303" pitchFamily="18" charset="0"/>
              </a:rPr>
              <a:t>apr_data</a:t>
            </a:r>
            <a:r>
              <a:rPr lang="en-US" sz="2000" b="0" i="0" dirty="0">
                <a:solidFill>
                  <a:srgbClr val="444444"/>
                </a:solidFill>
                <a:effectLst/>
                <a:latin typeface="Georgia" panose="02040502050405020303" pitchFamily="18" charset="0"/>
              </a:rPr>
              <a:t>, </a:t>
            </a:r>
            <a:r>
              <a:rPr lang="en-US" sz="2000" b="0" i="0" dirty="0" err="1">
                <a:solidFill>
                  <a:srgbClr val="444444"/>
                </a:solidFill>
                <a:effectLst/>
                <a:latin typeface="Georgia" panose="02040502050405020303" pitchFamily="18" charset="0"/>
              </a:rPr>
              <a:t>may_data</a:t>
            </a:r>
            <a:r>
              <a:rPr lang="en-US" sz="2000" b="0" i="0" dirty="0">
                <a:solidFill>
                  <a:srgbClr val="444444"/>
                </a:solidFill>
                <a:effectLst/>
                <a:latin typeface="Georgia" panose="02040502050405020303" pitchFamily="18" charset="0"/>
              </a:rPr>
              <a:t>, etc. After we have read the files, we will combine all of this data into a single </a:t>
            </a:r>
            <a:r>
              <a:rPr lang="en-US" sz="2000" b="0" i="0" dirty="0" err="1">
                <a:solidFill>
                  <a:srgbClr val="444444"/>
                </a:solidFill>
                <a:effectLst/>
                <a:latin typeface="Georgia" panose="02040502050405020303" pitchFamily="18" charset="0"/>
              </a:rPr>
              <a:t>dataframe</a:t>
            </a:r>
            <a:r>
              <a:rPr lang="en-US" sz="2000" b="0" i="0" dirty="0">
                <a:solidFill>
                  <a:srgbClr val="444444"/>
                </a:solidFill>
                <a:effectLst/>
                <a:latin typeface="Georgia" panose="02040502050405020303" pitchFamily="18" charset="0"/>
              </a:rPr>
              <a:t> called ‘data_2014’.</a:t>
            </a:r>
          </a:p>
          <a:p>
            <a:pPr algn="l"/>
            <a:r>
              <a:rPr lang="en-US" sz="2000" b="0" i="0" dirty="0">
                <a:solidFill>
                  <a:srgbClr val="444444"/>
                </a:solidFill>
                <a:effectLst/>
                <a:latin typeface="Georgia" panose="02040502050405020303" pitchFamily="18" charset="0"/>
              </a:rPr>
              <a:t>Then, in the next step, we will perform the appropriate formatting of </a:t>
            </a:r>
            <a:r>
              <a:rPr lang="en-US" sz="2000" b="0" i="0" dirty="0" err="1">
                <a:solidFill>
                  <a:srgbClr val="444444"/>
                </a:solidFill>
                <a:effectLst/>
                <a:latin typeface="Georgia" panose="02040502050405020303" pitchFamily="18" charset="0"/>
              </a:rPr>
              <a:t>Date.Time</a:t>
            </a:r>
            <a:r>
              <a:rPr lang="en-US" sz="2000" b="0" i="0" dirty="0">
                <a:solidFill>
                  <a:srgbClr val="444444"/>
                </a:solidFill>
                <a:effectLst/>
                <a:latin typeface="Georgia" panose="02040502050405020303" pitchFamily="18" charset="0"/>
              </a:rPr>
              <a:t> column. Then, we will proceed to create factors of time objects like day, month, year etc.</a:t>
            </a:r>
          </a:p>
          <a:p>
            <a:pPr algn="l"/>
            <a:endParaRPr lang="en-US" sz="2800" dirty="0">
              <a:solidFill>
                <a:srgbClr val="444444"/>
              </a:solidFill>
              <a:latin typeface="Georgia" panose="02040502050405020303" pitchFamily="18" charset="0"/>
            </a:endParaRPr>
          </a:p>
          <a:p>
            <a:pPr algn="l"/>
            <a:endParaRPr lang="en-IN" sz="2000" dirty="0"/>
          </a:p>
        </p:txBody>
      </p:sp>
    </p:spTree>
    <p:extLst>
      <p:ext uri="{BB962C8B-B14F-4D97-AF65-F5344CB8AC3E}">
        <p14:creationId xmlns:p14="http://schemas.microsoft.com/office/powerpoint/2010/main" val="1510970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86854-E813-4DBB-899A-1C6C66913B9B}"/>
              </a:ext>
            </a:extLst>
          </p:cNvPr>
          <p:cNvSpPr>
            <a:spLocks noGrp="1"/>
          </p:cNvSpPr>
          <p:nvPr>
            <p:ph type="title"/>
          </p:nvPr>
        </p:nvSpPr>
        <p:spPr/>
        <p:txBody>
          <a:bodyPr/>
          <a:lstStyle/>
          <a:p>
            <a:r>
              <a:rPr lang="en-US" b="0" i="0" dirty="0">
                <a:solidFill>
                  <a:srgbClr val="444444"/>
                </a:solidFill>
                <a:effectLst/>
                <a:latin typeface="Georgia" panose="02040502050405020303" pitchFamily="18" charset="0"/>
              </a:rPr>
              <a:t>Plotting the trips by the hours in a day</a:t>
            </a:r>
            <a:br>
              <a:rPr lang="en-US" b="0" i="0" dirty="0">
                <a:solidFill>
                  <a:srgbClr val="444444"/>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5CCFBC98-8A82-B23F-924B-63780913B5E7}"/>
              </a:ext>
            </a:extLst>
          </p:cNvPr>
          <p:cNvSpPr>
            <a:spLocks noGrp="1"/>
          </p:cNvSpPr>
          <p:nvPr>
            <p:ph idx="1"/>
          </p:nvPr>
        </p:nvSpPr>
        <p:spPr/>
        <p:txBody>
          <a:bodyPr>
            <a:normAutofit/>
          </a:bodyPr>
          <a:lstStyle/>
          <a:p>
            <a:r>
              <a:rPr lang="en-US" sz="2000" b="0" i="0" dirty="0">
                <a:solidFill>
                  <a:srgbClr val="444444"/>
                </a:solidFill>
                <a:effectLst/>
                <a:latin typeface="Georgia" panose="02040502050405020303" pitchFamily="18" charset="0"/>
              </a:rPr>
              <a:t>In the next step or R project, we will use the </a:t>
            </a:r>
            <a:r>
              <a:rPr lang="en-US" sz="2000" b="0" i="0" dirty="0" err="1">
                <a:solidFill>
                  <a:srgbClr val="444444"/>
                </a:solidFill>
                <a:effectLst/>
                <a:latin typeface="Georgia" panose="02040502050405020303" pitchFamily="18" charset="0"/>
              </a:rPr>
              <a:t>ggplot</a:t>
            </a:r>
            <a:r>
              <a:rPr lang="en-US" sz="2000" b="0" i="0" dirty="0">
                <a:solidFill>
                  <a:srgbClr val="444444"/>
                </a:solidFill>
                <a:effectLst/>
                <a:latin typeface="Georgia" panose="02040502050405020303" pitchFamily="18" charset="0"/>
              </a:rPr>
              <a:t> function to plot the number of trips that the passengers had made in a day. We will also use </a:t>
            </a:r>
            <a:r>
              <a:rPr lang="en-US" sz="2000" b="0" i="0" dirty="0" err="1">
                <a:solidFill>
                  <a:srgbClr val="444444"/>
                </a:solidFill>
                <a:effectLst/>
                <a:latin typeface="Georgia" panose="02040502050405020303" pitchFamily="18" charset="0"/>
              </a:rPr>
              <a:t>dplyr</a:t>
            </a:r>
            <a:r>
              <a:rPr lang="en-US" sz="2000" b="0" i="0" dirty="0">
                <a:solidFill>
                  <a:srgbClr val="444444"/>
                </a:solidFill>
                <a:effectLst/>
                <a:latin typeface="Georgia" panose="02040502050405020303" pitchFamily="18" charset="0"/>
              </a:rPr>
              <a:t> to aggregate our data. In the resulting visualizations, we can understand how the number of passengers fares throughout the day. We observe that the number of trips are higher in the evening around 5:00 and 6:00 PM.</a:t>
            </a:r>
            <a:endParaRPr lang="en-IN" sz="2000" dirty="0"/>
          </a:p>
        </p:txBody>
      </p:sp>
    </p:spTree>
    <p:extLst>
      <p:ext uri="{BB962C8B-B14F-4D97-AF65-F5344CB8AC3E}">
        <p14:creationId xmlns:p14="http://schemas.microsoft.com/office/powerpoint/2010/main" val="968599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4231-9E3B-0405-0904-B8F165B090CF}"/>
              </a:ext>
            </a:extLst>
          </p:cNvPr>
          <p:cNvSpPr>
            <a:spLocks noGrp="1"/>
          </p:cNvSpPr>
          <p:nvPr>
            <p:ph type="title"/>
          </p:nvPr>
        </p:nvSpPr>
        <p:spPr/>
        <p:txBody>
          <a:bodyPr>
            <a:normAutofit fontScale="90000"/>
          </a:bodyPr>
          <a:lstStyle/>
          <a:p>
            <a:r>
              <a:rPr lang="en-US" b="0" i="0" dirty="0">
                <a:solidFill>
                  <a:srgbClr val="444444"/>
                </a:solidFill>
                <a:effectLst/>
                <a:latin typeface="Georgia" panose="02040502050405020303" pitchFamily="18" charset="0"/>
              </a:rPr>
              <a:t>Creating a Heatmap visualization of day, hour and month</a:t>
            </a:r>
            <a:br>
              <a:rPr lang="en-US" b="0" i="0" dirty="0">
                <a:solidFill>
                  <a:srgbClr val="444444"/>
                </a:solidFill>
                <a:effectLst/>
                <a:latin typeface="Georgia" panose="02040502050405020303" pitchFamily="18" charset="0"/>
              </a:rPr>
            </a:br>
            <a:br>
              <a:rPr lang="en-US" b="0" i="0" dirty="0">
                <a:solidFill>
                  <a:srgbClr val="444444"/>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C0EDED0D-0D84-11DE-EE02-0C0F5733FCC8}"/>
              </a:ext>
            </a:extLst>
          </p:cNvPr>
          <p:cNvSpPr>
            <a:spLocks noGrp="1"/>
          </p:cNvSpPr>
          <p:nvPr>
            <p:ph idx="1"/>
          </p:nvPr>
        </p:nvSpPr>
        <p:spPr/>
        <p:txBody>
          <a:bodyPr/>
          <a:lstStyle/>
          <a:p>
            <a:pPr algn="l" fontAlgn="base"/>
            <a:r>
              <a:rPr lang="en-US" sz="1800" b="0" i="0" dirty="0">
                <a:solidFill>
                  <a:srgbClr val="444444"/>
                </a:solidFill>
                <a:effectLst/>
                <a:latin typeface="Georgia" panose="02040502050405020303" pitchFamily="18" charset="0"/>
              </a:rPr>
              <a:t>In this section, we will learn how to plot heatmaps using </a:t>
            </a:r>
            <a:r>
              <a:rPr lang="en-US" sz="1800" b="0" i="0" dirty="0" err="1">
                <a:solidFill>
                  <a:srgbClr val="444444"/>
                </a:solidFill>
                <a:effectLst/>
                <a:latin typeface="Georgia" panose="02040502050405020303" pitchFamily="18" charset="0"/>
              </a:rPr>
              <a:t>ggplot</a:t>
            </a:r>
            <a:r>
              <a:rPr lang="en-US" sz="1800" b="0" i="0" dirty="0">
                <a:solidFill>
                  <a:srgbClr val="444444"/>
                </a:solidFill>
                <a:effectLst/>
                <a:latin typeface="Georgia" panose="02040502050405020303" pitchFamily="18" charset="0"/>
              </a:rPr>
              <a:t>(). We will plot five heatmap plots –</a:t>
            </a:r>
          </a:p>
          <a:p>
            <a:pPr algn="l" fontAlgn="base">
              <a:buFont typeface="Arial" panose="020B0604020202020204" pitchFamily="34" charset="0"/>
              <a:buChar char="•"/>
            </a:pPr>
            <a:r>
              <a:rPr lang="en-US" sz="1800" b="0" i="0" dirty="0">
                <a:solidFill>
                  <a:srgbClr val="444444"/>
                </a:solidFill>
                <a:effectLst/>
                <a:latin typeface="Georgia" panose="02040502050405020303" pitchFamily="18" charset="0"/>
              </a:rPr>
              <a:t>First, I will plot </a:t>
            </a:r>
            <a:r>
              <a:rPr lang="en-US" sz="1800" b="0" i="0" u="sng" dirty="0">
                <a:solidFill>
                  <a:srgbClr val="65ABF6"/>
                </a:solidFill>
                <a:effectLst/>
                <a:latin typeface="Georgia" panose="02040502050405020303" pitchFamily="18" charset="0"/>
                <a:hlinkClick r:id="rId2"/>
              </a:rPr>
              <a:t>Heatmap</a:t>
            </a:r>
            <a:r>
              <a:rPr lang="en-US" sz="1800" b="0" i="0" dirty="0">
                <a:solidFill>
                  <a:srgbClr val="444444"/>
                </a:solidFill>
                <a:effectLst/>
                <a:latin typeface="Georgia" panose="02040502050405020303" pitchFamily="18" charset="0"/>
              </a:rPr>
              <a:t> by Hour and Day.</a:t>
            </a:r>
          </a:p>
          <a:p>
            <a:pPr algn="l" fontAlgn="base">
              <a:buFont typeface="Arial" panose="020B0604020202020204" pitchFamily="34" charset="0"/>
              <a:buChar char="•"/>
            </a:pPr>
            <a:r>
              <a:rPr lang="en-US" sz="1800" b="0" i="0" dirty="0">
                <a:solidFill>
                  <a:srgbClr val="444444"/>
                </a:solidFill>
                <a:effectLst/>
                <a:latin typeface="Georgia" panose="02040502050405020303" pitchFamily="18" charset="0"/>
              </a:rPr>
              <a:t>Second, I will plot Heatmap by Month and Day.</a:t>
            </a:r>
          </a:p>
          <a:p>
            <a:pPr algn="l" fontAlgn="base">
              <a:buFont typeface="Arial" panose="020B0604020202020204" pitchFamily="34" charset="0"/>
              <a:buChar char="•"/>
            </a:pPr>
            <a:r>
              <a:rPr lang="en-US" sz="1800" b="0" i="0" dirty="0">
                <a:solidFill>
                  <a:srgbClr val="444444"/>
                </a:solidFill>
                <a:effectLst/>
                <a:latin typeface="Georgia" panose="02040502050405020303" pitchFamily="18" charset="0"/>
              </a:rPr>
              <a:t>Third, a Heatmap by Month and Day of the Week.</a:t>
            </a:r>
          </a:p>
          <a:p>
            <a:pPr algn="l" fontAlgn="base">
              <a:buFont typeface="Arial" panose="020B0604020202020204" pitchFamily="34" charset="0"/>
              <a:buChar char="•"/>
            </a:pPr>
            <a:r>
              <a:rPr lang="en-US" sz="1800" b="0" i="0" dirty="0">
                <a:solidFill>
                  <a:srgbClr val="444444"/>
                </a:solidFill>
                <a:effectLst/>
                <a:latin typeface="Georgia" panose="02040502050405020303" pitchFamily="18" charset="0"/>
              </a:rPr>
              <a:t>Fourth, a Heatmap that delineates Month and Bases.</a:t>
            </a:r>
          </a:p>
          <a:p>
            <a:pPr algn="l" fontAlgn="base">
              <a:buFont typeface="Arial" panose="020B0604020202020204" pitchFamily="34" charset="0"/>
              <a:buChar char="•"/>
            </a:pPr>
            <a:r>
              <a:rPr lang="en-US" sz="1800" b="0" i="0" dirty="0">
                <a:solidFill>
                  <a:srgbClr val="444444"/>
                </a:solidFill>
                <a:effectLst/>
                <a:latin typeface="Georgia" panose="02040502050405020303" pitchFamily="18" charset="0"/>
              </a:rPr>
              <a:t>Finally, </a:t>
            </a:r>
            <a:r>
              <a:rPr lang="en-US" sz="1800" dirty="0">
                <a:solidFill>
                  <a:srgbClr val="444444"/>
                </a:solidFill>
                <a:latin typeface="Georgia" panose="02040502050405020303" pitchFamily="18" charset="0"/>
              </a:rPr>
              <a:t>I </a:t>
            </a:r>
            <a:r>
              <a:rPr lang="en-US" sz="1800" b="0" i="0" dirty="0">
                <a:solidFill>
                  <a:srgbClr val="444444"/>
                </a:solidFill>
                <a:effectLst/>
                <a:latin typeface="Georgia" panose="02040502050405020303" pitchFamily="18" charset="0"/>
              </a:rPr>
              <a:t>will plot the heatmap, by bases and day of the week.</a:t>
            </a:r>
          </a:p>
          <a:p>
            <a:endParaRPr lang="en-IN" dirty="0"/>
          </a:p>
        </p:txBody>
      </p:sp>
    </p:spTree>
    <p:extLst>
      <p:ext uri="{BB962C8B-B14F-4D97-AF65-F5344CB8AC3E}">
        <p14:creationId xmlns:p14="http://schemas.microsoft.com/office/powerpoint/2010/main" val="1269416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{305E74D7-2621-4E0B-B566-8D5FD996D91B}tf78829772_win32</Template>
  <TotalTime>63</TotalTime>
  <Words>750</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Algerian</vt:lpstr>
      <vt:lpstr>Arial</vt:lpstr>
      <vt:lpstr>Arial Rounded MT Bold</vt:lpstr>
      <vt:lpstr>Bahnschrift</vt:lpstr>
      <vt:lpstr>Garamond</vt:lpstr>
      <vt:lpstr>Georgia</vt:lpstr>
      <vt:lpstr>inherit</vt:lpstr>
      <vt:lpstr>Inter</vt:lpstr>
      <vt:lpstr>Nunito</vt:lpstr>
      <vt:lpstr>Sagona Book</vt:lpstr>
      <vt:lpstr>Sagona ExtraLight</vt:lpstr>
      <vt:lpstr>SavonVTI</vt:lpstr>
      <vt:lpstr>R PROGRAMMING PBL</vt:lpstr>
      <vt:lpstr>UBER DATA ANALYSIS</vt:lpstr>
      <vt:lpstr> Uber data analysis project</vt:lpstr>
      <vt:lpstr>Importing the Essential Packages  </vt:lpstr>
      <vt:lpstr> </vt:lpstr>
      <vt:lpstr>Creating vector of colors to be implemented in our plots  </vt:lpstr>
      <vt:lpstr>Reading the Data into their designated variables </vt:lpstr>
      <vt:lpstr>Plotting the trips by the hours in a day </vt:lpstr>
      <vt:lpstr>Creating a Heatmap visualization of day, hour and month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with   tableu</dc:title>
  <dc:creator>tahura afsheen</dc:creator>
  <cp:lastModifiedBy>tahura afsheen</cp:lastModifiedBy>
  <cp:revision>2</cp:revision>
  <dcterms:created xsi:type="dcterms:W3CDTF">2024-03-03T10:28:03Z</dcterms:created>
  <dcterms:modified xsi:type="dcterms:W3CDTF">2024-03-18T14:25:42Z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