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40"/>
  </p:notesMasterIdLst>
  <p:handoutMasterIdLst>
    <p:handoutMasterId r:id="rId41"/>
  </p:handoutMasterIdLst>
  <p:sldIdLst>
    <p:sldId id="257" r:id="rId3"/>
    <p:sldId id="326" r:id="rId4"/>
    <p:sldId id="328" r:id="rId5"/>
    <p:sldId id="370" r:id="rId6"/>
    <p:sldId id="371" r:id="rId7"/>
    <p:sldId id="377" r:id="rId8"/>
    <p:sldId id="329" r:id="rId9"/>
    <p:sldId id="372" r:id="rId10"/>
    <p:sldId id="373" r:id="rId11"/>
    <p:sldId id="378" r:id="rId12"/>
    <p:sldId id="381" r:id="rId13"/>
    <p:sldId id="382" r:id="rId14"/>
    <p:sldId id="384" r:id="rId15"/>
    <p:sldId id="385" r:id="rId16"/>
    <p:sldId id="383" r:id="rId17"/>
    <p:sldId id="330" r:id="rId18"/>
    <p:sldId id="379" r:id="rId19"/>
    <p:sldId id="380" r:id="rId20"/>
    <p:sldId id="331" r:id="rId21"/>
    <p:sldId id="392" r:id="rId22"/>
    <p:sldId id="374" r:id="rId23"/>
    <p:sldId id="386" r:id="rId24"/>
    <p:sldId id="387" r:id="rId25"/>
    <p:sldId id="388" r:id="rId26"/>
    <p:sldId id="389" r:id="rId27"/>
    <p:sldId id="390" r:id="rId28"/>
    <p:sldId id="375" r:id="rId29"/>
    <p:sldId id="391" r:id="rId30"/>
    <p:sldId id="393" r:id="rId31"/>
    <p:sldId id="394" r:id="rId32"/>
    <p:sldId id="376" r:id="rId33"/>
    <p:sldId id="395" r:id="rId34"/>
    <p:sldId id="396" r:id="rId35"/>
    <p:sldId id="397" r:id="rId36"/>
    <p:sldId id="398" r:id="rId37"/>
    <p:sldId id="332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154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6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29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5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5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4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8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03-Jul-22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Breadth-First-Search-Algorithm.g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61210" y="2039431"/>
            <a:ext cx="7846085" cy="205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Ứng dụng Trí tuệ nhân tạo tìm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số bước đi tối thiểu thắng trò chơi N-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puzzle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TS.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Nguyễn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 Nhật Quang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Tham lam (Greedy Best First Search)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hàm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ước lượng độ “phù hợp” của từng đỉnh trong đồ thị.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Ưu tiên các đỉnh có giá trị hàm đánh giá cao nhất khi duyệt.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đảm bảo được tính hoàn chỉnh và tối ưu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0AFEB4-93FC-D2ED-3883-ABC8A170974C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714C57E-7A02-4D9E-8B38-9828CEBBB57E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E71B68-4016-320D-A57E-E91C1B8EE007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50B88F5-D432-B7F2-6A4E-397F388DEECC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DFFF19-8AC5-44E8-D086-EE6D8812AB7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E4DB5-CBDE-FE9E-93E9-2A4A0DC80724}"/>
              </a:ext>
            </a:extLst>
          </p:cNvPr>
          <p:cNvCxnSpPr>
            <a:stCxn id="4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DFA-D05B-F868-F35D-82D011D3AE51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7A912-EFE4-E6CA-D14A-5AD4DE8593FB}"/>
              </a:ext>
            </a:extLst>
          </p:cNvPr>
          <p:cNvSpPr txBox="1"/>
          <p:nvPr/>
        </p:nvSpPr>
        <p:spPr>
          <a:xfrm>
            <a:off x="6566066" y="3647404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17F66-B694-E0BD-FE89-F666BBE8C90B}"/>
              </a:ext>
            </a:extLst>
          </p:cNvPr>
          <p:cNvSpPr txBox="1"/>
          <p:nvPr/>
        </p:nvSpPr>
        <p:spPr>
          <a:xfrm>
            <a:off x="5770320" y="2430462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68726-1A9D-6CE3-77F6-E4EBF5E235EC}"/>
              </a:ext>
            </a:extLst>
          </p:cNvPr>
          <p:cNvSpPr txBox="1"/>
          <p:nvPr/>
        </p:nvSpPr>
        <p:spPr>
          <a:xfrm>
            <a:off x="8277547" y="251302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3</a:t>
            </a:r>
          </a:p>
        </p:txBody>
      </p:sp>
    </p:spTree>
    <p:extLst>
      <p:ext uri="{BB962C8B-B14F-4D97-AF65-F5344CB8AC3E}">
        <p14:creationId xmlns:p14="http://schemas.microsoft.com/office/powerpoint/2010/main" val="8409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A*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901A36-050B-5B9A-771D-69BC67B147F5}"/>
              </a:ext>
            </a:extLst>
          </p:cNvPr>
          <p:cNvSpPr/>
          <p:nvPr/>
        </p:nvSpPr>
        <p:spPr>
          <a:xfrm>
            <a:off x="7214260" y="151870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BD90583-19A2-26E2-DD54-A78C62B098AF}"/>
              </a:ext>
            </a:extLst>
          </p:cNvPr>
          <p:cNvSpPr/>
          <p:nvPr/>
        </p:nvSpPr>
        <p:spPr>
          <a:xfrm>
            <a:off x="6107876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BD2727B-629E-B8EE-EA94-CE13EC78105C}"/>
              </a:ext>
            </a:extLst>
          </p:cNvPr>
          <p:cNvSpPr/>
          <p:nvPr/>
        </p:nvSpPr>
        <p:spPr>
          <a:xfrm>
            <a:off x="7238011" y="3610525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4DFA3D-B164-B5F8-E852-39CB44B5E28F}"/>
              </a:ext>
            </a:extLst>
          </p:cNvPr>
          <p:cNvSpPr/>
          <p:nvPr/>
        </p:nvSpPr>
        <p:spPr>
          <a:xfrm>
            <a:off x="8277547" y="2890478"/>
            <a:ext cx="445325" cy="4517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07D89-58AD-A916-9491-FEA7B98D64E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487985" y="1904291"/>
            <a:ext cx="791491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EAB3B-A844-A5D8-F530-4DACBDDCB048}"/>
              </a:ext>
            </a:extLst>
          </p:cNvPr>
          <p:cNvCxnSpPr>
            <a:stCxn id="6" idx="4"/>
          </p:cNvCxnSpPr>
          <p:nvPr/>
        </p:nvCxnSpPr>
        <p:spPr>
          <a:xfrm>
            <a:off x="7436923" y="1970447"/>
            <a:ext cx="23750" cy="177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810BB-BDB2-5CAE-3E46-9B005FC4CCA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594369" y="1904291"/>
            <a:ext cx="748394" cy="10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2C8417-3C8B-42D4-7468-C1B992C84579}"/>
              </a:ext>
            </a:extLst>
          </p:cNvPr>
          <p:cNvSpPr txBox="1"/>
          <p:nvPr/>
        </p:nvSpPr>
        <p:spPr>
          <a:xfrm>
            <a:off x="6131626" y="3647404"/>
            <a:ext cx="12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DD4B9-5F24-67BF-9B4B-C9FC33CDC7D5}"/>
              </a:ext>
            </a:extLst>
          </p:cNvPr>
          <p:cNvSpPr txBox="1"/>
          <p:nvPr/>
        </p:nvSpPr>
        <p:spPr>
          <a:xfrm>
            <a:off x="5427406" y="2430462"/>
            <a:ext cx="114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DBA9B-46B0-19EE-BA94-4965E3A72897}"/>
              </a:ext>
            </a:extLst>
          </p:cNvPr>
          <p:cNvSpPr txBox="1"/>
          <p:nvPr/>
        </p:nvSpPr>
        <p:spPr>
          <a:xfrm>
            <a:off x="7973609" y="3342217"/>
            <a:ext cx="13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+ h =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444879" y="1392136"/>
            <a:ext cx="44596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Bổ sung chi phí từ đỉnh nguồn đến đỉnh đang xét vào ước lượng.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g(n)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 + h(n)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hoàn chỉnh khi không gian trạng thái là hữu hạn và xử lý được vòng lặp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ước lượng heuristic gọi là 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chấp nhận được nếu không âm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và giá trị trả về không vượt quá so với thực tế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D04A4-AAA0-E290-EAD5-0C8A59A76FA8}"/>
              </a:ext>
            </a:extLst>
          </p:cNvPr>
          <p:cNvSpPr txBox="1"/>
          <p:nvPr/>
        </p:nvSpPr>
        <p:spPr>
          <a:xfrm>
            <a:off x="7771700" y="1559911"/>
            <a:ext cx="80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 =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F0B338-77C5-B264-3D4F-2FD9344E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77" y="838594"/>
            <a:ext cx="1920432" cy="19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Số ô sai vị trí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DA0D4C-CA1A-B256-1775-A8E836155F2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Sử dụng số ô sai vị trí để ước lượng độ dài đường đi tới đích.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40E6DB-F148-A224-4E59-83413DA3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78" y="2684207"/>
            <a:ext cx="275412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702710" y="3181907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F824-BC74-A935-27E8-B623758C8E67}"/>
              </a:ext>
            </a:extLst>
          </p:cNvPr>
          <p:cNvSpPr txBox="1"/>
          <p:nvPr/>
        </p:nvSpPr>
        <p:spPr>
          <a:xfrm>
            <a:off x="4006645" y="4002901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1715F-4BEA-C013-1EF4-8DE95FB321B9}"/>
              </a:ext>
            </a:extLst>
          </p:cNvPr>
          <p:cNvSpPr txBox="1"/>
          <p:nvPr/>
        </p:nvSpPr>
        <p:spPr>
          <a:xfrm>
            <a:off x="570271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9F088-0B69-5B34-0319-085D6E2F7EF3}"/>
              </a:ext>
            </a:extLst>
          </p:cNvPr>
          <p:cNvSpPr txBox="1"/>
          <p:nvPr/>
        </p:nvSpPr>
        <p:spPr>
          <a:xfrm>
            <a:off x="4852220" y="4871456"/>
            <a:ext cx="3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7B6AAF-73F4-BBB8-B8F7-FDF1E693C95E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00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0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Manhattan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8B09A-8D60-08EB-B570-0DBC8ED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79" y="2938975"/>
            <a:ext cx="3038167" cy="303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C6234-C48C-C609-C882-BA88A29ADE74}"/>
              </a:ext>
            </a:extLst>
          </p:cNvPr>
          <p:cNvSpPr txBox="1"/>
          <p:nvPr/>
        </p:nvSpPr>
        <p:spPr>
          <a:xfrm>
            <a:off x="5599918" y="3134029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59951-38B0-C8D4-04AF-413FA7180CB4}"/>
              </a:ext>
            </a:extLst>
          </p:cNvPr>
          <p:cNvSpPr txBox="1"/>
          <p:nvPr/>
        </p:nvSpPr>
        <p:spPr>
          <a:xfrm>
            <a:off x="5590083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3F444-4327-9313-C368-EDDCA1EAF684}"/>
              </a:ext>
            </a:extLst>
          </p:cNvPr>
          <p:cNvSpPr txBox="1"/>
          <p:nvPr/>
        </p:nvSpPr>
        <p:spPr>
          <a:xfrm>
            <a:off x="4744062" y="4840250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C8A66-60A4-84B1-1D37-1A096E12A1CE}"/>
              </a:ext>
            </a:extLst>
          </p:cNvPr>
          <p:cNvSpPr txBox="1"/>
          <p:nvPr/>
        </p:nvSpPr>
        <p:spPr>
          <a:xfrm>
            <a:off x="3898935" y="3994352"/>
            <a:ext cx="6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3.3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0900B0-5F6E-3579-58CB-EEB17A778FE4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Tổng của số lần trượt không bị cản để đến đích của tất cả các ô.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Chấp nhận được.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Manhattan trọng số: Nhân giá trị heuristic Manhattan với một hằng số lớn hơn 1.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2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548893-AD8C-70D3-B92C-7EE54A60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15" y="2929143"/>
            <a:ext cx="3057831" cy="305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Mâu thuẫn tuyến tính (Linear Conflict)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BABBD6-6EDC-F1B8-465E-F6723F747B72}"/>
              </a:ext>
            </a:extLst>
          </p:cNvPr>
          <p:cNvSpPr txBox="1">
            <a:spLocks/>
          </p:cNvSpPr>
          <p:nvPr/>
        </p:nvSpPr>
        <p:spPr>
          <a:xfrm>
            <a:off x="786101" y="1027011"/>
            <a:ext cx="8138682" cy="183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Hai ô được gọi là mâu thuẫn tuyến tính (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) nếu chúng và ô đích tương ứng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f(n) = g(n) + </a:t>
            </a:r>
            <a:r>
              <a:rPr lang="en-US" sz="1800" i="1" dirty="0" err="1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1800" i="1" baseline="-25000" dirty="0" err="1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Manhattan</a:t>
            </a:r>
            <a:r>
              <a:rPr lang="en-US" sz="1800" i="1" dirty="0">
                <a:ea typeface="Tahoma" panose="020B0604030504040204" pitchFamily="34" charset="0"/>
                <a:cs typeface="Tahoma" panose="020B0604030504040204" pitchFamily="34" charset="0"/>
              </a:rPr>
              <a:t>(n) + </a:t>
            </a:r>
            <a:r>
              <a:rPr lang="en-US" sz="1800" i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 * (số cặp mâu thuẫn tuyến tính)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0048AD-710B-2086-3579-C9E3BFA62D4F}"/>
              </a:ext>
            </a:extLst>
          </p:cNvPr>
          <p:cNvSpPr/>
          <p:nvPr/>
        </p:nvSpPr>
        <p:spPr>
          <a:xfrm>
            <a:off x="3549446" y="4975123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9CE570-4903-E898-E538-BF4C086FB039}"/>
              </a:ext>
            </a:extLst>
          </p:cNvPr>
          <p:cNvSpPr/>
          <p:nvPr/>
        </p:nvSpPr>
        <p:spPr>
          <a:xfrm>
            <a:off x="5255342" y="4975122"/>
            <a:ext cx="668593" cy="658761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475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03F72-F44C-C7E8-002B-572B0B13427A}"/>
              </a:ext>
            </a:extLst>
          </p:cNvPr>
          <p:cNvSpPr txBox="1"/>
          <p:nvPr/>
        </p:nvSpPr>
        <p:spPr>
          <a:xfrm>
            <a:off x="456708" y="1482748"/>
            <a:ext cx="728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Sử dụng ngôn ngữ Python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Xây dựng chương trình bằng thư viện PyQT5</a:t>
            </a:r>
          </a:p>
        </p:txBody>
      </p:sp>
      <p:pic>
        <p:nvPicPr>
          <p:cNvPr id="4" name="Picture 2" descr="PyQt5 Tutorial: Creating my own GUI Program with Python - Codetorial">
            <a:extLst>
              <a:ext uri="{FF2B5EF4-FFF2-40B4-BE49-F238E27FC236}">
                <a16:creationId xmlns:a16="http://schemas.microsoft.com/office/drawing/2014/main" id="{09B097F4-79D3-7ABD-341D-AF087F5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0" y="3192086"/>
            <a:ext cx="5786323" cy="21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4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A6BDA1-A2AD-5329-15D5-18BA2174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0" y="1025406"/>
            <a:ext cx="6264739" cy="49108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Xây dựng chương trình</a:t>
            </a:r>
            <a:endParaRPr lang="en-US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B2DB36-8D9B-AA17-AA2F-5876BCAFB443}"/>
              </a:ext>
            </a:extLst>
          </p:cNvPr>
          <p:cNvCxnSpPr/>
          <p:nvPr/>
        </p:nvCxnSpPr>
        <p:spPr>
          <a:xfrm flipH="1">
            <a:off x="943897" y="1386348"/>
            <a:ext cx="1897626" cy="6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8F7C4-533D-87E2-0457-A9C2B59878B9}"/>
              </a:ext>
            </a:extLst>
          </p:cNvPr>
          <p:cNvSpPr txBox="1"/>
          <p:nvPr/>
        </p:nvSpPr>
        <p:spPr>
          <a:xfrm>
            <a:off x="0" y="1193564"/>
            <a:ext cx="1101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hàng của </a:t>
            </a:r>
          </a:p>
          <a:p>
            <a:r>
              <a:rPr lang="en-US" sz="1400" dirty="0"/>
              <a:t>N-puzzle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FD1D90-0AEE-28CF-BD94-C4C196CF61C5}"/>
              </a:ext>
            </a:extLst>
          </p:cNvPr>
          <p:cNvCxnSpPr>
            <a:cxnSpLocks/>
          </p:cNvCxnSpPr>
          <p:nvPr/>
        </p:nvCxnSpPr>
        <p:spPr>
          <a:xfrm flipH="1" flipV="1">
            <a:off x="4837471" y="967499"/>
            <a:ext cx="216310" cy="29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DE33B-9EDB-11EA-5491-0FFBFE4C590D}"/>
              </a:ext>
            </a:extLst>
          </p:cNvPr>
          <p:cNvSpPr txBox="1"/>
          <p:nvPr/>
        </p:nvSpPr>
        <p:spPr>
          <a:xfrm>
            <a:off x="2753032" y="670344"/>
            <a:ext cx="230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lần xáo trộn các ô từ trạng thái mục tiêu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4CF2D5-A1CA-AAEC-EA57-CABD98B3785D}"/>
              </a:ext>
            </a:extLst>
          </p:cNvPr>
          <p:cNvCxnSpPr>
            <a:cxnSpLocks/>
          </p:cNvCxnSpPr>
          <p:nvPr/>
        </p:nvCxnSpPr>
        <p:spPr>
          <a:xfrm flipV="1">
            <a:off x="6735098" y="931954"/>
            <a:ext cx="462116" cy="3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5B9E15-7C42-F66D-5DE4-A29FCE1D6903}"/>
              </a:ext>
            </a:extLst>
          </p:cNvPr>
          <p:cNvSpPr txBox="1"/>
          <p:nvPr/>
        </p:nvSpPr>
        <p:spPr>
          <a:xfrm>
            <a:off x="7253338" y="680268"/>
            <a:ext cx="125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Tạo ván chơi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776FA6-3640-1608-7DE4-770EC9A170C6}"/>
              </a:ext>
            </a:extLst>
          </p:cNvPr>
          <p:cNvCxnSpPr>
            <a:cxnSpLocks/>
          </p:cNvCxnSpPr>
          <p:nvPr/>
        </p:nvCxnSpPr>
        <p:spPr>
          <a:xfrm>
            <a:off x="7583470" y="1601731"/>
            <a:ext cx="590640" cy="2036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9BD6AD-44F4-C697-5AAB-9E154398389F}"/>
              </a:ext>
            </a:extLst>
          </p:cNvPr>
          <p:cNvCxnSpPr>
            <a:cxnSpLocks/>
          </p:cNvCxnSpPr>
          <p:nvPr/>
        </p:nvCxnSpPr>
        <p:spPr>
          <a:xfrm>
            <a:off x="7551174" y="2172929"/>
            <a:ext cx="622936" cy="146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A64D10-5D09-5A13-5081-748A88E62EC7}"/>
              </a:ext>
            </a:extLst>
          </p:cNvPr>
          <p:cNvCxnSpPr>
            <a:cxnSpLocks/>
          </p:cNvCxnSpPr>
          <p:nvPr/>
        </p:nvCxnSpPr>
        <p:spPr>
          <a:xfrm>
            <a:off x="7583470" y="2674374"/>
            <a:ext cx="590640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8209D9-78A7-BB20-7AFD-6D113ECB127B}"/>
              </a:ext>
            </a:extLst>
          </p:cNvPr>
          <p:cNvCxnSpPr/>
          <p:nvPr/>
        </p:nvCxnSpPr>
        <p:spPr>
          <a:xfrm>
            <a:off x="7551174" y="3219450"/>
            <a:ext cx="622936" cy="41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1A3112-B517-F54F-8BA9-AF4E5CC734D3}"/>
              </a:ext>
            </a:extLst>
          </p:cNvPr>
          <p:cNvCxnSpPr/>
          <p:nvPr/>
        </p:nvCxnSpPr>
        <p:spPr>
          <a:xfrm flipV="1">
            <a:off x="7583470" y="3637935"/>
            <a:ext cx="590640" cy="15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E45F69-CEAF-D280-C9A8-B525F03F81C1}"/>
              </a:ext>
            </a:extLst>
          </p:cNvPr>
          <p:cNvCxnSpPr/>
          <p:nvPr/>
        </p:nvCxnSpPr>
        <p:spPr>
          <a:xfrm flipV="1">
            <a:off x="7583470" y="3637935"/>
            <a:ext cx="590640" cy="70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7C37CC-49DC-64C2-E61C-F01562977DBB}"/>
              </a:ext>
            </a:extLst>
          </p:cNvPr>
          <p:cNvCxnSpPr/>
          <p:nvPr/>
        </p:nvCxnSpPr>
        <p:spPr>
          <a:xfrm flipV="1">
            <a:off x="7583470" y="3637935"/>
            <a:ext cx="590640" cy="125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862E78-E91C-A491-8705-2BFDAB1EAC0E}"/>
              </a:ext>
            </a:extLst>
          </p:cNvPr>
          <p:cNvCxnSpPr>
            <a:cxnSpLocks/>
          </p:cNvCxnSpPr>
          <p:nvPr/>
        </p:nvCxnSpPr>
        <p:spPr>
          <a:xfrm flipV="1">
            <a:off x="7583470" y="3637935"/>
            <a:ext cx="590640" cy="179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9A4007-1FF6-F416-1BD5-38479BAB3DCB}"/>
              </a:ext>
            </a:extLst>
          </p:cNvPr>
          <p:cNvSpPr txBox="1"/>
          <p:nvPr/>
        </p:nvSpPr>
        <p:spPr>
          <a:xfrm>
            <a:off x="8174110" y="3187471"/>
            <a:ext cx="1091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Chạy các thuật toán tương ứng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B80AD4-9057-F2AD-1787-A89771FF7CF6}"/>
              </a:ext>
            </a:extLst>
          </p:cNvPr>
          <p:cNvSpPr txBox="1"/>
          <p:nvPr/>
        </p:nvSpPr>
        <p:spPr>
          <a:xfrm>
            <a:off x="0" y="2764522"/>
            <a:ext cx="1508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 chuyển ô trống: </a:t>
            </a:r>
          </a:p>
          <a:p>
            <a:r>
              <a:rPr lang="en-US" sz="1400" dirty="0"/>
              <a:t>   A: sang trái</a:t>
            </a:r>
          </a:p>
          <a:p>
            <a:r>
              <a:rPr lang="en-US" sz="1400" dirty="0"/>
              <a:t>   D: sang phải</a:t>
            </a:r>
          </a:p>
          <a:p>
            <a:r>
              <a:rPr lang="en-US" sz="1400" dirty="0"/>
              <a:t>   W: lên trên</a:t>
            </a:r>
          </a:p>
          <a:p>
            <a:r>
              <a:rPr lang="en-US" sz="1400" dirty="0"/>
              <a:t>   S: xuống dưới</a:t>
            </a:r>
          </a:p>
          <a:p>
            <a:endParaRPr lang="en-US" sz="1400" dirty="0"/>
          </a:p>
          <a:p>
            <a:r>
              <a:rPr lang="en-US" sz="1400" dirty="0"/>
              <a:t>B: mô phỏng</a:t>
            </a:r>
          </a:p>
          <a:p>
            <a:r>
              <a:rPr lang="en-US" sz="1400" dirty="0"/>
              <a:t>U: quay về</a:t>
            </a:r>
          </a:p>
          <a:p>
            <a:endParaRPr lang="en-US" sz="1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893F6E-5686-E573-1C0C-15BF8DDB6246}"/>
              </a:ext>
            </a:extLst>
          </p:cNvPr>
          <p:cNvCxnSpPr/>
          <p:nvPr/>
        </p:nvCxnSpPr>
        <p:spPr>
          <a:xfrm flipH="1">
            <a:off x="4244340" y="5664436"/>
            <a:ext cx="1699260" cy="35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290F55-04EF-00A0-CAA1-A92D42E0B55B}"/>
              </a:ext>
            </a:extLst>
          </p:cNvPr>
          <p:cNvSpPr txBox="1"/>
          <p:nvPr/>
        </p:nvSpPr>
        <p:spPr>
          <a:xfrm>
            <a:off x="3307080" y="5948516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Thời gian chạy thuật toán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0F1DB-6DFA-E668-ED11-CC0EF33A6739}"/>
              </a:ext>
            </a:extLst>
          </p:cNvPr>
          <p:cNvCxnSpPr/>
          <p:nvPr/>
        </p:nvCxnSpPr>
        <p:spPr>
          <a:xfrm>
            <a:off x="6729850" y="5879442"/>
            <a:ext cx="738571" cy="2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4692A-4097-A367-2EA6-CDC5CEE9CCF0}"/>
              </a:ext>
            </a:extLst>
          </p:cNvPr>
          <p:cNvSpPr txBox="1"/>
          <p:nvPr/>
        </p:nvSpPr>
        <p:spPr>
          <a:xfrm>
            <a:off x="7468421" y="5987476"/>
            <a:ext cx="120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Số bước đi đạt được</a:t>
            </a:r>
          </a:p>
        </p:txBody>
      </p:sp>
    </p:spTree>
    <p:extLst>
      <p:ext uri="{BB962C8B-B14F-4D97-AF65-F5344CB8AC3E}">
        <p14:creationId xmlns:p14="http://schemas.microsoft.com/office/powerpoint/2010/main" val="59398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7107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Cấu hình thực nghiệm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94CA0-9371-8784-60EE-8308D837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17" y="1450529"/>
            <a:ext cx="6038566" cy="3305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ABB2C-CA48-8599-9AAB-7030D71DD8F5}"/>
              </a:ext>
            </a:extLst>
          </p:cNvPr>
          <p:cNvSpPr txBox="1"/>
          <p:nvPr/>
        </p:nvSpPr>
        <p:spPr>
          <a:xfrm>
            <a:off x="676894" y="5282617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Thực nghiệm trên các kịch bản của trò chơi </a:t>
            </a:r>
            <a:r>
              <a:rPr lang="en-US" b="1" dirty="0"/>
              <a:t>8-puzzle</a:t>
            </a:r>
            <a:r>
              <a:rPr lang="en-US" dirty="0"/>
              <a:t>, </a:t>
            </a:r>
            <a:r>
              <a:rPr lang="en-US" b="1" dirty="0"/>
              <a:t>15-puzzle</a:t>
            </a:r>
            <a:r>
              <a:rPr lang="en-US" dirty="0"/>
              <a:t>, </a:t>
            </a:r>
            <a:r>
              <a:rPr lang="en-US" b="1" dirty="0"/>
              <a:t>24-puzzle</a:t>
            </a:r>
          </a:p>
        </p:txBody>
      </p:sp>
    </p:spTree>
    <p:extLst>
      <p:ext uri="{BB962C8B-B14F-4D97-AF65-F5344CB8AC3E}">
        <p14:creationId xmlns:p14="http://schemas.microsoft.com/office/powerpoint/2010/main" val="141176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</p:spTree>
    <p:extLst>
      <p:ext uri="{BB962C8B-B14F-4D97-AF65-F5344CB8AC3E}">
        <p14:creationId xmlns:p14="http://schemas.microsoft.com/office/powerpoint/2010/main" val="37036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6A326-E688-54EC-B827-AB9953865E23}"/>
              </a:ext>
            </a:extLst>
          </p:cNvPr>
          <p:cNvSpPr/>
          <p:nvPr/>
        </p:nvSpPr>
        <p:spPr>
          <a:xfrm>
            <a:off x="3235577" y="2437172"/>
            <a:ext cx="5248893" cy="3909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1CF20-770E-725F-E21F-226B6FC71C2D}"/>
              </a:ext>
            </a:extLst>
          </p:cNvPr>
          <p:cNvSpPr/>
          <p:nvPr/>
        </p:nvSpPr>
        <p:spPr>
          <a:xfrm>
            <a:off x="3235577" y="4969787"/>
            <a:ext cx="5248893" cy="5047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2C210-A969-C67D-6381-61EDD576290E}"/>
              </a:ext>
            </a:extLst>
          </p:cNvPr>
          <p:cNvSpPr/>
          <p:nvPr/>
        </p:nvSpPr>
        <p:spPr>
          <a:xfrm>
            <a:off x="4434985" y="2121196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77B91-9B3E-7BA3-9C79-649EF8BF4EC8}"/>
              </a:ext>
            </a:extLst>
          </p:cNvPr>
          <p:cNvSpPr/>
          <p:nvPr/>
        </p:nvSpPr>
        <p:spPr>
          <a:xfrm>
            <a:off x="4458735" y="1801537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4446860" y="2916844"/>
            <a:ext cx="540776" cy="2419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3250197" y="3853546"/>
            <a:ext cx="5240660" cy="54032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8-puzzle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E888-26C7-68F6-6D38-B204808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82" y="1031976"/>
            <a:ext cx="5428085" cy="45342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3F44C70-515A-F703-D074-E890ED04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1036362"/>
            <a:ext cx="1259864" cy="125464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6B4F303-245C-60A8-64ED-7631AEB47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" y="2801678"/>
            <a:ext cx="1259864" cy="1254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CC7CC21-8587-157A-E528-5905F6901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9" y="4565263"/>
            <a:ext cx="1259865" cy="125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DC857-2AF4-BEB3-C769-40C359B3772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BA438-5177-FC65-B184-54A7802C763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24E10-05FA-8188-E004-4A0F221FA56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DDA18-61F3-9C34-E79E-233A95948B30}"/>
              </a:ext>
            </a:extLst>
          </p:cNvPr>
          <p:cNvSpPr/>
          <p:nvPr/>
        </p:nvSpPr>
        <p:spPr>
          <a:xfrm>
            <a:off x="3250197" y="4506691"/>
            <a:ext cx="5240660" cy="3503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</p:spTree>
    <p:extLst>
      <p:ext uri="{BB962C8B-B14F-4D97-AF65-F5344CB8AC3E}">
        <p14:creationId xmlns:p14="http://schemas.microsoft.com/office/powerpoint/2010/main" val="219792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757B65-E9AA-03AF-693C-F9679AB93C1D}"/>
              </a:ext>
            </a:extLst>
          </p:cNvPr>
          <p:cNvSpPr/>
          <p:nvPr/>
        </p:nvSpPr>
        <p:spPr>
          <a:xfrm>
            <a:off x="5889520" y="1724545"/>
            <a:ext cx="2696339" cy="584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1100-8FC6-51E2-48D8-B9DFA1A136A1}"/>
              </a:ext>
            </a:extLst>
          </p:cNvPr>
          <p:cNvSpPr/>
          <p:nvPr/>
        </p:nvSpPr>
        <p:spPr>
          <a:xfrm>
            <a:off x="5889519" y="2851992"/>
            <a:ext cx="2696339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667ED-95A6-5878-CC42-EAE7C25D9E20}"/>
              </a:ext>
            </a:extLst>
          </p:cNvPr>
          <p:cNvSpPr/>
          <p:nvPr/>
        </p:nvSpPr>
        <p:spPr>
          <a:xfrm>
            <a:off x="4319998" y="3338913"/>
            <a:ext cx="1356408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07106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15-puzzle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2CF0-2DB3-D102-212B-897D0003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42" y="962230"/>
            <a:ext cx="5586559" cy="4654356"/>
          </a:xfrm>
          <a:prstGeom prst="rect">
            <a:avLst/>
          </a:prstGeom>
        </p:spPr>
      </p:pic>
      <p:pic>
        <p:nvPicPr>
          <p:cNvPr id="6" name="Picture 5" descr="A picture containing electronics, red, calculator, telephone&#10;&#10;Description automatically generated">
            <a:extLst>
              <a:ext uri="{FF2B5EF4-FFF2-40B4-BE49-F238E27FC236}">
                <a16:creationId xmlns:a16="http://schemas.microsoft.com/office/drawing/2014/main" id="{E510B17F-70D9-D51B-695A-33ADFFAD5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4" y="1070359"/>
            <a:ext cx="1186725" cy="1188381"/>
          </a:xfrm>
          <a:prstGeom prst="rect">
            <a:avLst/>
          </a:prstGeom>
        </p:spPr>
      </p:pic>
      <p:pic>
        <p:nvPicPr>
          <p:cNvPr id="7" name="Picture 6" descr="A picture containing red, calculator, electronics, telephone&#10;&#10;Description automatically generated">
            <a:extLst>
              <a:ext uri="{FF2B5EF4-FFF2-40B4-BE49-F238E27FC236}">
                <a16:creationId xmlns:a16="http://schemas.microsoft.com/office/drawing/2014/main" id="{FAA9149D-61EF-3793-84A9-F8E784A6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2833945"/>
            <a:ext cx="1186725" cy="1188380"/>
          </a:xfrm>
          <a:prstGeom prst="rect">
            <a:avLst/>
          </a:prstGeom>
        </p:spPr>
      </p:pic>
      <p:pic>
        <p:nvPicPr>
          <p:cNvPr id="8" name="Picture 7" descr="A picture containing red, electronics, calculator, telephone&#10;&#10;Description automatically generated">
            <a:extLst>
              <a:ext uri="{FF2B5EF4-FFF2-40B4-BE49-F238E27FC236}">
                <a16:creationId xmlns:a16="http://schemas.microsoft.com/office/drawing/2014/main" id="{4F6304DC-A373-D8FE-8B3A-21985262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3" y="4597530"/>
            <a:ext cx="1195047" cy="1188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B0CC-86EF-454E-0C9D-559C972BBE02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DAF15-3535-85AD-BFD3-012DD66A8D31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4651-BB55-4EE8-79EF-D66B2A239298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667ED-95A6-5878-CC42-EAE7C25D9E20}"/>
              </a:ext>
            </a:extLst>
          </p:cNvPr>
          <p:cNvSpPr/>
          <p:nvPr/>
        </p:nvSpPr>
        <p:spPr>
          <a:xfrm>
            <a:off x="5780662" y="4468329"/>
            <a:ext cx="2805197" cy="10299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244538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EC3DB-E9D5-D464-3694-D01C1DEF83EB}"/>
              </a:ext>
            </a:extLst>
          </p:cNvPr>
          <p:cNvSpPr/>
          <p:nvPr/>
        </p:nvSpPr>
        <p:spPr>
          <a:xfrm>
            <a:off x="5889520" y="1772045"/>
            <a:ext cx="2696339" cy="584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5889519" y="2899492"/>
            <a:ext cx="2696339" cy="4246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4395017" y="3885538"/>
            <a:ext cx="1327358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4395016" y="3885538"/>
            <a:ext cx="4296699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24-puzzle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8B1E-FA7C-A3E5-5E34-71910CC6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1" y="1006737"/>
            <a:ext cx="5644496" cy="4662259"/>
          </a:xfrm>
          <a:prstGeom prst="rect">
            <a:avLst/>
          </a:prstGeom>
        </p:spPr>
      </p:pic>
      <p:pic>
        <p:nvPicPr>
          <p:cNvPr id="6" name="Picture 5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DDA777A2-A2E0-A4AF-2CAA-3F49ED0D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1019533"/>
            <a:ext cx="1285739" cy="1291134"/>
          </a:xfrm>
          <a:prstGeom prst="rect">
            <a:avLst/>
          </a:prstGeom>
        </p:spPr>
      </p:pic>
      <p:pic>
        <p:nvPicPr>
          <p:cNvPr id="7" name="Picture 6" descr="A picture containing text, electronics, calculator, keyboard&#10;&#10;Description automatically generated">
            <a:extLst>
              <a:ext uri="{FF2B5EF4-FFF2-40B4-BE49-F238E27FC236}">
                <a16:creationId xmlns:a16="http://schemas.microsoft.com/office/drawing/2014/main" id="{9DA1D239-B068-21E3-0458-F23CA85CD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" y="2782568"/>
            <a:ext cx="1291134" cy="1291134"/>
          </a:xfrm>
          <a:prstGeom prst="rect">
            <a:avLst/>
          </a:prstGeom>
        </p:spPr>
      </p:pic>
      <p:pic>
        <p:nvPicPr>
          <p:cNvPr id="8" name="Picture 7" descr="A picture containing text, electronics, calculator, red&#10;&#10;Description automatically generated">
            <a:extLst>
              <a:ext uri="{FF2B5EF4-FFF2-40B4-BE49-F238E27FC236}">
                <a16:creationId xmlns:a16="http://schemas.microsoft.com/office/drawing/2014/main" id="{981D9F7C-D602-918C-1A9E-13CD95603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2" y="4549128"/>
            <a:ext cx="1291134" cy="1289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E47D-ADF0-2DA4-BE15-656259255B35}"/>
              </a:ext>
            </a:extLst>
          </p:cNvPr>
          <p:cNvSpPr txBox="1"/>
          <p:nvPr/>
        </p:nvSpPr>
        <p:spPr>
          <a:xfrm>
            <a:off x="225549" y="147988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1281-722F-E09D-C900-361A475D33D9}"/>
              </a:ext>
            </a:extLst>
          </p:cNvPr>
          <p:cNvSpPr txBox="1"/>
          <p:nvPr/>
        </p:nvSpPr>
        <p:spPr>
          <a:xfrm>
            <a:off x="225549" y="3243469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B138B-1F30-EC03-98E8-723873B2BB13}"/>
              </a:ext>
            </a:extLst>
          </p:cNvPr>
          <p:cNvSpPr txBox="1"/>
          <p:nvPr/>
        </p:nvSpPr>
        <p:spPr>
          <a:xfrm>
            <a:off x="225549" y="5007054"/>
            <a:ext cx="6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DB13-5285-30FD-7767-B6BA7B9C8569}"/>
              </a:ext>
            </a:extLst>
          </p:cNvPr>
          <p:cNvSpPr/>
          <p:nvPr/>
        </p:nvSpPr>
        <p:spPr>
          <a:xfrm>
            <a:off x="5840362" y="4543100"/>
            <a:ext cx="1366684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09AFC-1CAB-7C3A-101B-D492CD59FB38}"/>
              </a:ext>
            </a:extLst>
          </p:cNvPr>
          <p:cNvSpPr/>
          <p:nvPr/>
        </p:nvSpPr>
        <p:spPr>
          <a:xfrm>
            <a:off x="7310284" y="5026718"/>
            <a:ext cx="1366684" cy="3763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5478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Trò chơi N-puzzle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Phát biểu bài toán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5" y="1392136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vào: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vuông, chia thành N x N vùng trống vuông được phủ bởi N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ô vuông nhỏ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ea typeface="Tahoma" panose="020B0604030504040204" pitchFamily="34" charset="0"/>
                <a:cs typeface="Tahoma" panose="020B0604030504040204" pitchFamily="34" charset="0"/>
              </a:rPr>
              <a:t>Đầu ra: </a:t>
            </a: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Lời giải để toàn bộ ô vuông ở đúng vị trí yêu cầu.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Ràng buộc: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đi chỉ di chuyển một ô vuông.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vi-VN" sz="1800" b="1" dirty="0"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Tối thiểu hóa số bước đi để chiến thắng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Bài toán NP-khó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E07F6-FCAC-74E1-D41A-E614CA535707}"/>
              </a:ext>
            </a:extLst>
          </p:cNvPr>
          <p:cNvSpPr txBox="1"/>
          <p:nvPr/>
        </p:nvSpPr>
        <p:spPr>
          <a:xfrm>
            <a:off x="285119" y="5434219"/>
            <a:ext cx="857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Ratner, Daniel, and Manfred K.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Warmuth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 "Finding a Shortest Solution for the N × N Extension of the 15-PUZZLE Is Intractable." AAAI. 1986.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4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Mô hình bài toán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4E4402E3-E23A-B05F-E1F2-F9E041AA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7" y="1583630"/>
            <a:ext cx="6652445" cy="369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1E19E-87A6-217A-C465-DEF0B897F9A6}"/>
              </a:ext>
            </a:extLst>
          </p:cNvPr>
          <p:cNvSpPr txBox="1"/>
          <p:nvPr/>
        </p:nvSpPr>
        <p:spPr>
          <a:xfrm>
            <a:off x="250937" y="5616902"/>
            <a:ext cx="8673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https://algorithmsinsight.wordpress.com/graph-theory-2/a-star-in-general/implementing-a-star-to-solve-n-puzzle/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13954D-0DDD-1E70-9C14-F06FC22BDF32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Không gian tìm kiếm được mô hình dưới dạng một đồ thị không trọng số.</a:t>
            </a:r>
          </a:p>
        </p:txBody>
      </p:sp>
    </p:spTree>
    <p:extLst>
      <p:ext uri="{BB962C8B-B14F-4D97-AF65-F5344CB8AC3E}">
        <p14:creationId xmlns:p14="http://schemas.microsoft.com/office/powerpoint/2010/main" val="8767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bài toán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Thuật toán đề xuất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Chương trình xây dựng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quả thực nghiệm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7013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rcle&#10;&#10;Description automatically generated with low confidence">
            <a:extLst>
              <a:ext uri="{FF2B5EF4-FFF2-40B4-BE49-F238E27FC236}">
                <a16:creationId xmlns:a16="http://schemas.microsoft.com/office/drawing/2014/main" id="{73B9D9F4-5674-F2EC-46AF-6B99FA31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540"/>
            <a:ext cx="3686482" cy="3686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theo chiều rộng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>
                <a:ea typeface="Tahoma" panose="020B0604030504040204" pitchFamily="34" charset="0"/>
                <a:cs typeface="Tahoma" panose="020B0604030504040204" pitchFamily="34" charset="0"/>
              </a:rPr>
              <a:t>Tìm kiếm theo chiều rộng (BFS) là thuật toán tìm kiếm không dựa trên kinh nghiệm trong đồ thị.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>
                <a:ea typeface="Tahoma" panose="020B0604030504040204" pitchFamily="34" charset="0"/>
                <a:cs typeface="Tahoma" panose="020B0604030504040204" pitchFamily="34" charset="0"/>
              </a:rPr>
              <a:t>Với bài toán N-puzzle, thuật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7580-C390-CADA-C93A-44DE92A25B4F}"/>
              </a:ext>
            </a:extLst>
          </p:cNvPr>
          <p:cNvSpPr txBox="1"/>
          <p:nvPr/>
        </p:nvSpPr>
        <p:spPr>
          <a:xfrm>
            <a:off x="3686482" y="2261715"/>
            <a:ext cx="5407742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BFSQueue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FDE4C-A7AA-30E1-3238-1611733DFAD5}"/>
              </a:ext>
            </a:extLst>
          </p:cNvPr>
          <p:cNvSpPr txBox="1"/>
          <p:nvPr/>
        </p:nvSpPr>
        <p:spPr>
          <a:xfrm>
            <a:off x="235077" y="5686404"/>
            <a:ext cx="25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99643-CBCD-0E97-9667-D09F1FEC4ED2}"/>
              </a:ext>
            </a:extLst>
          </p:cNvPr>
          <p:cNvSpPr txBox="1"/>
          <p:nvPr/>
        </p:nvSpPr>
        <p:spPr>
          <a:xfrm>
            <a:off x="117987" y="5686404"/>
            <a:ext cx="345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https://commons.wikimedia.org/wiki/File:Breadth-First-Search-Algorithm.gif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5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Tìm kiếm sâu dần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51486" y="832897"/>
            <a:ext cx="2873606" cy="471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Thuật toán tìm kiếm sâu dần được phát triển từ thuật toán tìm kiếm theo chiều sâu (BFS) và tìm kiếm giới hạn độ sâu (DLS).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IDS cho số bước đến được trạng thái mục tiêu sẽ bằng so với thuật toán BFS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dirty="0" err="1">
                <a:ea typeface="Tahoma" panose="020B0604030504040204" pitchFamily="34" charset="0"/>
                <a:cs typeface="Tahoma" panose="020B0604030504040204" pitchFamily="34" charset="0"/>
              </a:rPr>
              <a:t>huật</a:t>
            </a:r>
            <a:r>
              <a:rPr lang="vi-VN" sz="1800" dirty="0">
                <a:ea typeface="Tahoma" panose="020B0604030504040204" pitchFamily="34" charset="0"/>
                <a:cs typeface="Tahoma" panose="020B0604030504040204" pitchFamily="34" charset="0"/>
              </a:rPr>
              <a:t> toán đảm bảo cả chính hoàn chỉnh và tính tối ưu.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4C5EE-DAD9-8BD4-67AC-C37CC8C515AF}"/>
              </a:ext>
            </a:extLst>
          </p:cNvPr>
          <p:cNvSpPr txBox="1"/>
          <p:nvPr/>
        </p:nvSpPr>
        <p:spPr>
          <a:xfrm>
            <a:off x="3613355" y="832898"/>
            <a:ext cx="5311428" cy="543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(N, A,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, Goal):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for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in range(i</a:t>
            </a:r>
            <a:r>
              <a:rPr lang="en-US" baseline="-25000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max_deep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1800" baseline="-250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	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while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	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GET_FIRST(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		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		 if (n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Goal):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return SOLUTION(n)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if deep(n) == </a:t>
            </a:r>
            <a:r>
              <a:rPr lang="en-US" dirty="0" err="1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cur_deep</a:t>
            </a: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continue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		 for neighbor 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getNeighbor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		 if neighbor not in visited: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             		</a:t>
            </a:r>
            <a:r>
              <a:rPr lang="en-US" sz="1800" dirty="0" err="1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IDSStack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 neighbor</a:t>
            </a:r>
            <a:b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  return (“No solution”)</a:t>
            </a:r>
            <a:endParaRPr lang="en-US" sz="1800" dirty="0"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09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3045</Words>
  <Application>Microsoft Office PowerPoint</Application>
  <PresentationFormat>On-screen Show (4:3)</PresentationFormat>
  <Paragraphs>321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(Body)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Trò chơi N-puzzle </vt:lpstr>
      <vt:lpstr>Phát biểu bài toán</vt:lpstr>
      <vt:lpstr>Mô hình bài toán</vt:lpstr>
      <vt:lpstr>Nội dung</vt:lpstr>
      <vt:lpstr>Tìm kiếm theo chiều rộng</vt:lpstr>
      <vt:lpstr>Tìm kiếm sâu dần</vt:lpstr>
      <vt:lpstr>Tham lam (Greedy Best First Search)</vt:lpstr>
      <vt:lpstr>A*</vt:lpstr>
      <vt:lpstr>Số ô sai vị trí</vt:lpstr>
      <vt:lpstr>Manhattan</vt:lpstr>
      <vt:lpstr>Manhattan</vt:lpstr>
      <vt:lpstr>Mâu thuẫn tuyến tính (Linear Conflict)</vt:lpstr>
      <vt:lpstr>Nội dung</vt:lpstr>
      <vt:lpstr>Xây dựng chương trình</vt:lpstr>
      <vt:lpstr>Xây dựng chương trình</vt:lpstr>
      <vt:lpstr>Nội dung</vt:lpstr>
      <vt:lpstr>Cấu hình thực nghiệm</vt:lpstr>
      <vt:lpstr>8-puzzle</vt:lpstr>
      <vt:lpstr>8-puzzle</vt:lpstr>
      <vt:lpstr>8-puzzle</vt:lpstr>
      <vt:lpstr>8-puzzle</vt:lpstr>
      <vt:lpstr>8-puzzle</vt:lpstr>
      <vt:lpstr>8-puzzle</vt:lpstr>
      <vt:lpstr>15-puzzle</vt:lpstr>
      <vt:lpstr>15-puzzle</vt:lpstr>
      <vt:lpstr>15-puzzle</vt:lpstr>
      <vt:lpstr>15-puzzle</vt:lpstr>
      <vt:lpstr>24-puzzle</vt:lpstr>
      <vt:lpstr>24-puzzle</vt:lpstr>
      <vt:lpstr>24-puzzle</vt:lpstr>
      <vt:lpstr>24-puzzle</vt:lpstr>
      <vt:lpstr>24-puzzle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130</cp:revision>
  <dcterms:created xsi:type="dcterms:W3CDTF">2021-05-28T04:32:29Z</dcterms:created>
  <dcterms:modified xsi:type="dcterms:W3CDTF">2022-07-03T17:13:37Z</dcterms:modified>
</cp:coreProperties>
</file>