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79" r:id="rId2"/>
  </p:sldMasterIdLst>
  <p:notesMasterIdLst>
    <p:notesMasterId r:id="rId19"/>
  </p:notesMasterIdLst>
  <p:handoutMasterIdLst>
    <p:handoutMasterId r:id="rId20"/>
  </p:handoutMasterIdLst>
  <p:sldIdLst>
    <p:sldId id="257" r:id="rId3"/>
    <p:sldId id="326" r:id="rId4"/>
    <p:sldId id="328" r:id="rId5"/>
    <p:sldId id="370" r:id="rId6"/>
    <p:sldId id="371" r:id="rId7"/>
    <p:sldId id="377" r:id="rId8"/>
    <p:sldId id="329" r:id="rId9"/>
    <p:sldId id="372" r:id="rId10"/>
    <p:sldId id="373" r:id="rId11"/>
    <p:sldId id="330" r:id="rId12"/>
    <p:sldId id="331" r:id="rId13"/>
    <p:sldId id="374" r:id="rId14"/>
    <p:sldId id="375" r:id="rId15"/>
    <p:sldId id="376" r:id="rId16"/>
    <p:sldId id="332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F17C4-0B3B-C3EB-FF0B-46CD4E82A845}" name="James White" initials="JW" userId="7c115dd3e290b9c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7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4" autoAdjust="0"/>
    <p:restoredTop sz="94641" autoAdjust="0"/>
  </p:normalViewPr>
  <p:slideViewPr>
    <p:cSldViewPr snapToGrid="0">
      <p:cViewPr varScale="1">
        <p:scale>
          <a:sx n="97" d="100"/>
          <a:sy n="97" d="100"/>
        </p:scale>
        <p:origin x="154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49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08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18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3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14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14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55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1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03-Jul-22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03-Jul-22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77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03-Jul-22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945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03-Jul-22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2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10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161210" y="2039431"/>
            <a:ext cx="7846085" cy="20596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Ứng dụng Trí tuệ nhân tạo tìm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số bước đi tối thiểu thắng trò chơi N-</a:t>
            </a:r>
            <a:r>
              <a:rPr kumimoji="0" lang="vi-V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puzzle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161210" y="4193851"/>
            <a:ext cx="6882523" cy="15374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Lato" panose="020F0502020204030203" pitchFamily="34" charset="0"/>
                <a:cs typeface="Times New Roman" panose="02020603050405020304" pitchFamily="18" charset="0"/>
              </a:rPr>
              <a:t>Giảng viên hướng dẫn: 	TS.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Lato" panose="020F0502020204030203" pitchFamily="34" charset="0"/>
                <a:cs typeface="Times New Roman" panose="02020603050405020304" pitchFamily="18" charset="0"/>
              </a:rPr>
              <a:t>Nguyễn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Lato" panose="020F0502020204030203" pitchFamily="34" charset="0"/>
                <a:cs typeface="Times New Roman" panose="02020603050405020304" pitchFamily="18" charset="0"/>
              </a:rPr>
              <a:t> Nhật Quang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Lato" panose="020F0502020204030203" pitchFamily="34" charset="0"/>
                <a:cs typeface="Lato" panose="020F0502020204030203" pitchFamily="34" charset="0"/>
              </a:rPr>
              <a:t>Nhóm nghiên cứu: 	1. Tạ Hữu Bình -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Times New Roman" panose="02020603050405020304" pitchFamily="18" charset="0"/>
                <a:cs typeface="Lato" panose="020F0502020204030203" pitchFamily="34" charset="0"/>
              </a:rPr>
              <a:t>20190094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Lato" panose="020F0502020204030203" pitchFamily="34" charset="0"/>
                <a:cs typeface="Lato" panose="020F0502020204030203" pitchFamily="34" charset="0"/>
              </a:rPr>
              <a:t>		    	2. Trần Trọng Hiệp - 20190051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C3C5D1-4D0E-26ED-DB81-7ADA5D18A668}"/>
              </a:ext>
            </a:extLst>
          </p:cNvPr>
          <p:cNvSpPr/>
          <p:nvPr/>
        </p:nvSpPr>
        <p:spPr>
          <a:xfrm>
            <a:off x="413012" y="317038"/>
            <a:ext cx="2576374" cy="8414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28" name="Picture 4" descr="Trường Công nghệ Thông tin và Truyền thông - Đại học Bách khoa Hà Nội">
            <a:extLst>
              <a:ext uri="{FF2B5EF4-FFF2-40B4-BE49-F238E27FC236}">
                <a16:creationId xmlns:a16="http://schemas.microsoft.com/office/drawing/2014/main" id="{566037F1-883B-9EF1-3745-43F326AFB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12" y="411838"/>
            <a:ext cx="2028872" cy="82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24606-C055-F661-0CDD-75A0F072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65836-61ED-7A87-C126-F5716C4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CBF356C-9CB9-CC40-9A30-53A1D6114451}"/>
              </a:ext>
            </a:extLst>
          </p:cNvPr>
          <p:cNvSpPr txBox="1">
            <a:spLocks/>
          </p:cNvSpPr>
          <p:nvPr/>
        </p:nvSpPr>
        <p:spPr>
          <a:xfrm>
            <a:off x="628650" y="1081913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Giới thiệu bài toán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Thuật toán đề xuất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Chương trình xây dựng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quả thực nghiệm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74751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24606-C055-F661-0CDD-75A0F072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65836-61ED-7A87-C126-F5716C4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CBF356C-9CB9-CC40-9A30-53A1D6114451}"/>
              </a:ext>
            </a:extLst>
          </p:cNvPr>
          <p:cNvSpPr txBox="1">
            <a:spLocks/>
          </p:cNvSpPr>
          <p:nvPr/>
        </p:nvSpPr>
        <p:spPr>
          <a:xfrm>
            <a:off x="628650" y="1081913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Giới thiệu bài toán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Thuật toán đề xuất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Chương trình xây dựng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Kết quả thực nghiệm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71078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8-puzzle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7E888-26C7-68F6-6D38-B20480882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982" y="1031976"/>
            <a:ext cx="5428085" cy="45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87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15-puzzle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E2CF0-2DB3-D102-212B-897D0003D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242" y="962230"/>
            <a:ext cx="5586559" cy="465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23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24-puzzle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18B1E-FA7C-A3E5-5E34-71910CC62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491" y="1006737"/>
            <a:ext cx="5644496" cy="466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87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24606-C055-F661-0CDD-75A0F072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65836-61ED-7A87-C126-F5716C4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CBF356C-9CB9-CC40-9A30-53A1D6114451}"/>
              </a:ext>
            </a:extLst>
          </p:cNvPr>
          <p:cNvSpPr txBox="1">
            <a:spLocks/>
          </p:cNvSpPr>
          <p:nvPr/>
        </p:nvSpPr>
        <p:spPr>
          <a:xfrm>
            <a:off x="628650" y="1081913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Giới thiệu bài toán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Thuật toán đề xuất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Chương trình xây dựng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quả thực nghiệm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954789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/>
              <a:t>THANK YOU!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24606-C055-F661-0CDD-75A0F072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65836-61ED-7A87-C126-F5716C4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CBF356C-9CB9-CC40-9A30-53A1D6114451}"/>
              </a:ext>
            </a:extLst>
          </p:cNvPr>
          <p:cNvSpPr txBox="1">
            <a:spLocks/>
          </p:cNvSpPr>
          <p:nvPr/>
        </p:nvSpPr>
        <p:spPr>
          <a:xfrm>
            <a:off x="628650" y="1081913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Giới thiệu bài toán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Thuật toán đề xuất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Chương trình xây dựng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Kết quả thực nghiệm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21158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24606-C055-F661-0CDD-75A0F072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65836-61ED-7A87-C126-F5716C4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CBF356C-9CB9-CC40-9A30-53A1D6114451}"/>
              </a:ext>
            </a:extLst>
          </p:cNvPr>
          <p:cNvSpPr txBox="1">
            <a:spLocks/>
          </p:cNvSpPr>
          <p:nvPr/>
        </p:nvSpPr>
        <p:spPr>
          <a:xfrm>
            <a:off x="628650" y="1081913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Giới thiệu bài toán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Thuật toán đề xuất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Chương trình xây dựng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quả thực nghiệm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190710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Trò chơi N-puzzle	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9DCC35-E171-8C95-3D52-05ACFC75F0ED}"/>
              </a:ext>
            </a:extLst>
          </p:cNvPr>
          <p:cNvSpPr txBox="1">
            <a:spLocks/>
          </p:cNvSpPr>
          <p:nvPr/>
        </p:nvSpPr>
        <p:spPr>
          <a:xfrm>
            <a:off x="468630" y="875254"/>
            <a:ext cx="8241030" cy="407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Một bảng vuông có N ô vuông bằng nhau (N là số chính phương).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Mỗi bước được phép trám vào vùng trống bởi một ô liền kề.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Chiến thắng khi các ô ở vị trí yêu cầu.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82088-1BEF-1749-B350-DC9CA907A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13" y="2628071"/>
            <a:ext cx="2701786" cy="2697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7A5CE0-2609-A516-D7AF-CD01D43CC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425" y="2626074"/>
            <a:ext cx="2697591" cy="269759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3077C80-A020-0362-1C6E-9BB4624FBC8D}"/>
              </a:ext>
            </a:extLst>
          </p:cNvPr>
          <p:cNvSpPr/>
          <p:nvPr/>
        </p:nvSpPr>
        <p:spPr>
          <a:xfrm>
            <a:off x="4047962" y="3834581"/>
            <a:ext cx="1480800" cy="255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3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Mô hình bài toán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9DCC35-E171-8C95-3D52-05ACFC75F0ED}"/>
              </a:ext>
            </a:extLst>
          </p:cNvPr>
          <p:cNvSpPr txBox="1">
            <a:spLocks/>
          </p:cNvSpPr>
          <p:nvPr/>
        </p:nvSpPr>
        <p:spPr>
          <a:xfrm>
            <a:off x="451485" y="1392136"/>
            <a:ext cx="8241030" cy="407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vi-VN" sz="1800" b="1" dirty="0">
                <a:ea typeface="Tahoma" panose="020B0604030504040204" pitchFamily="34" charset="0"/>
                <a:cs typeface="Tahoma" panose="020B0604030504040204" pitchFamily="34" charset="0"/>
              </a:rPr>
              <a:t>Đầu vào: </a:t>
            </a:r>
            <a:r>
              <a:rPr lang="vi-VN" sz="1800" dirty="0">
                <a:ea typeface="Tahoma" panose="020B0604030504040204" pitchFamily="34" charset="0"/>
                <a:cs typeface="Tahoma" panose="020B0604030504040204" pitchFamily="34" charset="0"/>
              </a:rPr>
              <a:t>Một bảng vuông, chia thành N x N vùng trống vuông được phủ bởi N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800" dirty="0">
                <a:ea typeface="Tahoma" panose="020B0604030504040204" pitchFamily="34" charset="0"/>
                <a:cs typeface="Tahoma" panose="020B0604030504040204" pitchFamily="34" charset="0"/>
              </a:rPr>
              <a:t>ô vuông nhỏ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1800" b="1" dirty="0">
                <a:ea typeface="Tahoma" panose="020B0604030504040204" pitchFamily="34" charset="0"/>
                <a:cs typeface="Tahoma" panose="020B0604030504040204" pitchFamily="34" charset="0"/>
              </a:rPr>
              <a:t>Đầu ra: 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Lời giải để toàn bộ ô vuông ở đúng vị trí yêu cầu.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vi-VN" sz="1800" b="1" dirty="0">
                <a:ea typeface="Tahoma" panose="020B0604030504040204" pitchFamily="34" charset="0"/>
                <a:cs typeface="Tahoma" panose="020B0604030504040204" pitchFamily="34" charset="0"/>
              </a:rPr>
              <a:t>Ràng buộc: </a:t>
            </a:r>
            <a:r>
              <a:rPr lang="vi-VN" sz="1800" dirty="0">
                <a:ea typeface="Tahoma" panose="020B0604030504040204" pitchFamily="34" charset="0"/>
                <a:cs typeface="Tahoma" panose="020B0604030504040204" pitchFamily="34" charset="0"/>
              </a:rPr>
              <a:t>Mỗi bước đi chỉ di chuyển một ô vuông.</a:t>
            </a: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vi-VN" sz="1800" b="1" dirty="0">
                <a:ea typeface="Tahoma" panose="020B0604030504040204" pitchFamily="34" charset="0"/>
                <a:cs typeface="Tahoma" panose="020B0604030504040204" pitchFamily="34" charset="0"/>
              </a:rPr>
              <a:t>Mục tiêu: </a:t>
            </a:r>
            <a:r>
              <a:rPr lang="vi-VN" sz="1800" dirty="0">
                <a:ea typeface="Tahoma" panose="020B0604030504040204" pitchFamily="34" charset="0"/>
                <a:cs typeface="Tahoma" panose="020B0604030504040204" pitchFamily="34" charset="0"/>
              </a:rPr>
              <a:t>Tối thiểu hóa số bước đi để chiến thắng</a:t>
            </a: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45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Mô hình bài toán</a:t>
            </a:r>
          </a:p>
        </p:txBody>
      </p:sp>
      <p:pic>
        <p:nvPicPr>
          <p:cNvPr id="1026" name="Picture 2" descr="Untitled">
            <a:extLst>
              <a:ext uri="{FF2B5EF4-FFF2-40B4-BE49-F238E27FC236}">
                <a16:creationId xmlns:a16="http://schemas.microsoft.com/office/drawing/2014/main" id="{4E4402E3-E23A-B05F-E1F2-F9E041AAB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637" y="1583630"/>
            <a:ext cx="6652445" cy="369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C1E19E-87A6-217A-C465-DEF0B897F9A6}"/>
              </a:ext>
            </a:extLst>
          </p:cNvPr>
          <p:cNvSpPr txBox="1"/>
          <p:nvPr/>
        </p:nvSpPr>
        <p:spPr>
          <a:xfrm>
            <a:off x="250937" y="5616902"/>
            <a:ext cx="86738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https://algorithmsinsight.wordpress.com/graph-theory-2/a-star-in-general/implementing-a-star-to-solve-n-puzzle/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13954D-0DDD-1E70-9C14-F06FC22BDF32}"/>
              </a:ext>
            </a:extLst>
          </p:cNvPr>
          <p:cNvSpPr txBox="1">
            <a:spLocks/>
          </p:cNvSpPr>
          <p:nvPr/>
        </p:nvSpPr>
        <p:spPr>
          <a:xfrm>
            <a:off x="468630" y="875254"/>
            <a:ext cx="8241030" cy="407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Không gian tìm kiếm được mô hình dưới dạng một đồ thị không trọng số.</a:t>
            </a:r>
          </a:p>
        </p:txBody>
      </p:sp>
    </p:spTree>
    <p:extLst>
      <p:ext uri="{BB962C8B-B14F-4D97-AF65-F5344CB8AC3E}">
        <p14:creationId xmlns:p14="http://schemas.microsoft.com/office/powerpoint/2010/main" val="87678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24606-C055-F661-0CDD-75A0F072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65836-61ED-7A87-C126-F5716C4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CBF356C-9CB9-CC40-9A30-53A1D6114451}"/>
              </a:ext>
            </a:extLst>
          </p:cNvPr>
          <p:cNvSpPr txBox="1">
            <a:spLocks/>
          </p:cNvSpPr>
          <p:nvPr/>
        </p:nvSpPr>
        <p:spPr>
          <a:xfrm>
            <a:off x="628650" y="1081913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Giới thiệu bài toán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Thuật toán đề xuất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Chương trình xây dựng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quả thực nghiệm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7013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Tìm kiếm theo chiều rộng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9DCC35-E171-8C95-3D52-05ACFC75F0ED}"/>
              </a:ext>
            </a:extLst>
          </p:cNvPr>
          <p:cNvSpPr txBox="1">
            <a:spLocks/>
          </p:cNvSpPr>
          <p:nvPr/>
        </p:nvSpPr>
        <p:spPr>
          <a:xfrm>
            <a:off x="468630" y="875254"/>
            <a:ext cx="8241030" cy="407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1800" dirty="0" err="1"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a typeface="Tahoma" panose="020B0604030504040204" pitchFamily="34" charset="0"/>
                <a:cs typeface="Tahoma" panose="020B0604030504040204" pitchFamily="34" charset="0"/>
              </a:rPr>
              <a:t>lượng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 thiết bị IoT (Internet vạn vật) có thể tăng gấp đôi trong 5 năm từ 2021 đến 2025 [1].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E47D16-A105-88A0-7F76-ACB5E8594F9A}"/>
              </a:ext>
            </a:extLst>
          </p:cNvPr>
          <p:cNvSpPr txBox="1"/>
          <p:nvPr/>
        </p:nvSpPr>
        <p:spPr>
          <a:xfrm>
            <a:off x="235077" y="5702343"/>
            <a:ext cx="876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 https://iot-analytics.com/number-connected-iot-devices</a:t>
            </a:r>
          </a:p>
        </p:txBody>
      </p:sp>
    </p:spTree>
    <p:extLst>
      <p:ext uri="{BB962C8B-B14F-4D97-AF65-F5344CB8AC3E}">
        <p14:creationId xmlns:p14="http://schemas.microsoft.com/office/powerpoint/2010/main" val="40459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Tìm kiếm sâu dần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9DCC35-E171-8C95-3D52-05ACFC75F0ED}"/>
              </a:ext>
            </a:extLst>
          </p:cNvPr>
          <p:cNvSpPr txBox="1">
            <a:spLocks/>
          </p:cNvSpPr>
          <p:nvPr/>
        </p:nvSpPr>
        <p:spPr>
          <a:xfrm>
            <a:off x="468630" y="875254"/>
            <a:ext cx="8241030" cy="407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1800" dirty="0" err="1"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a typeface="Tahoma" panose="020B0604030504040204" pitchFamily="34" charset="0"/>
                <a:cs typeface="Tahoma" panose="020B0604030504040204" pitchFamily="34" charset="0"/>
              </a:rPr>
              <a:t>lượng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 thiết bị IoT (Internet vạn vật) có thể tăng gấp đôi trong 5 năm từ 2021 đến 2025 [1].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E47D16-A105-88A0-7F76-ACB5E8594F9A}"/>
              </a:ext>
            </a:extLst>
          </p:cNvPr>
          <p:cNvSpPr txBox="1"/>
          <p:nvPr/>
        </p:nvSpPr>
        <p:spPr>
          <a:xfrm>
            <a:off x="235077" y="5702343"/>
            <a:ext cx="876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 https://iot-analytics.com/number-connected-iot-devices</a:t>
            </a:r>
          </a:p>
        </p:txBody>
      </p:sp>
    </p:spTree>
    <p:extLst>
      <p:ext uri="{BB962C8B-B14F-4D97-AF65-F5344CB8AC3E}">
        <p14:creationId xmlns:p14="http://schemas.microsoft.com/office/powerpoint/2010/main" val="3009879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2456</TotalTime>
  <Words>922</Words>
  <Application>Microsoft Office PowerPoint</Application>
  <PresentationFormat>On-screen Show (4:3)</PresentationFormat>
  <Paragraphs>103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Lato</vt:lpstr>
      <vt:lpstr>Office Theme</vt:lpstr>
      <vt:lpstr>1_Office Theme</vt:lpstr>
      <vt:lpstr>PowerPoint Presentation</vt:lpstr>
      <vt:lpstr>Nội dung</vt:lpstr>
      <vt:lpstr>Nội dung</vt:lpstr>
      <vt:lpstr>Trò chơi N-puzzle </vt:lpstr>
      <vt:lpstr>Mô hình bài toán</vt:lpstr>
      <vt:lpstr>Mô hình bài toán</vt:lpstr>
      <vt:lpstr>Nội dung</vt:lpstr>
      <vt:lpstr>Tìm kiếm theo chiều rộng</vt:lpstr>
      <vt:lpstr>Tìm kiếm sâu dần</vt:lpstr>
      <vt:lpstr>Nội dung</vt:lpstr>
      <vt:lpstr>Nội dung</vt:lpstr>
      <vt:lpstr>8-puzzle</vt:lpstr>
      <vt:lpstr>15-puzzle</vt:lpstr>
      <vt:lpstr>24-puzzle</vt:lpstr>
      <vt:lpstr>Nội dung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TA HUU BINH 20190094</cp:lastModifiedBy>
  <cp:revision>120</cp:revision>
  <dcterms:created xsi:type="dcterms:W3CDTF">2021-05-28T04:32:29Z</dcterms:created>
  <dcterms:modified xsi:type="dcterms:W3CDTF">2022-07-02T18:34:50Z</dcterms:modified>
</cp:coreProperties>
</file>