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9" r:id="rId2"/>
  </p:sldMasterIdLst>
  <p:notesMasterIdLst>
    <p:notesMasterId r:id="rId27"/>
  </p:notesMasterIdLst>
  <p:handoutMasterIdLst>
    <p:handoutMasterId r:id="rId28"/>
  </p:handoutMasterIdLst>
  <p:sldIdLst>
    <p:sldId id="257" r:id="rId3"/>
    <p:sldId id="326" r:id="rId4"/>
    <p:sldId id="328" r:id="rId5"/>
    <p:sldId id="370" r:id="rId6"/>
    <p:sldId id="371" r:id="rId7"/>
    <p:sldId id="377" r:id="rId8"/>
    <p:sldId id="329" r:id="rId9"/>
    <p:sldId id="372" r:id="rId10"/>
    <p:sldId id="373" r:id="rId11"/>
    <p:sldId id="378" r:id="rId12"/>
    <p:sldId id="381" r:id="rId13"/>
    <p:sldId id="382" r:id="rId14"/>
    <p:sldId id="384" r:id="rId15"/>
    <p:sldId id="385" r:id="rId16"/>
    <p:sldId id="383" r:id="rId17"/>
    <p:sldId id="330" r:id="rId18"/>
    <p:sldId id="379" r:id="rId19"/>
    <p:sldId id="380" r:id="rId20"/>
    <p:sldId id="331" r:id="rId21"/>
    <p:sldId id="374" r:id="rId22"/>
    <p:sldId id="375" r:id="rId23"/>
    <p:sldId id="376" r:id="rId24"/>
    <p:sldId id="332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F17C4-0B3B-C3EB-FF0B-46CD4E82A845}" name="James White" initials="JW" userId="7c115dd3e290b9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 autoAdjust="0"/>
    <p:restoredTop sz="94641" autoAdjust="0"/>
  </p:normalViewPr>
  <p:slideViewPr>
    <p:cSldViewPr snapToGrid="0">
      <p:cViewPr varScale="1">
        <p:scale>
          <a:sx n="97" d="100"/>
          <a:sy n="97" d="100"/>
        </p:scale>
        <p:origin x="112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50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13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5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7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4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0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Breadth-First-Search-Algorithm.gi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61210" y="2039431"/>
            <a:ext cx="7846085" cy="2059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Ứng dụng Trí tuệ nhân tạo tìm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số bước đi tối thiểu thắng trò chơi N-</a:t>
            </a:r>
            <a:r>
              <a:rPr kumimoji="0" lang="vi-V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puzzle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61210" y="4193851"/>
            <a:ext cx="6882523" cy="1537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Giảng viên hướng dẫn: 	TS.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Nguyễn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 Nhật Quang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Nhóm nghiên cứu: 	1. Tạ Hữu Bình 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cs typeface="Lato" panose="020F0502020204030203" pitchFamily="34" charset="0"/>
              </a:rPr>
              <a:t>20190094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		    	2. Trần Trọng Hiệp - 20190051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3C5D1-4D0E-26ED-DB81-7ADA5D18A668}"/>
              </a:ext>
            </a:extLst>
          </p:cNvPr>
          <p:cNvSpPr/>
          <p:nvPr/>
        </p:nvSpPr>
        <p:spPr>
          <a:xfrm>
            <a:off x="413012" y="317038"/>
            <a:ext cx="2576374" cy="841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8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566037F1-883B-9EF1-3745-43F326AF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2" y="411838"/>
            <a:ext cx="2028872" cy="8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Tham lam (Greedy Best First Search)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44879" y="1392136"/>
            <a:ext cx="44596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Sử dụng hàm 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ước lượng độ “phù hợp” của từng đỉnh trong đồ thị.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Ưu tiên các đỉnh có giá trị hàm đánh giá cao nhất khi duyệt.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 = h(n)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Không đảm bảo được tính hoàn chỉnh và tối ưu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E0AFEB4-93FC-D2ED-3883-ABC8A170974C}"/>
              </a:ext>
            </a:extLst>
          </p:cNvPr>
          <p:cNvSpPr/>
          <p:nvPr/>
        </p:nvSpPr>
        <p:spPr>
          <a:xfrm>
            <a:off x="7214260" y="151870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714C57E-7A02-4D9E-8B38-9828CEBBB57E}"/>
              </a:ext>
            </a:extLst>
          </p:cNvPr>
          <p:cNvSpPr/>
          <p:nvPr/>
        </p:nvSpPr>
        <p:spPr>
          <a:xfrm>
            <a:off x="6107876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E71B68-4016-320D-A57E-E91C1B8EE007}"/>
              </a:ext>
            </a:extLst>
          </p:cNvPr>
          <p:cNvSpPr/>
          <p:nvPr/>
        </p:nvSpPr>
        <p:spPr>
          <a:xfrm>
            <a:off x="7238011" y="3610525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50B88F5-D432-B7F2-6A4E-397F388DEECC}"/>
              </a:ext>
            </a:extLst>
          </p:cNvPr>
          <p:cNvSpPr/>
          <p:nvPr/>
        </p:nvSpPr>
        <p:spPr>
          <a:xfrm>
            <a:off x="8277547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DFFF19-8AC5-44E8-D086-EE6D8812AB79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6487985" y="1904291"/>
            <a:ext cx="791491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2E4DB5-CBDE-FE9E-93E9-2A4A0DC80724}"/>
              </a:ext>
            </a:extLst>
          </p:cNvPr>
          <p:cNvCxnSpPr>
            <a:stCxn id="4" idx="4"/>
          </p:cNvCxnSpPr>
          <p:nvPr/>
        </p:nvCxnSpPr>
        <p:spPr>
          <a:xfrm>
            <a:off x="7436923" y="1970447"/>
            <a:ext cx="23750" cy="177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14BDFA-D05B-F868-F35D-82D011D3AE51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7594369" y="1904291"/>
            <a:ext cx="748394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47A912-EFE4-E6CA-D14A-5AD4DE8593FB}"/>
              </a:ext>
            </a:extLst>
          </p:cNvPr>
          <p:cNvSpPr txBox="1"/>
          <p:nvPr/>
        </p:nvSpPr>
        <p:spPr>
          <a:xfrm>
            <a:off x="6566066" y="3647404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=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17F66-B694-E0BD-FE89-F666BBE8C90B}"/>
              </a:ext>
            </a:extLst>
          </p:cNvPr>
          <p:cNvSpPr txBox="1"/>
          <p:nvPr/>
        </p:nvSpPr>
        <p:spPr>
          <a:xfrm>
            <a:off x="5770320" y="2430462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=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E68726-1A9D-6CE3-77F6-E4EBF5E235EC}"/>
              </a:ext>
            </a:extLst>
          </p:cNvPr>
          <p:cNvSpPr txBox="1"/>
          <p:nvPr/>
        </p:nvSpPr>
        <p:spPr>
          <a:xfrm>
            <a:off x="8277547" y="2513021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= 3</a:t>
            </a:r>
          </a:p>
        </p:txBody>
      </p:sp>
    </p:spTree>
    <p:extLst>
      <p:ext uri="{BB962C8B-B14F-4D97-AF65-F5344CB8AC3E}">
        <p14:creationId xmlns:p14="http://schemas.microsoft.com/office/powerpoint/2010/main" val="84096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A*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6901A36-050B-5B9A-771D-69BC67B147F5}"/>
              </a:ext>
            </a:extLst>
          </p:cNvPr>
          <p:cNvSpPr/>
          <p:nvPr/>
        </p:nvSpPr>
        <p:spPr>
          <a:xfrm>
            <a:off x="7214260" y="151870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BD90583-19A2-26E2-DD54-A78C62B098AF}"/>
              </a:ext>
            </a:extLst>
          </p:cNvPr>
          <p:cNvSpPr/>
          <p:nvPr/>
        </p:nvSpPr>
        <p:spPr>
          <a:xfrm>
            <a:off x="6107876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BD2727B-629E-B8EE-EA94-CE13EC78105C}"/>
              </a:ext>
            </a:extLst>
          </p:cNvPr>
          <p:cNvSpPr/>
          <p:nvPr/>
        </p:nvSpPr>
        <p:spPr>
          <a:xfrm>
            <a:off x="7238011" y="3610525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54DFA3D-B164-B5F8-E852-39CB44B5E28F}"/>
              </a:ext>
            </a:extLst>
          </p:cNvPr>
          <p:cNvSpPr/>
          <p:nvPr/>
        </p:nvSpPr>
        <p:spPr>
          <a:xfrm>
            <a:off x="8277547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A07D89-58AD-A916-9491-FEA7B98D64E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6487985" y="1904291"/>
            <a:ext cx="791491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EAB3B-A844-A5D8-F530-4DACBDDCB048}"/>
              </a:ext>
            </a:extLst>
          </p:cNvPr>
          <p:cNvCxnSpPr>
            <a:stCxn id="6" idx="4"/>
          </p:cNvCxnSpPr>
          <p:nvPr/>
        </p:nvCxnSpPr>
        <p:spPr>
          <a:xfrm>
            <a:off x="7436923" y="1970447"/>
            <a:ext cx="23750" cy="177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0810BB-BDB2-5CAE-3E46-9B005FC4CCA9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594369" y="1904291"/>
            <a:ext cx="748394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2C8417-3C8B-42D4-7468-C1B992C84579}"/>
              </a:ext>
            </a:extLst>
          </p:cNvPr>
          <p:cNvSpPr txBox="1"/>
          <p:nvPr/>
        </p:nvSpPr>
        <p:spPr>
          <a:xfrm>
            <a:off x="6131626" y="3647404"/>
            <a:ext cx="123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+ h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DD4B9-5F24-67BF-9B4B-C9FC33CDC7D5}"/>
              </a:ext>
            </a:extLst>
          </p:cNvPr>
          <p:cNvSpPr txBox="1"/>
          <p:nvPr/>
        </p:nvSpPr>
        <p:spPr>
          <a:xfrm>
            <a:off x="5427406" y="2430462"/>
            <a:ext cx="114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+ h 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DBA9B-46B0-19EE-BA94-4965E3A72897}"/>
              </a:ext>
            </a:extLst>
          </p:cNvPr>
          <p:cNvSpPr txBox="1"/>
          <p:nvPr/>
        </p:nvSpPr>
        <p:spPr>
          <a:xfrm>
            <a:off x="7973609" y="3342217"/>
            <a:ext cx="13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+ h = 5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DA0D4C-CA1A-B256-1775-A8E836155F24}"/>
              </a:ext>
            </a:extLst>
          </p:cNvPr>
          <p:cNvSpPr txBox="1">
            <a:spLocks/>
          </p:cNvSpPr>
          <p:nvPr/>
        </p:nvSpPr>
        <p:spPr>
          <a:xfrm>
            <a:off x="444879" y="1392136"/>
            <a:ext cx="44596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Bổ sung chi phí từ đỉnh nguồn đến đỉnh đang xét vào ước lượng.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 =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g(n)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 + h(n)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Thuật toán hoàn chỉnh khi không gian trạng thái là hữu hạn và xử lý được vòng lặp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ước lượng heuristic gọi là 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chấp nhận được nếu không âm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và giá trị trả về không vượt quá so với thực tế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BD04A4-AAA0-E290-EAD5-0C8A59A76FA8}"/>
              </a:ext>
            </a:extLst>
          </p:cNvPr>
          <p:cNvSpPr txBox="1"/>
          <p:nvPr/>
        </p:nvSpPr>
        <p:spPr>
          <a:xfrm>
            <a:off x="7771700" y="1559911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= 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F0B338-77C5-B264-3D4F-2FD9344E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77" y="838594"/>
            <a:ext cx="1920432" cy="191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Số ô sai vị trí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DA0D4C-CA1A-B256-1775-A8E836155F24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006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Sử dụng số ô sai vị trí để ước lượng độ dài đường đi tới đích.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Chấp nhận được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640E6DB-F148-A224-4E59-83413DA3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78" y="2684207"/>
            <a:ext cx="2754127" cy="27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Manhattan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8B09A-8D60-08EB-B570-0DBC8EDD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79" y="2938975"/>
            <a:ext cx="3038167" cy="303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C6234-C48C-C609-C882-BA88A29ADE74}"/>
              </a:ext>
            </a:extLst>
          </p:cNvPr>
          <p:cNvSpPr txBox="1"/>
          <p:nvPr/>
        </p:nvSpPr>
        <p:spPr>
          <a:xfrm>
            <a:off x="5702710" y="3181907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F824-BC74-A935-27E8-B623758C8E67}"/>
              </a:ext>
            </a:extLst>
          </p:cNvPr>
          <p:cNvSpPr txBox="1"/>
          <p:nvPr/>
        </p:nvSpPr>
        <p:spPr>
          <a:xfrm>
            <a:off x="4006645" y="4002901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1715F-4BEA-C013-1EF4-8DE95FB321B9}"/>
              </a:ext>
            </a:extLst>
          </p:cNvPr>
          <p:cNvSpPr txBox="1"/>
          <p:nvPr/>
        </p:nvSpPr>
        <p:spPr>
          <a:xfrm>
            <a:off x="5702710" y="4871456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9F088-0B69-5B34-0319-085D6E2F7EF3}"/>
              </a:ext>
            </a:extLst>
          </p:cNvPr>
          <p:cNvSpPr txBox="1"/>
          <p:nvPr/>
        </p:nvSpPr>
        <p:spPr>
          <a:xfrm>
            <a:off x="4852220" y="4871456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7B6AAF-73F4-BBB8-B8F7-FDF1E693C95E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006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Tổng của số lần trượt không bị cản để đến đích của tất cả các ô.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Chấp nhận được.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0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Manhattan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8B09A-8D60-08EB-B570-0DBC8EDD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79" y="2938975"/>
            <a:ext cx="3038167" cy="303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C6234-C48C-C609-C882-BA88A29ADE74}"/>
              </a:ext>
            </a:extLst>
          </p:cNvPr>
          <p:cNvSpPr txBox="1"/>
          <p:nvPr/>
        </p:nvSpPr>
        <p:spPr>
          <a:xfrm>
            <a:off x="5599918" y="3134029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59951-38B0-C8D4-04AF-413FA7180CB4}"/>
              </a:ext>
            </a:extLst>
          </p:cNvPr>
          <p:cNvSpPr txBox="1"/>
          <p:nvPr/>
        </p:nvSpPr>
        <p:spPr>
          <a:xfrm>
            <a:off x="5590083" y="4840250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3F444-4327-9313-C368-EDDCA1EAF684}"/>
              </a:ext>
            </a:extLst>
          </p:cNvPr>
          <p:cNvSpPr txBox="1"/>
          <p:nvPr/>
        </p:nvSpPr>
        <p:spPr>
          <a:xfrm>
            <a:off x="4744062" y="4840250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C8A66-60A4-84B1-1D37-1A096E12A1CE}"/>
              </a:ext>
            </a:extLst>
          </p:cNvPr>
          <p:cNvSpPr txBox="1"/>
          <p:nvPr/>
        </p:nvSpPr>
        <p:spPr>
          <a:xfrm>
            <a:off x="3898935" y="3994352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3.3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0900B0-5F6E-3579-58CB-EEB17A778FE4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836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Tổng của số lần trượt không bị cản để đến đích của tất cả các ô.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Chấp nhận được.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Manhattan trọng số: Nhân giá trị heuristic Manhattan với một hằng số lớn hơn 1.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2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548893-AD8C-70D3-B92C-7EE54A600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315" y="2929143"/>
            <a:ext cx="3057831" cy="305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Mâu thuẫn tuyến tính (Linear Conflict)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BABBD6-6EDC-F1B8-465E-F6723F747B72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836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Hai ô được gọi là mâu thuẫn tuyến tính (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linear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conflict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) nếu chúng và ô đích tương ứng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 = g(n) + </a:t>
            </a:r>
            <a:r>
              <a:rPr lang="en-US" sz="1800" i="1" dirty="0" err="1"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1800" i="1" baseline="-25000" dirty="0" err="1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Manhattan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(n) + </a:t>
            </a:r>
            <a:r>
              <a:rPr lang="en-US" sz="1800" i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 * (số cặp mâu thuẫn tuyến tính)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0048AD-710B-2086-3579-C9E3BFA62D4F}"/>
              </a:ext>
            </a:extLst>
          </p:cNvPr>
          <p:cNvSpPr/>
          <p:nvPr/>
        </p:nvSpPr>
        <p:spPr>
          <a:xfrm>
            <a:off x="3549446" y="4975123"/>
            <a:ext cx="668593" cy="658761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19CE570-4903-E898-E538-BF4C086FB039}"/>
              </a:ext>
            </a:extLst>
          </p:cNvPr>
          <p:cNvSpPr/>
          <p:nvPr/>
        </p:nvSpPr>
        <p:spPr>
          <a:xfrm>
            <a:off x="5255342" y="4975122"/>
            <a:ext cx="668593" cy="658761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6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4751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Xây dựng chương trình</a:t>
            </a:r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03F72-F44C-C7E8-002B-572B0B13427A}"/>
              </a:ext>
            </a:extLst>
          </p:cNvPr>
          <p:cNvSpPr txBox="1"/>
          <p:nvPr/>
        </p:nvSpPr>
        <p:spPr>
          <a:xfrm>
            <a:off x="289560" y="914400"/>
            <a:ext cx="728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Sử dụng ngôn ngữ Python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Xây dựng chương trình bằng thư viện PyQT5</a:t>
            </a:r>
          </a:p>
        </p:txBody>
      </p:sp>
      <p:pic>
        <p:nvPicPr>
          <p:cNvPr id="1026" name="Picture 2" descr="Python icon - Free download on Iconfinder">
            <a:extLst>
              <a:ext uri="{FF2B5EF4-FFF2-40B4-BE49-F238E27FC236}">
                <a16:creationId xmlns:a16="http://schemas.microsoft.com/office/drawing/2014/main" id="{BF14881F-369D-0C36-D68B-D189B5699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40" y="914400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4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Xây dựng chương trình</a:t>
            </a:r>
            <a:endParaRPr lang="en-US" dirty="0">
              <a:latin typeface="+mj-lt"/>
            </a:endParaRPr>
          </a:p>
        </p:txBody>
      </p:sp>
      <p:pic>
        <p:nvPicPr>
          <p:cNvPr id="5" name="Picture 4" descr="A picture containing text, calculator&#10;&#10;Description automatically generated">
            <a:extLst>
              <a:ext uri="{FF2B5EF4-FFF2-40B4-BE49-F238E27FC236}">
                <a16:creationId xmlns:a16="http://schemas.microsoft.com/office/drawing/2014/main" id="{0B2DEEF1-70CD-C276-BC12-67C1BEE6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91" y="967499"/>
            <a:ext cx="6230843" cy="49810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B2DB36-8D9B-AA17-AA2F-5876BCAFB443}"/>
              </a:ext>
            </a:extLst>
          </p:cNvPr>
          <p:cNvCxnSpPr/>
          <p:nvPr/>
        </p:nvCxnSpPr>
        <p:spPr>
          <a:xfrm flipH="1">
            <a:off x="943897" y="1386348"/>
            <a:ext cx="1897626" cy="6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E8F7C4-533D-87E2-0457-A9C2B59878B9}"/>
              </a:ext>
            </a:extLst>
          </p:cNvPr>
          <p:cNvSpPr txBox="1"/>
          <p:nvPr/>
        </p:nvSpPr>
        <p:spPr>
          <a:xfrm>
            <a:off x="0" y="1193564"/>
            <a:ext cx="110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Kích thước N-puzzle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FD1D90-0AEE-28CF-BD94-C4C196CF61C5}"/>
              </a:ext>
            </a:extLst>
          </p:cNvPr>
          <p:cNvCxnSpPr>
            <a:cxnSpLocks/>
          </p:cNvCxnSpPr>
          <p:nvPr/>
        </p:nvCxnSpPr>
        <p:spPr>
          <a:xfrm flipH="1" flipV="1">
            <a:off x="4837471" y="967499"/>
            <a:ext cx="216310" cy="29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CDE33B-9EDB-11EA-5491-0FFBFE4C590D}"/>
              </a:ext>
            </a:extLst>
          </p:cNvPr>
          <p:cNvSpPr txBox="1"/>
          <p:nvPr/>
        </p:nvSpPr>
        <p:spPr>
          <a:xfrm>
            <a:off x="2753032" y="670344"/>
            <a:ext cx="230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Số lần xáo trộn các phần tử từ trạng thái mục tiêu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4CF2D5-A1CA-AAEC-EA57-CABD98B3785D}"/>
              </a:ext>
            </a:extLst>
          </p:cNvPr>
          <p:cNvCxnSpPr/>
          <p:nvPr/>
        </p:nvCxnSpPr>
        <p:spPr>
          <a:xfrm flipV="1">
            <a:off x="6548284" y="931954"/>
            <a:ext cx="462116" cy="32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5B9E15-7C42-F66D-5DE4-A29FCE1D6903}"/>
              </a:ext>
            </a:extLst>
          </p:cNvPr>
          <p:cNvSpPr txBox="1"/>
          <p:nvPr/>
        </p:nvSpPr>
        <p:spPr>
          <a:xfrm>
            <a:off x="7013905" y="670344"/>
            <a:ext cx="214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Tạo game N-puzzle mới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776FA6-3640-1608-7DE4-770EC9A170C6}"/>
              </a:ext>
            </a:extLst>
          </p:cNvPr>
          <p:cNvCxnSpPr>
            <a:cxnSpLocks/>
          </p:cNvCxnSpPr>
          <p:nvPr/>
        </p:nvCxnSpPr>
        <p:spPr>
          <a:xfrm>
            <a:off x="7583470" y="1601731"/>
            <a:ext cx="590640" cy="2036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9BD6AD-44F4-C697-5AAB-9E154398389F}"/>
              </a:ext>
            </a:extLst>
          </p:cNvPr>
          <p:cNvCxnSpPr>
            <a:cxnSpLocks/>
          </p:cNvCxnSpPr>
          <p:nvPr/>
        </p:nvCxnSpPr>
        <p:spPr>
          <a:xfrm>
            <a:off x="7551174" y="2172929"/>
            <a:ext cx="622936" cy="146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A64D10-5D09-5A13-5081-748A88E62EC7}"/>
              </a:ext>
            </a:extLst>
          </p:cNvPr>
          <p:cNvCxnSpPr>
            <a:cxnSpLocks/>
          </p:cNvCxnSpPr>
          <p:nvPr/>
        </p:nvCxnSpPr>
        <p:spPr>
          <a:xfrm>
            <a:off x="7583470" y="2674374"/>
            <a:ext cx="590640" cy="96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8209D9-78A7-BB20-7AFD-6D113ECB127B}"/>
              </a:ext>
            </a:extLst>
          </p:cNvPr>
          <p:cNvCxnSpPr/>
          <p:nvPr/>
        </p:nvCxnSpPr>
        <p:spPr>
          <a:xfrm>
            <a:off x="7551174" y="3219450"/>
            <a:ext cx="622936" cy="41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1A3112-B517-F54F-8BA9-AF4E5CC734D3}"/>
              </a:ext>
            </a:extLst>
          </p:cNvPr>
          <p:cNvCxnSpPr/>
          <p:nvPr/>
        </p:nvCxnSpPr>
        <p:spPr>
          <a:xfrm flipV="1">
            <a:off x="7583470" y="3637935"/>
            <a:ext cx="590640" cy="15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E45F69-CEAF-D280-C9A8-B525F03F81C1}"/>
              </a:ext>
            </a:extLst>
          </p:cNvPr>
          <p:cNvCxnSpPr/>
          <p:nvPr/>
        </p:nvCxnSpPr>
        <p:spPr>
          <a:xfrm flipV="1">
            <a:off x="7583470" y="3637935"/>
            <a:ext cx="590640" cy="70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7C37CC-49DC-64C2-E61C-F01562977DBB}"/>
              </a:ext>
            </a:extLst>
          </p:cNvPr>
          <p:cNvCxnSpPr/>
          <p:nvPr/>
        </p:nvCxnSpPr>
        <p:spPr>
          <a:xfrm flipV="1">
            <a:off x="7583470" y="3637935"/>
            <a:ext cx="590640" cy="125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862E78-E91C-A491-8705-2BFDAB1EAC0E}"/>
              </a:ext>
            </a:extLst>
          </p:cNvPr>
          <p:cNvCxnSpPr>
            <a:cxnSpLocks/>
          </p:cNvCxnSpPr>
          <p:nvPr/>
        </p:nvCxnSpPr>
        <p:spPr>
          <a:xfrm flipV="1">
            <a:off x="7583470" y="3637935"/>
            <a:ext cx="590640" cy="179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9A4007-1FF6-F416-1BD5-38479BAB3DCB}"/>
              </a:ext>
            </a:extLst>
          </p:cNvPr>
          <p:cNvSpPr txBox="1"/>
          <p:nvPr/>
        </p:nvSpPr>
        <p:spPr>
          <a:xfrm>
            <a:off x="8174110" y="3187471"/>
            <a:ext cx="1091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Chạy các thuật toán tương ứng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B80AD4-9057-F2AD-1787-A89771FF7CF6}"/>
              </a:ext>
            </a:extLst>
          </p:cNvPr>
          <p:cNvSpPr txBox="1"/>
          <p:nvPr/>
        </p:nvSpPr>
        <p:spPr>
          <a:xfrm>
            <a:off x="0" y="2764522"/>
            <a:ext cx="150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Di chuyển: </a:t>
            </a:r>
          </a:p>
          <a:p>
            <a:r>
              <a:rPr lang="en-US" sz="1400"/>
              <a:t>   A:  sang trái</a:t>
            </a:r>
          </a:p>
          <a:p>
            <a:r>
              <a:rPr lang="en-US" sz="1400"/>
              <a:t>   D: sang phải</a:t>
            </a:r>
          </a:p>
          <a:p>
            <a:r>
              <a:rPr lang="en-US" sz="1400"/>
              <a:t>   W: lên trên</a:t>
            </a:r>
          </a:p>
          <a:p>
            <a:r>
              <a:rPr lang="en-US" sz="1400"/>
              <a:t>   S: xuống dưới</a:t>
            </a:r>
          </a:p>
          <a:p>
            <a:endParaRPr lang="en-US" sz="140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893F6E-5686-E573-1C0C-15BF8DDB6246}"/>
              </a:ext>
            </a:extLst>
          </p:cNvPr>
          <p:cNvCxnSpPr/>
          <p:nvPr/>
        </p:nvCxnSpPr>
        <p:spPr>
          <a:xfrm flipH="1">
            <a:off x="4244340" y="5664436"/>
            <a:ext cx="1699260" cy="35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290F55-04EF-00A0-CAA1-A92D42E0B55B}"/>
              </a:ext>
            </a:extLst>
          </p:cNvPr>
          <p:cNvSpPr txBox="1"/>
          <p:nvPr/>
        </p:nvSpPr>
        <p:spPr>
          <a:xfrm>
            <a:off x="3307080" y="5948516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Thời gian chạy thuật toán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0F1DB-6DFA-E668-ED11-CC0EF33A6739}"/>
              </a:ext>
            </a:extLst>
          </p:cNvPr>
          <p:cNvCxnSpPr/>
          <p:nvPr/>
        </p:nvCxnSpPr>
        <p:spPr>
          <a:xfrm>
            <a:off x="6637020" y="5722548"/>
            <a:ext cx="738571" cy="26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4692A-4097-A367-2EA6-CDC5CEE9CCF0}"/>
              </a:ext>
            </a:extLst>
          </p:cNvPr>
          <p:cNvSpPr txBox="1"/>
          <p:nvPr/>
        </p:nvSpPr>
        <p:spPr>
          <a:xfrm>
            <a:off x="7132320" y="5955511"/>
            <a:ext cx="1203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Số bước đi đạt được</a:t>
            </a:r>
          </a:p>
        </p:txBody>
      </p:sp>
    </p:spTree>
    <p:extLst>
      <p:ext uri="{BB962C8B-B14F-4D97-AF65-F5344CB8AC3E}">
        <p14:creationId xmlns:p14="http://schemas.microsoft.com/office/powerpoint/2010/main" val="59398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71078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1158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</p:spTree>
    <p:extLst>
      <p:ext uri="{BB962C8B-B14F-4D97-AF65-F5344CB8AC3E}">
        <p14:creationId xmlns:p14="http://schemas.microsoft.com/office/powerpoint/2010/main" val="3703687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15-puzzle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2CF0-2DB3-D102-212B-897D000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2" y="962230"/>
            <a:ext cx="5586559" cy="4654356"/>
          </a:xfrm>
          <a:prstGeom prst="rect">
            <a:avLst/>
          </a:prstGeom>
        </p:spPr>
      </p:pic>
      <p:pic>
        <p:nvPicPr>
          <p:cNvPr id="6" name="Picture 5" descr="A picture containing electronics, red, calculator, telephone&#10;&#10;Description automatically generated">
            <a:extLst>
              <a:ext uri="{FF2B5EF4-FFF2-40B4-BE49-F238E27FC236}">
                <a16:creationId xmlns:a16="http://schemas.microsoft.com/office/drawing/2014/main" id="{E510B17F-70D9-D51B-695A-33ADFFAD5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4" y="1070359"/>
            <a:ext cx="1186725" cy="1188381"/>
          </a:xfrm>
          <a:prstGeom prst="rect">
            <a:avLst/>
          </a:prstGeom>
        </p:spPr>
      </p:pic>
      <p:pic>
        <p:nvPicPr>
          <p:cNvPr id="7" name="Picture 6" descr="A picture containing red, calculator, electronics, telephone&#10;&#10;Description automatically generated">
            <a:extLst>
              <a:ext uri="{FF2B5EF4-FFF2-40B4-BE49-F238E27FC236}">
                <a16:creationId xmlns:a16="http://schemas.microsoft.com/office/drawing/2014/main" id="{FAA9149D-61EF-3793-84A9-F8E784A6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2833945"/>
            <a:ext cx="1186725" cy="1188380"/>
          </a:xfrm>
          <a:prstGeom prst="rect">
            <a:avLst/>
          </a:prstGeom>
        </p:spPr>
      </p:pic>
      <p:pic>
        <p:nvPicPr>
          <p:cNvPr id="8" name="Picture 7" descr="A picture containing red, electronics, calculator, telephone&#10;&#10;Description automatically generated">
            <a:extLst>
              <a:ext uri="{FF2B5EF4-FFF2-40B4-BE49-F238E27FC236}">
                <a16:creationId xmlns:a16="http://schemas.microsoft.com/office/drawing/2014/main" id="{4F6304DC-A373-D8FE-8B3A-21985262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4597530"/>
            <a:ext cx="1195047" cy="1188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6B0CC-86EF-454E-0C9D-559C972BBE0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DAF15-3535-85AD-BFD3-012DD66A8D31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4651-BB55-4EE8-79EF-D66B2A239298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</p:spTree>
    <p:extLst>
      <p:ext uri="{BB962C8B-B14F-4D97-AF65-F5344CB8AC3E}">
        <p14:creationId xmlns:p14="http://schemas.microsoft.com/office/powerpoint/2010/main" val="2197923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  <p:pic>
        <p:nvPicPr>
          <p:cNvPr id="6" name="Picture 5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DDA777A2-A2E0-A4AF-2CAA-3F49ED0D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1019533"/>
            <a:ext cx="1285739" cy="1291134"/>
          </a:xfrm>
          <a:prstGeom prst="rect">
            <a:avLst/>
          </a:prstGeom>
        </p:spPr>
      </p:pic>
      <p:pic>
        <p:nvPicPr>
          <p:cNvPr id="7" name="Picture 6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9DA1D239-B068-21E3-0458-F23CA85CD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2782568"/>
            <a:ext cx="1291134" cy="1291134"/>
          </a:xfrm>
          <a:prstGeom prst="rect">
            <a:avLst/>
          </a:prstGeom>
        </p:spPr>
      </p:pic>
      <p:pic>
        <p:nvPicPr>
          <p:cNvPr id="8" name="Picture 7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981D9F7C-D602-918C-1A9E-13CD95603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4549128"/>
            <a:ext cx="1291134" cy="128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E47D-ADF0-2DA4-BE15-656259255B35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1281-722F-E09D-C900-361A475D33D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38B-1F30-EC03-98E8-723873B2BB1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3c</a:t>
            </a:r>
          </a:p>
        </p:txBody>
      </p:sp>
    </p:spTree>
    <p:extLst>
      <p:ext uri="{BB962C8B-B14F-4D97-AF65-F5344CB8AC3E}">
        <p14:creationId xmlns:p14="http://schemas.microsoft.com/office/powerpoint/2010/main" val="2445387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95478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9071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Trò chơi N-puzzle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82088-1BEF-1749-B350-DC9CA907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13" y="2628071"/>
            <a:ext cx="2701786" cy="2697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A5CE0-2609-A516-D7AF-CD01D43C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25" y="2626074"/>
            <a:ext cx="2697591" cy="26975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077C80-A020-0362-1C6E-9BB4624FBC8D}"/>
              </a:ext>
            </a:extLst>
          </p:cNvPr>
          <p:cNvSpPr/>
          <p:nvPr/>
        </p:nvSpPr>
        <p:spPr>
          <a:xfrm>
            <a:off x="4047962" y="3834581"/>
            <a:ext cx="1480800" cy="255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Phát biểu bài toán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51485" y="1392136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Đầu vào: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vuông, chia thành N x N vùng trống vuông được phủ bởi N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ô vuông nhỏ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Đầu ra: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Lời giải để toàn bộ ô vuông ở đúng vị trí yêu cầu.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Ràng buộc: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đi chỉ di chuyển một ô vuông.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Mục tiêu: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Tối thiểu hóa số bước đi để chiến thắng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Mô hình bài toán</a:t>
            </a:r>
          </a:p>
        </p:txBody>
      </p:sp>
      <p:pic>
        <p:nvPicPr>
          <p:cNvPr id="1026" name="Picture 2" descr="Untitled">
            <a:extLst>
              <a:ext uri="{FF2B5EF4-FFF2-40B4-BE49-F238E27FC236}">
                <a16:creationId xmlns:a16="http://schemas.microsoft.com/office/drawing/2014/main" id="{4E4402E3-E23A-B05F-E1F2-F9E041AAB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37" y="1583630"/>
            <a:ext cx="6652445" cy="369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1E19E-87A6-217A-C465-DEF0B897F9A6}"/>
              </a:ext>
            </a:extLst>
          </p:cNvPr>
          <p:cNvSpPr txBox="1"/>
          <p:nvPr/>
        </p:nvSpPr>
        <p:spPr>
          <a:xfrm>
            <a:off x="250937" y="5616902"/>
            <a:ext cx="8673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https://algorithmsinsight.wordpress.com/graph-theory-2/a-star-in-general/implementing-a-star-to-solve-n-puzzle/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13954D-0DDD-1E70-9C14-F06FC22BDF32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Không gian tìm kiếm được mô hình dưới dạng một đồ thị không trọng số.</a:t>
            </a:r>
          </a:p>
        </p:txBody>
      </p:sp>
    </p:spTree>
    <p:extLst>
      <p:ext uri="{BB962C8B-B14F-4D97-AF65-F5344CB8AC3E}">
        <p14:creationId xmlns:p14="http://schemas.microsoft.com/office/powerpoint/2010/main" val="87678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013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ircle&#10;&#10;Description automatically generated with low confidence">
            <a:extLst>
              <a:ext uri="{FF2B5EF4-FFF2-40B4-BE49-F238E27FC236}">
                <a16:creationId xmlns:a16="http://schemas.microsoft.com/office/drawing/2014/main" id="{73B9D9F4-5674-F2EC-46AF-6B99FA313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540"/>
            <a:ext cx="3686482" cy="3686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Tìm kiếm theo chiều rộng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590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>
                <a:ea typeface="Tahoma" panose="020B0604030504040204" pitchFamily="34" charset="0"/>
                <a:cs typeface="Tahoma" panose="020B0604030504040204" pitchFamily="34" charset="0"/>
              </a:rPr>
              <a:t>Tìm kiếm theo chiều rộng (BFS) là thuật toán tìm kiếm không dựa trên kinh nghiệm trong đồ thị.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vi-VN" sz="1800">
                <a:ea typeface="Tahoma" panose="020B0604030504040204" pitchFamily="34" charset="0"/>
                <a:cs typeface="Tahoma" panose="020B0604030504040204" pitchFamily="34" charset="0"/>
              </a:rPr>
              <a:t>Với bài toán N-puzzle, thuật toán đảm bảo cả chính hoàn chỉnh và tính tối ưu.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37580-C390-CADA-C93A-44DE92A25B4F}"/>
              </a:ext>
            </a:extLst>
          </p:cNvPr>
          <p:cNvSpPr txBox="1"/>
          <p:nvPr/>
        </p:nvSpPr>
        <p:spPr>
          <a:xfrm>
            <a:off x="3686482" y="2261715"/>
            <a:ext cx="5407742" cy="431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(N, A,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, Goal):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while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: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GET_FIRST(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if (n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Goal):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return SOLUTION(n)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for neighbor 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getNeighbor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if neighbor not in visited: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 neighbor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return (“No solution”)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FDE4C-A7AA-30E1-3238-1611733DFAD5}"/>
              </a:ext>
            </a:extLst>
          </p:cNvPr>
          <p:cNvSpPr txBox="1"/>
          <p:nvPr/>
        </p:nvSpPr>
        <p:spPr>
          <a:xfrm>
            <a:off x="235077" y="5686404"/>
            <a:ext cx="25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99643-CBCD-0E97-9667-D09F1FEC4ED2}"/>
              </a:ext>
            </a:extLst>
          </p:cNvPr>
          <p:cNvSpPr txBox="1"/>
          <p:nvPr/>
        </p:nvSpPr>
        <p:spPr>
          <a:xfrm>
            <a:off x="117987" y="5686404"/>
            <a:ext cx="345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4"/>
              </a:rPr>
              <a:t>https://commons.wikimedia.org/wiki/File:Breadth-First-Search-Algorithm.gif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459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Tìm kiếm sâu dần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51486" y="832897"/>
            <a:ext cx="2873606" cy="4712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Thuật toán tìm kiếm sâu dần được phát triển từ thuật toán tìm kiếm theo chiều sâu (BFS) và tìm kiếm giới hạn độ sâu (DLS).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huật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toán 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IDS cho số bước đến được trạng thái mục tiêu sẽ bằng so với thuật toán BFS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huật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toán đảm bảo cả chính hoàn chỉnh và tính tối ưu.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4C5EE-DAD9-8BD4-67AC-C37CC8C515AF}"/>
              </a:ext>
            </a:extLst>
          </p:cNvPr>
          <p:cNvSpPr txBox="1"/>
          <p:nvPr/>
        </p:nvSpPr>
        <p:spPr>
          <a:xfrm>
            <a:off x="3613355" y="832898"/>
            <a:ext cx="5311428" cy="543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(N, A,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, Goal):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for </a:t>
            </a:r>
            <a:r>
              <a:rPr lang="en-US" dirty="0" err="1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cur_deep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in range(i</a:t>
            </a:r>
            <a:r>
              <a:rPr lang="en-US" baseline="-25000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max_deep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	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	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	while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: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	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GET_FIRST(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		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		 if (n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Goal):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		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return SOLUTION(n)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if deep(n) == </a:t>
            </a:r>
            <a:r>
              <a:rPr lang="en-US" dirty="0" err="1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cur_deep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continue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		 for neighbor 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getNeighbor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		 if neighbor not in visited: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  		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 neighbor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return (“No solution”)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098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2102</Words>
  <Application>Microsoft Office PowerPoint</Application>
  <PresentationFormat>On-screen Show (4:3)</PresentationFormat>
  <Paragraphs>213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(Body)</vt:lpstr>
      <vt:lpstr>Calibri</vt:lpstr>
      <vt:lpstr>Courier New</vt:lpstr>
      <vt:lpstr>Lato</vt:lpstr>
      <vt:lpstr>Office Theme</vt:lpstr>
      <vt:lpstr>1_Office Theme</vt:lpstr>
      <vt:lpstr>PowerPoint Presentation</vt:lpstr>
      <vt:lpstr>Nội dung</vt:lpstr>
      <vt:lpstr>Nội dung</vt:lpstr>
      <vt:lpstr>Trò chơi N-puzzle </vt:lpstr>
      <vt:lpstr>Phát biểu bài toán</vt:lpstr>
      <vt:lpstr>Mô hình bài toán</vt:lpstr>
      <vt:lpstr>Nội dung</vt:lpstr>
      <vt:lpstr>Tìm kiếm theo chiều rộng</vt:lpstr>
      <vt:lpstr>Tìm kiếm sâu dần</vt:lpstr>
      <vt:lpstr>Tham lam (Greedy Best First Search)</vt:lpstr>
      <vt:lpstr>A*</vt:lpstr>
      <vt:lpstr>Số ô sai vị trí</vt:lpstr>
      <vt:lpstr>Manhattan</vt:lpstr>
      <vt:lpstr>Manhattan</vt:lpstr>
      <vt:lpstr>Mâu thuẫn tuyến tính (Linear Conflict)</vt:lpstr>
      <vt:lpstr>Nội dung</vt:lpstr>
      <vt:lpstr>Xây dựng chương trình</vt:lpstr>
      <vt:lpstr>Xây dựng chương trình</vt:lpstr>
      <vt:lpstr>Nội dung</vt:lpstr>
      <vt:lpstr>8-puzzle</vt:lpstr>
      <vt:lpstr>15-puzzle</vt:lpstr>
      <vt:lpstr>24-puzzle</vt:lpstr>
      <vt:lpstr>Nội dung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124</cp:revision>
  <dcterms:created xsi:type="dcterms:W3CDTF">2021-05-28T04:32:29Z</dcterms:created>
  <dcterms:modified xsi:type="dcterms:W3CDTF">2022-07-03T11:44:15Z</dcterms:modified>
</cp:coreProperties>
</file>