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6" r:id="rId2"/>
    <p:sldId id="323" r:id="rId3"/>
    <p:sldId id="325" r:id="rId4"/>
    <p:sldId id="335" r:id="rId5"/>
    <p:sldId id="336" r:id="rId6"/>
    <p:sldId id="337" r:id="rId7"/>
    <p:sldId id="324" r:id="rId8"/>
    <p:sldId id="326" r:id="rId9"/>
    <p:sldId id="327" r:id="rId10"/>
    <p:sldId id="338" r:id="rId11"/>
    <p:sldId id="328" r:id="rId12"/>
    <p:sldId id="329" r:id="rId13"/>
    <p:sldId id="330" r:id="rId14"/>
    <p:sldId id="331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/>
  <p:cmAuthor id="2" name="NGUYEN QUOC HAO 20194043" initials="NQH2" lastIdx="1" clrIdx="1">
    <p:extLst>
      <p:ext uri="{19B8F6BF-5375-455C-9EA6-DF929625EA0E}">
        <p15:presenceInfo xmlns:p15="http://schemas.microsoft.com/office/powerpoint/2012/main" userId="NGUYEN QUOC HAO 2019404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ED202-09C8-4411-A3B8-749C38A331FE}" v="28" dt="2021-11-10T14:59:58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 HUU BINH 20190094" userId="S::binh.th190094@sis.hust.edu.vn::f3d43a93-a632-4f25-a099-31d5f32a3c67" providerId="AD" clId="Web-{675ED202-09C8-4411-A3B8-749C38A331FE}"/>
    <pc:docChg chg="modSld">
      <pc:chgData name="TA HUU BINH 20190094" userId="S::binh.th190094@sis.hust.edu.vn::f3d43a93-a632-4f25-a099-31d5f32a3c67" providerId="AD" clId="Web-{675ED202-09C8-4411-A3B8-749C38A331FE}" dt="2021-11-10T14:59:57.702" v="24" actId="20577"/>
      <pc:docMkLst>
        <pc:docMk/>
      </pc:docMkLst>
      <pc:sldChg chg="modSp">
        <pc:chgData name="TA HUU BINH 20190094" userId="S::binh.th190094@sis.hust.edu.vn::f3d43a93-a632-4f25-a099-31d5f32a3c67" providerId="AD" clId="Web-{675ED202-09C8-4411-A3B8-749C38A331FE}" dt="2021-11-10T14:59:57.702" v="24" actId="20577"/>
        <pc:sldMkLst>
          <pc:docMk/>
          <pc:sldMk cId="0" sldId="335"/>
        </pc:sldMkLst>
        <pc:spChg chg="mod">
          <ac:chgData name="TA HUU BINH 20190094" userId="S::binh.th190094@sis.hust.edu.vn::f3d43a93-a632-4f25-a099-31d5f32a3c67" providerId="AD" clId="Web-{675ED202-09C8-4411-A3B8-749C38A331FE}" dt="2021-11-10T14:59:57.702" v="24" actId="20577"/>
          <ac:spMkLst>
            <pc:docMk/>
            <pc:sldMk cId="0" sldId="33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D6451D-6D0A-496D-BF3B-6CB1D786187B}" type="slidenum">
              <a:rPr lang="en-US" b="0" smtClean="0">
                <a:latin typeface="Arial" panose="020B0604020202020204" pitchFamily="34" charset="0"/>
              </a:rPr>
              <a:pPr/>
              <a:t>1</a:t>
            </a:fld>
            <a:endParaRPr 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3295650"/>
            <a:ext cx="12012084" cy="1054100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895" y="214313"/>
            <a:ext cx="10338405" cy="10048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451429"/>
            <a:ext cx="103632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214313"/>
            <a:ext cx="10390716" cy="1004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1451429"/>
            <a:ext cx="50800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451429"/>
            <a:ext cx="50800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F767D-3D91-43BD-8598-6D3DB526D7CF}" type="datetime1">
              <a:rPr lang="en-US" smtClean="0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30E77-B2B2-48D9-BDD0-F2702BB8A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1" y="6610352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1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215901" y="842964"/>
            <a:ext cx="1021715" cy="34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2"/>
            <a:ext cx="80264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bldLvl="0" animBg="1"/>
      <p:bldP spid="3105" grpId="0" bldLvl="0" animBg="1"/>
      <p:bldP spid="3074" grpId="0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1" y="6610352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1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215901" y="842964"/>
            <a:ext cx="1021715" cy="34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2"/>
            <a:ext cx="80264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bldLvl="0" animBg="1"/>
      <p:bldP spid="3105" grpId="0" bldLvl="0" animBg="1"/>
      <p:bldP spid="3074" grpId="0"/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555625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55562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4" y="977900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9779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90487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447675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2382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68451" y="214313"/>
            <a:ext cx="10356849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450975"/>
            <a:ext cx="103632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fld id="{63A1C593-65D0-4073-BCC9-577B9352EA97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Times New Roman" panose="02020603050405020304" pitchFamily="18" charset="0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Arial" panose="020B060402020202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Arial" panose="020B060402020202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panose="020B060402020202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panose="020B060402020202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855184" y="1423514"/>
            <a:ext cx="10996389" cy="2374978"/>
          </a:xfrm>
        </p:spPr>
        <p:txBody>
          <a:bodyPr vert="horz" wrap="square" lIns="0" tIns="0" rIns="0" bIns="0" numCol="1" anchor="b" anchorCtr="0" compatLnSpc="1"/>
          <a:lstStyle/>
          <a:p>
            <a:pPr algn="ctr"/>
            <a:r>
              <a:rPr lang="en-US" sz="4400" b="1" smtClean="0">
                <a:cs typeface="Times New Roman" panose="02020603050405020304" pitchFamily="18" charset="0"/>
              </a:rPr>
              <a:t>Divide and Conquer</a:t>
            </a:r>
            <a:br>
              <a:rPr lang="en-US" sz="4400" b="1" smtClean="0">
                <a:cs typeface="Times New Roman" panose="02020603050405020304" pitchFamily="18" charset="0"/>
              </a:rPr>
            </a:br>
            <a:r>
              <a:rPr lang="en-US" sz="4400" b="1" smtClean="0">
                <a:cs typeface="Times New Roman" panose="02020603050405020304" pitchFamily="18" charset="0"/>
              </a:rPr>
              <a:t>Bài 2: Fibwords</a:t>
            </a:r>
            <a:endParaRPr lang="en-US" sz="4400" b="1" dirty="0">
              <a:cs typeface="Times New Roman" panose="02020603050405020304" pitchFamily="18" charset="0"/>
            </a:endParaRPr>
          </a:p>
        </p:txBody>
      </p:sp>
      <p:pic>
        <p:nvPicPr>
          <p:cNvPr id="5123" name="Picture 6" descr="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247" y="274712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9" y="274711"/>
            <a:ext cx="7953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9" descr="https://static.wixstatic.com/media/042b7d_00a15c87c7fe48baa234099956d02ff5.gif"/>
          <p:cNvSpPr>
            <a:spLocks noChangeAspect="1" noChangeArrowheads="1"/>
          </p:cNvSpPr>
          <p:nvPr/>
        </p:nvSpPr>
        <p:spPr bwMode="auto">
          <a:xfrm>
            <a:off x="16827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354" y="278815"/>
            <a:ext cx="888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NOI UNIVERSITY OF SCIENCE AND TECHNOLOGY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237BB-DCA2-4E62-9666-9F66BBDDA0DC}" type="datetime1">
              <a:rPr lang="en-US" smtClean="0">
                <a:cs typeface="Times New Roman" panose="02020603050405020304" pitchFamily="18" charset="0"/>
              </a:rPr>
              <a:pPr>
                <a:defRPr/>
              </a:pPr>
              <a:t>11/11/2021</a:t>
            </a:fld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8DEF3-7F50-486B-BD3A-CFDF88DB418B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1" y="1626920"/>
            <a:ext cx="9107054" cy="1227117"/>
          </a:xfrm>
        </p:spPr>
        <p:txBody>
          <a:bodyPr/>
          <a:lstStyle/>
          <a:p>
            <a:pPr algn="ctr">
              <a:buNone/>
            </a:pPr>
            <a:r>
              <a:rPr lang="vi-VN" dirty="0"/>
              <a:t>Hàm đếm số lượng xuất hiện của s trong chuỗi F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104" y="2729490"/>
            <a:ext cx="8432449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55678" y="1672575"/>
            <a:ext cx="8200837" cy="1227117"/>
          </a:xfrm>
        </p:spPr>
        <p:txBody>
          <a:bodyPr/>
          <a:lstStyle/>
          <a:p>
            <a:pPr>
              <a:buNone/>
            </a:pPr>
            <a:r>
              <a:rPr lang="vi-VN" dirty="0"/>
              <a:t>Lấy 2 chuỗi F có độ dài không nhỏ </a:t>
            </a:r>
            <a:r>
              <a:rPr lang="vi-VN"/>
              <a:t>hơn </a:t>
            </a:r>
            <a:r>
              <a:rPr lang="en-US" smtClean="0"/>
              <a:t>len(s)</a:t>
            </a:r>
            <a:r>
              <a:rPr lang="vi-VN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916" y="2640880"/>
            <a:ext cx="8796024" cy="337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4809" y="3087731"/>
            <a:ext cx="7306322" cy="197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662546" y="1654629"/>
            <a:ext cx="9097817" cy="122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vi-V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Nếu s chỉ có độ dài 1 thì phần giữa có độ dài bằng 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8473" y="2523975"/>
            <a:ext cx="7952509" cy="394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662546" y="1654629"/>
            <a:ext cx="9097817" cy="122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vi-V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Phần giữa có độ dài nguyên dương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451429"/>
            <a:ext cx="11589135" cy="4681084"/>
          </a:xfrm>
        </p:spPr>
        <p:txBody>
          <a:bodyPr/>
          <a:lstStyle/>
          <a:p>
            <a:r>
              <a:rPr lang="vi-VN" dirty="0"/>
              <a:t>Đánh giá độ phức tạp thuật toán: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Tính các giá trị F ban đầu, dưới 30 lần =&gt; O(1)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Đếm số lần xuất hiện của s trong F(first) và F(second) </a:t>
            </a:r>
          </a:p>
          <a:p>
            <a:pPr>
              <a:buNone/>
            </a:pPr>
            <a:r>
              <a:rPr lang="vi-VN" dirty="0"/>
              <a:t>=&gt; O(len</a:t>
            </a:r>
            <a:r>
              <a:rPr lang="vi-VN" baseline="30000" dirty="0"/>
              <a:t>2</a:t>
            </a:r>
            <a:r>
              <a:rPr lang="vi-VN" dirty="0"/>
              <a:t>(s))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Phần phân chia và tính tổng các kết quả O(n)</a:t>
            </a:r>
          </a:p>
          <a:p>
            <a:pPr>
              <a:buFont typeface="Wingdings" pitchFamily="2" charset="2"/>
              <a:buChar char="v"/>
            </a:pPr>
            <a:endParaRPr lang="vi-VN" dirty="0"/>
          </a:p>
          <a:p>
            <a:pPr>
              <a:buNone/>
            </a:pPr>
            <a:r>
              <a:rPr lang="vi-VN" dirty="0"/>
              <a:t>=&gt; O(len</a:t>
            </a:r>
            <a:r>
              <a:rPr lang="vi-VN" baseline="30000" dirty="0"/>
              <a:t>2</a:t>
            </a:r>
            <a:r>
              <a:rPr lang="vi-VN" dirty="0"/>
              <a:t>(s)) +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822961" y="1517595"/>
            <a:ext cx="12252960" cy="81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800" kern="0" dirty="0"/>
              <a:t>1. </a:t>
            </a:r>
            <a:r>
              <a:rPr lang="vi-VN" sz="3800" kern="0" dirty="0"/>
              <a:t>Ý tưởng</a:t>
            </a:r>
            <a:r>
              <a:rPr lang="en-US" sz="3800" kern="0" dirty="0"/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822961" y="2312128"/>
            <a:ext cx="12252960" cy="81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800" kern="0" dirty="0">
                <a:solidFill>
                  <a:srgbClr val="C0C0C0"/>
                </a:solidFill>
              </a:rPr>
              <a:t>2. </a:t>
            </a:r>
            <a:r>
              <a:rPr lang="vi-VN" sz="3800" kern="0" dirty="0">
                <a:solidFill>
                  <a:srgbClr val="C0C0C0"/>
                </a:solidFill>
              </a:rPr>
              <a:t>Triển khai</a:t>
            </a:r>
            <a:endParaRPr lang="en-US" sz="3800" kern="0" dirty="0">
              <a:solidFill>
                <a:srgbClr val="C0C0C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589315" y="450891"/>
            <a:ext cx="12252960" cy="81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kern="0" dirty="0"/>
              <a:t>Catalogue</a:t>
            </a:r>
          </a:p>
        </p:txBody>
      </p:sp>
    </p:spTree>
    <p:extLst>
      <p:ext uri="{BB962C8B-B14F-4D97-AF65-F5344CB8AC3E}">
        <p14:creationId xmlns:p14="http://schemas.microsoft.com/office/powerpoint/2010/main" val="15254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Ý 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Đề bài: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80" y="2226684"/>
            <a:ext cx="10852410" cy="167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52" y="3894427"/>
            <a:ext cx="9690330" cy="19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Ý 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vi-VN" smtClean="0"/>
              <a:t>(n </a:t>
            </a:r>
            <a:r>
              <a:rPr lang="vi-VN" dirty="0"/>
              <a:t>+ 2) </a:t>
            </a:r>
            <a:r>
              <a:rPr lang="vi-VN"/>
              <a:t>= </a:t>
            </a:r>
            <a:r>
              <a:rPr lang="en-US" smtClean="0"/>
              <a:t>F</a:t>
            </a:r>
            <a:r>
              <a:rPr lang="vi-VN" smtClean="0"/>
              <a:t>(n </a:t>
            </a:r>
            <a:r>
              <a:rPr lang="vi-VN" dirty="0"/>
              <a:t>+ 1) </a:t>
            </a:r>
            <a:r>
              <a:rPr lang="vi-VN"/>
              <a:t>+ </a:t>
            </a:r>
            <a:r>
              <a:rPr lang="en-US" smtClean="0"/>
              <a:t>F</a:t>
            </a:r>
            <a:r>
              <a:rPr lang="vi-VN" smtClean="0"/>
              <a:t>(n</a:t>
            </a:r>
            <a:r>
              <a:rPr lang="vi-VN" dirty="0"/>
              <a:t>)</a:t>
            </a:r>
          </a:p>
          <a:p>
            <a:r>
              <a:rPr lang="vi-VN" smtClean="0">
                <a:latin typeface="Times New Roman"/>
                <a:ea typeface="MS PGothic"/>
              </a:rPr>
              <a:t>Len(</a:t>
            </a:r>
            <a:r>
              <a:rPr lang="en-US" smtClean="0">
                <a:latin typeface="Times New Roman"/>
                <a:ea typeface="MS PGothic"/>
              </a:rPr>
              <a:t>F</a:t>
            </a:r>
            <a:r>
              <a:rPr lang="vi-VN" smtClean="0">
                <a:latin typeface="Times New Roman"/>
                <a:ea typeface="MS PGothic"/>
              </a:rPr>
              <a:t>(n </a:t>
            </a:r>
            <a:r>
              <a:rPr lang="vi-VN" dirty="0">
                <a:latin typeface="Times New Roman"/>
                <a:ea typeface="MS PGothic"/>
              </a:rPr>
              <a:t>+ 1)) = a</a:t>
            </a:r>
          </a:p>
          <a:p>
            <a:r>
              <a:rPr lang="vi-VN" smtClean="0"/>
              <a:t>Len(</a:t>
            </a:r>
            <a:r>
              <a:rPr lang="en-US" smtClean="0"/>
              <a:t>F</a:t>
            </a:r>
            <a:r>
              <a:rPr lang="vi-VN" smtClean="0"/>
              <a:t>(n</a:t>
            </a:r>
            <a:r>
              <a:rPr lang="vi-VN" dirty="0"/>
              <a:t>)) = b</a:t>
            </a:r>
          </a:p>
          <a:p>
            <a:r>
              <a:rPr lang="vi-VN" dirty="0">
                <a:latin typeface="Times New Roman"/>
                <a:ea typeface="MS PGothic"/>
              </a:rPr>
              <a:t>Len(s) = L</a:t>
            </a:r>
          </a:p>
          <a:p>
            <a:pPr>
              <a:buNone/>
            </a:pPr>
            <a:endParaRPr lang="vi-VN" dirty="0"/>
          </a:p>
          <a:p>
            <a:r>
              <a:rPr lang="en-US" smtClean="0">
                <a:latin typeface="Times New Roman"/>
                <a:ea typeface="MS PGothic"/>
              </a:rPr>
              <a:t>F</a:t>
            </a:r>
            <a:r>
              <a:rPr lang="vi-VN" smtClean="0">
                <a:latin typeface="Times New Roman"/>
                <a:ea typeface="MS PGothic"/>
              </a:rPr>
              <a:t>(n </a:t>
            </a:r>
            <a:r>
              <a:rPr lang="vi-VN" dirty="0">
                <a:latin typeface="Times New Roman"/>
                <a:ea typeface="MS PGothic"/>
              </a:rPr>
              <a:t>+ 2) = c</a:t>
            </a:r>
            <a:r>
              <a:rPr lang="vi-VN" baseline="-25000" dirty="0">
                <a:latin typeface="Times New Roman"/>
                <a:ea typeface="MS PGothic"/>
              </a:rPr>
              <a:t>1</a:t>
            </a:r>
            <a:r>
              <a:rPr lang="vi-VN" dirty="0">
                <a:latin typeface="Times New Roman"/>
                <a:ea typeface="MS PGothic"/>
              </a:rPr>
              <a:t> c</a:t>
            </a:r>
            <a:r>
              <a:rPr lang="vi-VN" baseline="-25000" dirty="0">
                <a:latin typeface="Times New Roman"/>
                <a:ea typeface="MS PGothic"/>
              </a:rPr>
              <a:t>2</a:t>
            </a:r>
            <a:r>
              <a:rPr lang="vi-VN" dirty="0">
                <a:latin typeface="Times New Roman"/>
                <a:ea typeface="MS PGothic"/>
              </a:rPr>
              <a:t> ... </a:t>
            </a:r>
            <a:r>
              <a:rPr lang="vi-VN" dirty="0">
                <a:solidFill>
                  <a:srgbClr val="C00000"/>
                </a:solidFill>
                <a:latin typeface="Times New Roman"/>
                <a:ea typeface="MS PGothic"/>
              </a:rPr>
              <a:t>c</a:t>
            </a:r>
            <a:r>
              <a:rPr lang="vi-VN" baseline="-25000" dirty="0">
                <a:solidFill>
                  <a:srgbClr val="C00000"/>
                </a:solidFill>
                <a:latin typeface="Times New Roman"/>
                <a:ea typeface="MS PGothic"/>
              </a:rPr>
              <a:t>a-L+2</a:t>
            </a:r>
            <a:r>
              <a:rPr lang="vi-VN" dirty="0">
                <a:solidFill>
                  <a:srgbClr val="C00000"/>
                </a:solidFill>
                <a:latin typeface="Times New Roman"/>
                <a:ea typeface="MS PGothic"/>
              </a:rPr>
              <a:t> ...c</a:t>
            </a:r>
            <a:r>
              <a:rPr lang="vi-VN" baseline="-25000" dirty="0">
                <a:solidFill>
                  <a:srgbClr val="C00000"/>
                </a:solidFill>
                <a:latin typeface="Times New Roman"/>
                <a:ea typeface="MS PGothic"/>
              </a:rPr>
              <a:t>a</a:t>
            </a:r>
            <a:r>
              <a:rPr lang="vi-VN" dirty="0">
                <a:solidFill>
                  <a:srgbClr val="C00000"/>
                </a:solidFill>
                <a:latin typeface="Times New Roman"/>
                <a:ea typeface="MS PGothic"/>
              </a:rPr>
              <a:t> ...c</a:t>
            </a:r>
            <a:r>
              <a:rPr lang="vi-VN" baseline="-25000" dirty="0">
                <a:solidFill>
                  <a:srgbClr val="C00000"/>
                </a:solidFill>
                <a:latin typeface="Times New Roman"/>
                <a:ea typeface="MS PGothic"/>
              </a:rPr>
              <a:t>a+L-1</a:t>
            </a:r>
            <a:r>
              <a:rPr lang="vi-VN" dirty="0">
                <a:solidFill>
                  <a:srgbClr val="C00000"/>
                </a:solidFill>
                <a:latin typeface="Times New Roman"/>
                <a:ea typeface="MS PGothic"/>
              </a:rPr>
              <a:t> </a:t>
            </a:r>
            <a:r>
              <a:rPr lang="vi-VN" dirty="0">
                <a:latin typeface="Times New Roman"/>
                <a:ea typeface="MS PGothic"/>
              </a:rPr>
              <a:t>...</a:t>
            </a:r>
            <a:r>
              <a:rPr lang="vi-VN" dirty="0" err="1">
                <a:latin typeface="Times New Roman"/>
                <a:ea typeface="MS PGothic"/>
              </a:rPr>
              <a:t>c</a:t>
            </a:r>
            <a:r>
              <a:rPr lang="vi-VN" baseline="-25000" dirty="0" err="1">
                <a:latin typeface="Times New Roman"/>
                <a:ea typeface="MS PGothic"/>
              </a:rPr>
              <a:t>a+b</a:t>
            </a:r>
            <a:endParaRPr lang="vi-VN" dirty="0" err="1">
              <a:latin typeface="Times New Roman"/>
              <a:ea typeface="MS PGothic"/>
            </a:endParaRPr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 bwMode="auto">
          <a:xfrm rot="16200000">
            <a:off x="4816764" y="3791527"/>
            <a:ext cx="360218" cy="269701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7202057" y="4324926"/>
            <a:ext cx="360218" cy="165793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6227419" y="2969490"/>
            <a:ext cx="360218" cy="269701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7819" y="369916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Ans(s, middle)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0218" y="547254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Ans(s, f(n))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7819" y="547716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Ans(s, f(n + 1))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1283855" y="6223727"/>
            <a:ext cx="1265381" cy="15701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1018" y="6063673"/>
            <a:ext cx="72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Ans(s, middle) + Ans(s, f(n)) + Ans(s, f(n + 1))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Ý 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Bổ đề: </a:t>
            </a:r>
          </a:p>
          <a:p>
            <a:pPr>
              <a:buNone/>
            </a:pPr>
            <a:r>
              <a:rPr lang="vi-VN" dirty="0"/>
              <a:t>Xét i &gt; 1, với mọi n &gt; i ta đều có:</a:t>
            </a:r>
          </a:p>
          <a:p>
            <a:pPr>
              <a:buFont typeface="Wingdings" pitchFamily="2" charset="2"/>
              <a:buChar char="q"/>
            </a:pPr>
            <a:r>
              <a:rPr lang="vi-VN" dirty="0"/>
              <a:t>Nếu n tính chẵn lẻ với i, f(n) bắt đầu bởi f(i – 1) và kết thúc bởi f(i).</a:t>
            </a:r>
          </a:p>
          <a:p>
            <a:pPr>
              <a:buFont typeface="Wingdings" pitchFamily="2" charset="2"/>
              <a:buChar char="q"/>
            </a:pPr>
            <a:r>
              <a:rPr lang="vi-VN" dirty="0"/>
              <a:t>Ngược lại, f(n) bắt đầu bởi f(i) và kết thúc bởi f(i - 1).</a:t>
            </a:r>
          </a:p>
          <a:p>
            <a:pPr>
              <a:buNone/>
            </a:pPr>
            <a:endParaRPr lang="vi-VN" dirty="0"/>
          </a:p>
          <a:p>
            <a:pPr>
              <a:buNone/>
            </a:pPr>
            <a:r>
              <a:rPr lang="vi-VN" dirty="0"/>
              <a:t>=&gt; Chứng minh bằng quy nạp toán học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Ý tưởng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17" y="1553008"/>
            <a:ext cx="9963949" cy="462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>
            <a:off x="738909" y="3463636"/>
            <a:ext cx="7573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7" name="Straight Arrow Connector 6"/>
          <p:cNvCxnSpPr/>
          <p:nvPr/>
        </p:nvCxnSpPr>
        <p:spPr bwMode="auto">
          <a:xfrm>
            <a:off x="725055" y="3856182"/>
            <a:ext cx="7573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1" name="Rectangle 10"/>
          <p:cNvSpPr/>
          <p:nvPr/>
        </p:nvSpPr>
        <p:spPr bwMode="auto">
          <a:xfrm>
            <a:off x="6493164" y="4110181"/>
            <a:ext cx="45719" cy="2551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77345" y="4502726"/>
            <a:ext cx="45719" cy="2551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86073" y="4890654"/>
            <a:ext cx="45719" cy="2551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91018" y="4881417"/>
            <a:ext cx="45719" cy="2551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60328" y="5269345"/>
            <a:ext cx="45719" cy="2551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109201" y="5648035"/>
            <a:ext cx="45719" cy="2551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846618" y="3703781"/>
            <a:ext cx="979055" cy="286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91382" y="3311236"/>
            <a:ext cx="484909" cy="286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553200" y="4493490"/>
            <a:ext cx="45719" cy="2551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19121" y="2408311"/>
            <a:ext cx="389561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  <a:r>
              <a:rPr lang="vi-VN" sz="2400"/>
              <a:t>(n + 2) = </a:t>
            </a:r>
            <a:r>
              <a:rPr lang="en-US" sz="2400"/>
              <a:t>F</a:t>
            </a:r>
            <a:r>
              <a:rPr lang="vi-VN" sz="2400"/>
              <a:t>(n + 1) + </a:t>
            </a:r>
            <a:r>
              <a:rPr lang="en-US" sz="2400"/>
              <a:t>F</a:t>
            </a:r>
            <a:r>
              <a:rPr lang="vi-VN" sz="2400"/>
              <a:t>(n)</a:t>
            </a:r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822961" y="1517595"/>
            <a:ext cx="12252960" cy="81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800" kern="0" dirty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vi-VN" sz="3800" kern="0" dirty="0">
                <a:solidFill>
                  <a:schemeClr val="accent3">
                    <a:lumMod val="75000"/>
                  </a:schemeClr>
                </a:solidFill>
              </a:rPr>
              <a:t>Ý tưởng</a:t>
            </a:r>
            <a:r>
              <a:rPr lang="en-US" sz="3800" kern="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822961" y="2312128"/>
            <a:ext cx="12252960" cy="81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800" kern="0" dirty="0"/>
              <a:t>2. </a:t>
            </a:r>
            <a:r>
              <a:rPr lang="vi-VN" sz="3800" kern="0" dirty="0"/>
              <a:t>Triển khai</a:t>
            </a:r>
            <a:endParaRPr lang="en-US" sz="3800" kern="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589315" y="450891"/>
            <a:ext cx="12252960" cy="81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kern="0" dirty="0"/>
              <a:t>Catalogue</a:t>
            </a:r>
          </a:p>
        </p:txBody>
      </p:sp>
    </p:spTree>
    <p:extLst>
      <p:ext uri="{BB962C8B-B14F-4D97-AF65-F5344CB8AC3E}">
        <p14:creationId xmlns:p14="http://schemas.microsoft.com/office/powerpoint/2010/main" val="15254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672" y="1725255"/>
            <a:ext cx="4720315" cy="377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019636" y="1579418"/>
            <a:ext cx="468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vi-VN" sz="2400" dirty="0"/>
              <a:t> Cần đảm bảo có ít nhất 2 số fibo được tính có giá trị bằng hoặc lớn hơn giá trị độ dài của s.</a:t>
            </a:r>
          </a:p>
          <a:p>
            <a:pPr>
              <a:buFont typeface="Arial" pitchFamily="34" charset="0"/>
              <a:buChar char="•"/>
            </a:pPr>
            <a:r>
              <a:rPr lang="vi-VN" sz="2400" dirty="0"/>
              <a:t> s có độ dài không quá 100000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 bwMode="auto">
          <a:xfrm>
            <a:off x="6937038" y="3703629"/>
            <a:ext cx="461818" cy="136698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3818" y="3440437"/>
            <a:ext cx="446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Tính ngay từ đầu đến fibo(27)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73818" y="4768339"/>
            <a:ext cx="329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Tính theo độ dài của 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1828800"/>
            <a:ext cx="1052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Đảm bảo đã tính ít nhất 2 chuỗi F có độ dài không nhỏ hơn 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0980" y="2562657"/>
            <a:ext cx="6890327" cy="357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390</Words>
  <Application>Microsoft Office PowerPoint</Application>
  <PresentationFormat>Widescreen</PresentationFormat>
  <Paragraphs>61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Arial Black</vt:lpstr>
      <vt:lpstr>Calibri</vt:lpstr>
      <vt:lpstr>Tahoma</vt:lpstr>
      <vt:lpstr>Times New Roman</vt:lpstr>
      <vt:lpstr>Wingdings</vt:lpstr>
      <vt:lpstr>Blends</vt:lpstr>
      <vt:lpstr>Divide and Conquer Bài 2: Fibwords</vt:lpstr>
      <vt:lpstr>PowerPoint Presentation</vt:lpstr>
      <vt:lpstr>Ý tưởng</vt:lpstr>
      <vt:lpstr>Ý tưởng</vt:lpstr>
      <vt:lpstr>Ý tưởng</vt:lpstr>
      <vt:lpstr>Ý tưởng</vt:lpstr>
      <vt:lpstr>PowerPoint Presentation</vt:lpstr>
      <vt:lpstr>Triển khai</vt:lpstr>
      <vt:lpstr>Triển khai</vt:lpstr>
      <vt:lpstr>Triển khai</vt:lpstr>
      <vt:lpstr>Triển khai</vt:lpstr>
      <vt:lpstr>Triển khai</vt:lpstr>
      <vt:lpstr>Triển khai</vt:lpstr>
      <vt:lpstr>Triển khai</vt:lpstr>
      <vt:lpstr>Triển khai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                 Tối ưu lược đồ sạc để tránh cạn kiệt năng lượng trong WRSNs </dc:title>
  <dc:creator>TGDD</dc:creator>
  <cp:lastModifiedBy>TA HUU BINH 20190094</cp:lastModifiedBy>
  <cp:revision>156</cp:revision>
  <dcterms:created xsi:type="dcterms:W3CDTF">2020-12-21T09:35:00Z</dcterms:created>
  <dcterms:modified xsi:type="dcterms:W3CDTF">2021-11-11T02:08:18Z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2057-11.2.0.9747</vt:lpwstr>
  </property>
</Properties>
</file>