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63" r:id="rId3"/>
    <p:sldId id="267" r:id="rId4"/>
    <p:sldId id="348" r:id="rId5"/>
    <p:sldId id="325" r:id="rId6"/>
    <p:sldId id="349" r:id="rId7"/>
    <p:sldId id="337" r:id="rId8"/>
    <p:sldId id="334" r:id="rId9"/>
    <p:sldId id="331" r:id="rId10"/>
    <p:sldId id="335" r:id="rId11"/>
    <p:sldId id="332" r:id="rId12"/>
    <p:sldId id="343" r:id="rId13"/>
    <p:sldId id="350" r:id="rId14"/>
    <p:sldId id="356" r:id="rId15"/>
    <p:sldId id="360" r:id="rId16"/>
    <p:sldId id="357" r:id="rId17"/>
    <p:sldId id="358" r:id="rId18"/>
    <p:sldId id="355" r:id="rId19"/>
    <p:sldId id="359" r:id="rId20"/>
    <p:sldId id="361" r:id="rId21"/>
    <p:sldId id="351" r:id="rId22"/>
    <p:sldId id="353" r:id="rId23"/>
    <p:sldId id="354" r:id="rId24"/>
    <p:sldId id="352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18" y="1448071"/>
            <a:ext cx="8522563" cy="237444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Phân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tích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và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thống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br>
              <a:rPr lang="en-US" sz="3900" b="1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</a:br>
            <a:r>
              <a:rPr lang="en-US" sz="3900" b="1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Ecobike</a:t>
            </a:r>
            <a:endParaRPr lang="en-US" sz="3900" b="1" dirty="0">
              <a:solidFill>
                <a:srgbClr val="C00000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Trường Công nghệ Thông tin và Truyền thông - Đại học Bách khoa Hà Nội">
            <a:extLst>
              <a:ext uri="{FF2B5EF4-FFF2-40B4-BE49-F238E27FC236}">
                <a16:creationId xmlns:a16="http://schemas.microsoft.com/office/drawing/2014/main" id="{106E77A9-ECE8-E9DF-56FA-710C280C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11167"/>
            <a:ext cx="1666988" cy="67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1DA1AA-3282-B615-82DF-18AD0B04193A}"/>
              </a:ext>
            </a:extLst>
          </p:cNvPr>
          <p:cNvSpPr>
            <a:spLocks/>
          </p:cNvSpPr>
          <p:nvPr/>
        </p:nvSpPr>
        <p:spPr>
          <a:xfrm>
            <a:off x="7040880" y="311166"/>
            <a:ext cx="447940" cy="6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FDB726B-E5A4-F271-57AB-9423E0AFB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6" y="4457921"/>
            <a:ext cx="8692588" cy="240007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</a:t>
            </a:r>
            <a:r>
              <a:rPr lang="en-US" sz="2000" b="1" dirty="0" err="1"/>
              <a:t>hướng</a:t>
            </a:r>
            <a:r>
              <a:rPr lang="en-US" sz="2000" b="1" dirty="0"/>
              <a:t> </a:t>
            </a:r>
            <a:r>
              <a:rPr lang="en-US" sz="2000" b="1" dirty="0" err="1"/>
              <a:t>dẫn</a:t>
            </a:r>
            <a:r>
              <a:rPr lang="en-US" sz="2000" b="1" dirty="0"/>
              <a:t>: TS. </a:t>
            </a:r>
            <a:r>
              <a:rPr lang="en-US" sz="2000" b="1" dirty="0" err="1"/>
              <a:t>Nguyễn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Trang</a:t>
            </a:r>
          </a:p>
          <a:p>
            <a:pPr algn="l"/>
            <a:r>
              <a:rPr lang="en-US" sz="2000" b="1" dirty="0" err="1"/>
              <a:t>Nhóm</a:t>
            </a:r>
            <a:r>
              <a:rPr lang="en-US" sz="2000" b="1" dirty="0"/>
              <a:t> </a:t>
            </a:r>
            <a:r>
              <a:rPr lang="en-US" sz="2000" b="1" dirty="0" err="1"/>
              <a:t>sinh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 (</a:t>
            </a:r>
            <a:r>
              <a:rPr lang="en-US" sz="2000" b="1" dirty="0" err="1"/>
              <a:t>Nhóm</a:t>
            </a:r>
            <a:r>
              <a:rPr lang="en-US" sz="2000" b="1" dirty="0"/>
              <a:t> 7):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Tạ</a:t>
            </a:r>
            <a:r>
              <a:rPr lang="en-US" sz="2000" b="1" dirty="0"/>
              <a:t> </a:t>
            </a:r>
            <a:r>
              <a:rPr lang="en-US" sz="2000" b="1" dirty="0" err="1"/>
              <a:t>Hữu</a:t>
            </a:r>
            <a:r>
              <a:rPr lang="en-US" sz="2000" b="1" dirty="0"/>
              <a:t> </a:t>
            </a:r>
            <a:r>
              <a:rPr lang="en-US" sz="2000" b="1" dirty="0" err="1"/>
              <a:t>Bình</a:t>
            </a:r>
            <a:r>
              <a:rPr lang="en-US" sz="2000" b="1" dirty="0"/>
              <a:t> 			20190094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Nghiêm</a:t>
            </a:r>
            <a:r>
              <a:rPr lang="en-US" sz="2000" b="1" dirty="0"/>
              <a:t> </a:t>
            </a:r>
            <a:r>
              <a:rPr lang="en-US" sz="2000" b="1" dirty="0" err="1"/>
              <a:t>Việt</a:t>
            </a:r>
            <a:r>
              <a:rPr lang="en-US" sz="2000" b="1" dirty="0"/>
              <a:t> </a:t>
            </a:r>
            <a:r>
              <a:rPr lang="en-US" sz="2000" b="1" dirty="0" err="1"/>
              <a:t>Thắng</a:t>
            </a:r>
            <a:r>
              <a:rPr lang="en-US" sz="2000" b="1" dirty="0"/>
              <a:t> 		20190088</a:t>
            </a:r>
          </a:p>
          <a:p>
            <a:pPr algn="l"/>
            <a:r>
              <a:rPr lang="en-US" sz="2000" b="1" dirty="0"/>
              <a:t>	</a:t>
            </a:r>
            <a:r>
              <a:rPr lang="en-US" sz="2000" b="1" dirty="0" err="1"/>
              <a:t>Bùi</a:t>
            </a:r>
            <a:r>
              <a:rPr lang="en-US" sz="2000" b="1" dirty="0"/>
              <a:t> Anh </a:t>
            </a:r>
            <a:r>
              <a:rPr lang="en-US" sz="2000" b="1" dirty="0" err="1"/>
              <a:t>Vũ</a:t>
            </a:r>
            <a:r>
              <a:rPr lang="en-US" sz="2000" b="1" dirty="0"/>
              <a:t>			20190099</a:t>
            </a:r>
          </a:p>
          <a:p>
            <a:pPr algn="l"/>
            <a:r>
              <a:rPr lang="en-US" sz="2000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458AB7-AC26-7959-8D2C-15B56DB32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922"/>
            <a:ext cx="9144000" cy="47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48BE08-83AE-8589-1A7D-FEE4B6BD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6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7E1B193-8A46-9FFA-17BE-B57A0BB2B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" y="1232867"/>
            <a:ext cx="5723895" cy="497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467E41-6303-892B-55D9-0E6B11983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19" y="881329"/>
            <a:ext cx="3240911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9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</p:spTree>
    <p:extLst>
      <p:ext uri="{BB962C8B-B14F-4D97-AF65-F5344CB8AC3E}">
        <p14:creationId xmlns:p14="http://schemas.microsoft.com/office/powerpoint/2010/main" val="3700625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0141-8C26-1118-C20B-B1672B7AC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14" y="1784311"/>
            <a:ext cx="5646909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5C2A8-E769-EFB9-5806-09A03AE7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977" y="3429000"/>
            <a:ext cx="3093474" cy="282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3E84B-C8B5-8CEE-A0FC-A79E8EB5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4" y="4738336"/>
            <a:ext cx="5084661" cy="1120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CD1EC-FB69-3E67-8765-0AAF159D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" y="830002"/>
            <a:ext cx="8985871" cy="235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B209A-401F-8414-D790-1E2F4F8BA807}"/>
              </a:ext>
            </a:extLst>
          </p:cNvPr>
          <p:cNvSpPr txBox="1"/>
          <p:nvPr/>
        </p:nvSpPr>
        <p:spPr>
          <a:xfrm>
            <a:off x="235077" y="1125647"/>
            <a:ext cx="31739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Content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Common coupling</a:t>
            </a:r>
          </a:p>
          <a:p>
            <a:endParaRPr lang="en-US" sz="24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Control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Stamp coupling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coupling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0D748-91AE-F357-F783-35D4FC27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3" y="4541967"/>
            <a:ext cx="800169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Cohesion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9E8991D-50D5-76B1-562B-599657A63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998397"/>
            <a:ext cx="4470236" cy="51056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94A0C94-6C36-E102-37BA-EDBCF9CE73E8}"/>
              </a:ext>
            </a:extLst>
          </p:cNvPr>
          <p:cNvSpPr/>
          <p:nvPr/>
        </p:nvSpPr>
        <p:spPr>
          <a:xfrm>
            <a:off x="2485748" y="3852909"/>
            <a:ext cx="1020932" cy="1047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BBC10-1396-B981-D41C-95B08440D8EC}"/>
              </a:ext>
            </a:extLst>
          </p:cNvPr>
          <p:cNvSpPr/>
          <p:nvPr/>
        </p:nvSpPr>
        <p:spPr>
          <a:xfrm>
            <a:off x="2345760" y="4978495"/>
            <a:ext cx="1160920" cy="11255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D5D5D-CA87-0F8A-A74A-2923EBBD2973}"/>
              </a:ext>
            </a:extLst>
          </p:cNvPr>
          <p:cNvSpPr txBox="1"/>
          <p:nvPr/>
        </p:nvSpPr>
        <p:spPr>
          <a:xfrm>
            <a:off x="383943" y="4484975"/>
            <a:ext cx="2101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Coincidental cohesion</a:t>
            </a:r>
          </a:p>
        </p:txBody>
      </p:sp>
    </p:spTree>
    <p:extLst>
      <p:ext uri="{BB962C8B-B14F-4D97-AF65-F5344CB8AC3E}">
        <p14:creationId xmlns:p14="http://schemas.microsoft.com/office/powerpoint/2010/main" val="20254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60E1A2-8AE8-6489-DF7F-B17A64B6E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392"/>
            <a:ext cx="9144000" cy="624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7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3015CF8-5C67-A137-6C56-B743F0237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88460"/>
              </p:ext>
            </p:extLst>
          </p:nvPr>
        </p:nvGraphicFramePr>
        <p:xfrm>
          <a:off x="259436" y="1041893"/>
          <a:ext cx="8665347" cy="42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290">
                  <a:extLst>
                    <a:ext uri="{9D8B030D-6E8A-4147-A177-3AD203B41FA5}">
                      <a16:colId xmlns:a16="http://schemas.microsoft.com/office/drawing/2014/main" val="1562655616"/>
                    </a:ext>
                  </a:extLst>
                </a:gridCol>
                <a:gridCol w="5699464">
                  <a:extLst>
                    <a:ext uri="{9D8B030D-6E8A-4147-A177-3AD203B41FA5}">
                      <a16:colId xmlns:a16="http://schemas.microsoft.com/office/drawing/2014/main" val="2200684206"/>
                    </a:ext>
                  </a:extLst>
                </a:gridCol>
                <a:gridCol w="810593">
                  <a:extLst>
                    <a:ext uri="{9D8B030D-6E8A-4147-A177-3AD203B41FA5}">
                      <a16:colId xmlns:a16="http://schemas.microsoft.com/office/drawing/2014/main" val="543911892"/>
                    </a:ext>
                  </a:extLst>
                </a:gridCol>
              </a:tblGrid>
              <a:tr h="4495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Đóng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góp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lệ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993571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Hữu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Bình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669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Nghiêm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Thắng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13518"/>
                  </a:ext>
                </a:extLst>
              </a:tr>
              <a:tr h="126870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Bùi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Vũ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099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BD8D0-821B-C055-18FE-BE25A7DA76F9}"/>
              </a:ext>
            </a:extLst>
          </p:cNvPr>
          <p:cNvSpPr txBox="1"/>
          <p:nvPr/>
        </p:nvSpPr>
        <p:spPr>
          <a:xfrm>
            <a:off x="366113" y="5704014"/>
            <a:ext cx="8411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lẫn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3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67AA-6DB8-00B4-ECE2-4E2CBB3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7" y="922111"/>
            <a:ext cx="4770533" cy="1752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EABD8-A5D8-3761-0C81-7631665C4BDD}"/>
              </a:ext>
            </a:extLst>
          </p:cNvPr>
          <p:cNvSpPr txBox="1"/>
          <p:nvPr/>
        </p:nvSpPr>
        <p:spPr>
          <a:xfrm>
            <a:off x="5577380" y="1382988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cohesion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3ED70-193C-81B1-843D-4D6FB11611E6}"/>
              </a:ext>
            </a:extLst>
          </p:cNvPr>
          <p:cNvSpPr txBox="1"/>
          <p:nvPr/>
        </p:nvSpPr>
        <p:spPr>
          <a:xfrm>
            <a:off x="7042195" y="3674519"/>
            <a:ext cx="21018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cohesion ở controllers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E1AE01-3AF3-E459-04CD-8B44EEB3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2" y="3310071"/>
            <a:ext cx="6068597" cy="27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9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78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40190-7C1E-6EDA-FF69-2CDEFC8778AC}"/>
              </a:ext>
            </a:extLst>
          </p:cNvPr>
          <p:cNvSpPr txBox="1"/>
          <p:nvPr/>
        </p:nvSpPr>
        <p:spPr>
          <a:xfrm>
            <a:off x="235077" y="912583"/>
            <a:ext cx="3173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2422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B47EB5-310D-6E96-718E-E270621A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3" y="1026052"/>
            <a:ext cx="7300593" cy="5105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DC5826A-A9F6-CB9F-443C-51F5F997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793806"/>
              </p:ext>
            </p:extLst>
          </p:nvPr>
        </p:nvGraphicFramePr>
        <p:xfrm>
          <a:off x="5877017" y="726106"/>
          <a:ext cx="3138438" cy="44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049">
                  <a:extLst>
                    <a:ext uri="{9D8B030D-6E8A-4147-A177-3AD203B41FA5}">
                      <a16:colId xmlns:a16="http://schemas.microsoft.com/office/drawing/2014/main" val="3965572932"/>
                    </a:ext>
                  </a:extLst>
                </a:gridCol>
                <a:gridCol w="443883">
                  <a:extLst>
                    <a:ext uri="{9D8B030D-6E8A-4147-A177-3AD203B41FA5}">
                      <a16:colId xmlns:a16="http://schemas.microsoft.com/office/drawing/2014/main" val="3367673394"/>
                    </a:ext>
                  </a:extLst>
                </a:gridCol>
                <a:gridCol w="1100832">
                  <a:extLst>
                    <a:ext uri="{9D8B030D-6E8A-4147-A177-3AD203B41FA5}">
                      <a16:colId xmlns:a16="http://schemas.microsoft.com/office/drawing/2014/main" val="497439570"/>
                    </a:ext>
                  </a:extLst>
                </a:gridCol>
                <a:gridCol w="1016674">
                  <a:extLst>
                    <a:ext uri="{9D8B030D-6E8A-4147-A177-3AD203B41FA5}">
                      <a16:colId xmlns:a16="http://schemas.microsoft.com/office/drawing/2014/main" val="463118467"/>
                    </a:ext>
                  </a:extLst>
                </a:gridCol>
              </a:tblGrid>
              <a:tr h="378535">
                <a:tc>
                  <a:txBody>
                    <a:bodyPr/>
                    <a:lstStyle/>
                    <a:p>
                      <a:r>
                        <a:rPr lang="en-US" dirty="0" err="1"/>
                        <a:t>Chữ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306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583340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8862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38454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Không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61846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44267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4498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02497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66293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Kép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87945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Đầu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23848"/>
                  </a:ext>
                </a:extLst>
              </a:tr>
              <a:tr h="372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808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57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652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case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4395224-20F0-AA52-72A1-66318DFE0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9" y="933668"/>
            <a:ext cx="6638742" cy="49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endParaRPr lang="en-US"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endParaRPr 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466D98C-C75C-0D66-6DD2-70A10CE2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82" y="876158"/>
            <a:ext cx="4470236" cy="51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63E6053-DE6F-E758-A58A-FF775ABBE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5772"/>
            <a:ext cx="9144000" cy="510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8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Thuê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5F3E049A-1C39-6431-1C81-0FF72C74F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387</Words>
  <Application>Microsoft Office PowerPoint</Application>
  <PresentationFormat>On-screen Show (4:3)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Lato</vt:lpstr>
      <vt:lpstr>Wingdings</vt:lpstr>
      <vt:lpstr>Office Theme</vt:lpstr>
      <vt:lpstr>Phân tích và Thiết kế hệ thống  Ecobike</vt:lpstr>
      <vt:lpstr>Đóng góp</vt:lpstr>
      <vt:lpstr>Mục lục</vt:lpstr>
      <vt:lpstr>Mục lục</vt:lpstr>
      <vt:lpstr>Biểu đồ use case</vt:lpstr>
      <vt:lpstr>Mục lục</vt:lpstr>
      <vt:lpstr>Biểu đồ gói </vt:lpstr>
      <vt:lpstr>Biểu đồ lớp thiết kế - Thuê xe </vt:lpstr>
      <vt:lpstr>Biểu đồ tuần tự - Thuê xe</vt:lpstr>
      <vt:lpstr>Biểu đồ lớp thiết kế - Trả xe </vt:lpstr>
      <vt:lpstr>Biểu đồ tuần tự - Trả xe</vt:lpstr>
      <vt:lpstr>Thiết kế cơ sở dữ liệu</vt:lpstr>
      <vt:lpstr>Mục lục</vt:lpstr>
      <vt:lpstr>Coupling</vt:lpstr>
      <vt:lpstr>Coupling</vt:lpstr>
      <vt:lpstr>Coupling</vt:lpstr>
      <vt:lpstr>Coupling</vt:lpstr>
      <vt:lpstr>Cohesion</vt:lpstr>
      <vt:lpstr>Coherence</vt:lpstr>
      <vt:lpstr>Coherence</vt:lpstr>
      <vt:lpstr>Mục lục</vt:lpstr>
      <vt:lpstr>Công nghệ</vt:lpstr>
      <vt:lpstr>Kiểm thử đơn vị</vt:lpstr>
      <vt:lpstr>Mục lục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TA HUU BINH 20190094</cp:lastModifiedBy>
  <cp:revision>170</cp:revision>
  <dcterms:created xsi:type="dcterms:W3CDTF">2021-05-28T04:32:29Z</dcterms:created>
  <dcterms:modified xsi:type="dcterms:W3CDTF">2023-02-14T11:36:26Z</dcterms:modified>
</cp:coreProperties>
</file>