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b39c9284e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b39c9284e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39c9284e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b39c9284e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b39c9284e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b39c9284e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b3a225fe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b3a225fe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b39c9284e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b39c9284e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b39c9284e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b39c9284e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b39c9284e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b39c9284e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b39c9284e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b39c9284e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Forecast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Predict Temperature in Hanoi City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Time Series Methods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1205"/>
          <a:stretch/>
        </p:blipFill>
        <p:spPr>
          <a:xfrm>
            <a:off x="1257350" y="2162853"/>
            <a:ext cx="6629299" cy="264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Hanoi Weather Forecast (year 2021)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Record </a:t>
            </a:r>
            <a:r>
              <a:rPr b="1" lang="en" sz="1500"/>
              <a:t>hourly, daily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Features: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500">
                <a:highlight>
                  <a:srgbClr val="FFFFFF"/>
                </a:highlight>
              </a:rPr>
              <a:t>TEMP: Air Temperature (°C)</a:t>
            </a:r>
            <a:endParaRPr b="1" sz="1500">
              <a:highlight>
                <a:srgbClr val="FFFFFF"/>
              </a:highlight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>
                <a:highlight>
                  <a:srgbClr val="FFFFFF"/>
                </a:highlight>
              </a:rPr>
              <a:t>DWPT: Dew Point</a:t>
            </a:r>
            <a:endParaRPr sz="1500">
              <a:highlight>
                <a:srgbClr val="FFFFFF"/>
              </a:highlight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>
                <a:highlight>
                  <a:srgbClr val="FFFFFF"/>
                </a:highlight>
              </a:rPr>
              <a:t>RHUM: Relative Humidity (%)</a:t>
            </a:r>
            <a:endParaRPr sz="1500">
              <a:highlight>
                <a:srgbClr val="FFFFFF"/>
              </a:highlight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>
                <a:highlight>
                  <a:srgbClr val="FFFFFF"/>
                </a:highlight>
              </a:rPr>
              <a:t>WDIR: Wind (From) Direction (Degrees)</a:t>
            </a:r>
            <a:endParaRPr sz="1500">
              <a:highlight>
                <a:srgbClr val="FFFFFF"/>
              </a:highlight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>
                <a:highlight>
                  <a:srgbClr val="FFFFFF"/>
                </a:highlight>
              </a:rPr>
              <a:t>WSPD: Average Wind Speed (km/h)</a:t>
            </a:r>
            <a:endParaRPr sz="1500">
              <a:highlight>
                <a:srgbClr val="FFFFFF"/>
              </a:highlight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>
                <a:highlight>
                  <a:srgbClr val="FFFFFF"/>
                </a:highlight>
              </a:rPr>
              <a:t>PRES: Sea-Level Air Pressure (hPa)</a:t>
            </a:r>
            <a:endParaRPr sz="1500">
              <a:highlight>
                <a:srgbClr val="FFFFFF"/>
              </a:highlight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>
                <a:highlight>
                  <a:srgbClr val="FFFFFF"/>
                </a:highlight>
              </a:rPr>
              <a:t>COCO: Weather Condition Code</a:t>
            </a:r>
            <a:endParaRPr sz="15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1350" y="1300200"/>
            <a:ext cx="4414124" cy="12108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4400775" y="1175800"/>
            <a:ext cx="4569900" cy="14763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0850" y="2810175"/>
            <a:ext cx="3614614" cy="12108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>
            <a:off x="5256450" y="2746125"/>
            <a:ext cx="3714300" cy="1354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Formulation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1. </a:t>
            </a:r>
            <a:r>
              <a:rPr lang="en"/>
              <a:t>Give 3 previous hours temperature → Predict 1 next hours temperature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0" l="0" r="0" t="1205"/>
          <a:stretch/>
        </p:blipFill>
        <p:spPr>
          <a:xfrm>
            <a:off x="1257350" y="1869850"/>
            <a:ext cx="6770848" cy="26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Formulation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1. Give 3 previous hours temperature → Predict 1 next hours temperature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213" y="1622999"/>
            <a:ext cx="6215574" cy="32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Addition:</a:t>
            </a:r>
            <a:r>
              <a:rPr lang="en"/>
              <a:t> </a:t>
            </a:r>
            <a:r>
              <a:rPr lang="en"/>
              <a:t>Problem Formulation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2. </a:t>
            </a:r>
            <a:r>
              <a:rPr lang="en"/>
              <a:t>Give 7 previous days temperature → Predict 3 next days temperature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0" l="0" r="0" t="1526"/>
          <a:stretch/>
        </p:blipFill>
        <p:spPr>
          <a:xfrm>
            <a:off x="1614675" y="1730575"/>
            <a:ext cx="5914652" cy="294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0363" y="1593525"/>
            <a:ext cx="3383275" cy="88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375" y="2949700"/>
            <a:ext cx="3028435" cy="80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1.   </a:t>
            </a:r>
            <a:r>
              <a:rPr b="1" lang="en"/>
              <a:t>Mean Square Error (MSE)</a:t>
            </a:r>
            <a:endParaRPr b="1"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2371675"/>
            <a:ext cx="85206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2.   Mean Absolute Error (MAE)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for Regular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AutoNum type="arabicPeriod"/>
            </a:pPr>
            <a:r>
              <a:rPr b="1" lang="en" sz="1650"/>
              <a:t>Machine Learning</a:t>
            </a:r>
            <a:endParaRPr b="1" sz="1650"/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SzPts val="1650"/>
              <a:buAutoNum type="alphaLcPeriod"/>
            </a:pPr>
            <a:r>
              <a:rPr lang="en" sz="1650"/>
              <a:t>ARIMA - SARIMA</a:t>
            </a:r>
            <a:endParaRPr sz="1650"/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SzPts val="1650"/>
              <a:buAutoNum type="alphaLcPeriod"/>
            </a:pPr>
            <a:r>
              <a:rPr lang="en" sz="1650"/>
              <a:t>Facebook Prophet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AutoNum type="arabicPeriod"/>
            </a:pPr>
            <a:r>
              <a:rPr b="1" lang="en" sz="1650"/>
              <a:t>Deep Learning</a:t>
            </a:r>
            <a:endParaRPr b="1" sz="1650"/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SzPts val="1650"/>
              <a:buAutoNum type="alphaLcPeriod"/>
            </a:pPr>
            <a:r>
              <a:rPr lang="en" sz="1650"/>
              <a:t>RNN - LSTM - GRU</a:t>
            </a:r>
            <a:endParaRPr sz="1650"/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SzPts val="1650"/>
              <a:buAutoNum type="alphaLcPeriod"/>
            </a:pPr>
            <a:r>
              <a:rPr lang="en" sz="1650"/>
              <a:t>Time Series Transformer</a:t>
            </a:r>
            <a:endParaRPr sz="16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Addition:</a:t>
            </a:r>
            <a:r>
              <a:rPr lang="en"/>
              <a:t> </a:t>
            </a:r>
            <a:r>
              <a:rPr lang="en"/>
              <a:t>Methods for Irregular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6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-"/>
            </a:pPr>
            <a:r>
              <a:rPr b="1" lang="en" sz="1650"/>
              <a:t>Regular data:</a:t>
            </a:r>
            <a:r>
              <a:rPr lang="en" sz="1650"/>
              <a:t> </a:t>
            </a:r>
            <a:r>
              <a:rPr lang="en" sz="1650">
                <a:highlight>
                  <a:srgbClr val="FFFFFF"/>
                </a:highlight>
              </a:rPr>
              <a:t>be generated at regularly spaced interval of time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-"/>
            </a:pPr>
            <a:r>
              <a:rPr b="1" lang="en" sz="1650"/>
              <a:t>Irregular data:</a:t>
            </a:r>
            <a:r>
              <a:rPr lang="en" sz="1650"/>
              <a:t> be generated at non-uniform interval of time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chemeClr val="accent5"/>
                </a:solidFill>
              </a:rPr>
              <a:t>→  Create irregular data from Hanoi Weather Forecast Dataset (regular data)</a:t>
            </a:r>
            <a:endParaRPr b="1" sz="1650">
              <a:solidFill>
                <a:schemeClr val="accent5"/>
              </a:solidFill>
            </a:endParaRPr>
          </a:p>
          <a:p>
            <a:pPr indent="-333375" lvl="0" marL="457200" rtl="0" algn="l">
              <a:spcBef>
                <a:spcPts val="1200"/>
              </a:spcBef>
              <a:spcAft>
                <a:spcPts val="0"/>
              </a:spcAft>
              <a:buSzPts val="1650"/>
              <a:buChar char="-"/>
            </a:pPr>
            <a:r>
              <a:rPr b="1" lang="en" sz="1650"/>
              <a:t>Deep Learning</a:t>
            </a:r>
            <a:endParaRPr b="1" sz="1650"/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SzPts val="1650"/>
              <a:buChar char="-"/>
            </a:pPr>
            <a:r>
              <a:rPr b="1" lang="en" sz="1650"/>
              <a:t>Autoregressive models: </a:t>
            </a:r>
            <a:endParaRPr b="1" sz="1650"/>
          </a:p>
          <a:p>
            <a:pPr indent="-333375" lvl="2" marL="1371600" rtl="0" algn="l">
              <a:spcBef>
                <a:spcPts val="0"/>
              </a:spcBef>
              <a:spcAft>
                <a:spcPts val="0"/>
              </a:spcAft>
              <a:buSzPts val="1650"/>
              <a:buChar char="-"/>
            </a:pPr>
            <a:r>
              <a:rPr lang="en" sz="1650"/>
              <a:t>RNN (∆t, Impute, Decay, GRU-D)</a:t>
            </a:r>
            <a:endParaRPr sz="1650"/>
          </a:p>
          <a:p>
            <a:pPr indent="-333375" lvl="2" marL="1371600" rtl="0" algn="l">
              <a:spcBef>
                <a:spcPts val="0"/>
              </a:spcBef>
              <a:spcAft>
                <a:spcPts val="0"/>
              </a:spcAft>
              <a:buSzPts val="1650"/>
              <a:buChar char="-"/>
            </a:pPr>
            <a:r>
              <a:rPr lang="en" sz="1650"/>
              <a:t>CRU</a:t>
            </a:r>
            <a:endParaRPr sz="1650"/>
          </a:p>
          <a:p>
            <a:pPr indent="-333375" lvl="2" marL="1371600" rtl="0" algn="l">
              <a:spcBef>
                <a:spcPts val="0"/>
              </a:spcBef>
              <a:spcAft>
                <a:spcPts val="0"/>
              </a:spcAft>
              <a:buSzPts val="1650"/>
              <a:buChar char="-"/>
            </a:pPr>
            <a:r>
              <a:rPr lang="en" sz="1650"/>
              <a:t>ODE-RNN</a:t>
            </a:r>
            <a:endParaRPr sz="1650"/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SzPts val="1650"/>
              <a:buChar char="-"/>
            </a:pPr>
            <a:r>
              <a:rPr b="1" lang="en" sz="1650"/>
              <a:t>Encoder-decoder models:</a:t>
            </a:r>
            <a:r>
              <a:rPr lang="en" sz="1650"/>
              <a:t> </a:t>
            </a:r>
            <a:endParaRPr sz="1650"/>
          </a:p>
          <a:p>
            <a:pPr indent="-333375" lvl="2" marL="1371600" rtl="0" algn="l">
              <a:spcBef>
                <a:spcPts val="0"/>
              </a:spcBef>
              <a:spcAft>
                <a:spcPts val="0"/>
              </a:spcAft>
              <a:buSzPts val="1650"/>
              <a:buChar char="-"/>
            </a:pPr>
            <a:r>
              <a:rPr lang="en" sz="1650"/>
              <a:t>RNN-VAE</a:t>
            </a:r>
            <a:endParaRPr sz="1650"/>
          </a:p>
          <a:p>
            <a:pPr indent="-333375" lvl="2" marL="1371600" rtl="0" algn="l">
              <a:spcBef>
                <a:spcPts val="0"/>
              </a:spcBef>
              <a:spcAft>
                <a:spcPts val="0"/>
              </a:spcAft>
              <a:buSzPts val="1650"/>
              <a:buChar char="-"/>
            </a:pPr>
            <a:r>
              <a:rPr lang="en" sz="1650"/>
              <a:t>Latent ODE (RNN enc.), Latent ODE (ODE enc), Latent ODE + Poisson</a:t>
            </a:r>
            <a:endParaRPr sz="1650"/>
          </a:p>
        </p:txBody>
      </p:sp>
      <p:sp>
        <p:nvSpPr>
          <p:cNvPr id="117" name="Google Shape;117;p21"/>
          <p:cNvSpPr/>
          <p:nvPr/>
        </p:nvSpPr>
        <p:spPr>
          <a:xfrm>
            <a:off x="366825" y="1166400"/>
            <a:ext cx="7174500" cy="6957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