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8" r:id="rId1"/>
  </p:sldMasterIdLst>
  <p:notesMasterIdLst>
    <p:notesMasterId r:id="rId25"/>
  </p:notesMasterIdLst>
  <p:handoutMasterIdLst>
    <p:handoutMasterId r:id="rId26"/>
  </p:handoutMasterIdLst>
  <p:sldIdLst>
    <p:sldId id="256" r:id="rId2"/>
    <p:sldId id="267" r:id="rId3"/>
    <p:sldId id="307" r:id="rId4"/>
    <p:sldId id="280" r:id="rId5"/>
    <p:sldId id="309" r:id="rId6"/>
    <p:sldId id="310" r:id="rId7"/>
    <p:sldId id="311" r:id="rId8"/>
    <p:sldId id="312" r:id="rId9"/>
    <p:sldId id="313" r:id="rId10"/>
    <p:sldId id="314" r:id="rId11"/>
    <p:sldId id="315" r:id="rId12"/>
    <p:sldId id="316" r:id="rId13"/>
    <p:sldId id="308" r:id="rId14"/>
    <p:sldId id="317" r:id="rId15"/>
    <p:sldId id="318" r:id="rId16"/>
    <p:sldId id="319" r:id="rId17"/>
    <p:sldId id="320" r:id="rId18"/>
    <p:sldId id="321" r:id="rId19"/>
    <p:sldId id="322" r:id="rId20"/>
    <p:sldId id="323" r:id="rId21"/>
    <p:sldId id="324" r:id="rId22"/>
    <p:sldId id="325" r:id="rId23"/>
    <p:sldId id="26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3" d="100"/>
          <a:sy n="63" d="100"/>
        </p:scale>
        <p:origin x="72"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1/11/2023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1/11/2023</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1/11/2023</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1/11/2023</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49867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ahuubinh/TKXDPM.CNTN.20221-20190094.TaHuuBinh/tree/release/lab07/Design%20Pattern/src/Observer_Patter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Tahuubinh/TKXDPM.CNTN.20221-20190094.TaHuuBinh/tree/release/lab07/Design%20Pattern/src/Iterator_Pattern"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717" y="1155108"/>
            <a:ext cx="8522563" cy="2374446"/>
          </a:xfrm>
        </p:spPr>
        <p:txBody>
          <a:bodyPr>
            <a:normAutofit/>
          </a:bodyPr>
          <a:lstStyle/>
          <a:p>
            <a:r>
              <a:rPr lang="en-US" b="1" dirty="0">
                <a:solidFill>
                  <a:srgbClr val="C00000"/>
                </a:solidFill>
                <a:latin typeface="Arial" panose="020B0604020202020204" pitchFamily="34" charset="0"/>
                <a:ea typeface="Lato" panose="020F0502020204030203" pitchFamily="34" charset="0"/>
                <a:cs typeface="Arial" panose="020B0604020202020204" pitchFamily="34" charset="0"/>
              </a:rPr>
              <a:t>System analysis and design</a:t>
            </a:r>
            <a:br>
              <a:rPr lang="en-US" b="1" dirty="0">
                <a:solidFill>
                  <a:srgbClr val="C00000"/>
                </a:solidFill>
                <a:latin typeface="Arial" panose="020B0604020202020204" pitchFamily="34" charset="0"/>
                <a:ea typeface="Lato" panose="020F0502020204030203" pitchFamily="34" charset="0"/>
                <a:cs typeface="Arial" panose="020B0604020202020204" pitchFamily="34" charset="0"/>
              </a:rPr>
            </a:br>
            <a:br>
              <a:rPr lang="en-US" sz="3900" b="1" dirty="0">
                <a:solidFill>
                  <a:schemeClr val="tx1"/>
                </a:solidFill>
                <a:latin typeface="Arial" panose="020B0604020202020204" pitchFamily="34" charset="0"/>
                <a:ea typeface="Lato" panose="020F0502020204030203" pitchFamily="34" charset="0"/>
                <a:cs typeface="Arial" panose="020B0604020202020204" pitchFamily="34" charset="0"/>
              </a:rPr>
            </a:br>
            <a:r>
              <a:rPr lang="en-US" sz="3900" b="1" dirty="0" err="1">
                <a:solidFill>
                  <a:schemeClr val="tx1"/>
                </a:solidFill>
                <a:latin typeface="Arial" panose="020B0604020202020204" pitchFamily="34" charset="0"/>
                <a:ea typeface="Lato" panose="020F0502020204030203" pitchFamily="34" charset="0"/>
                <a:cs typeface="Arial" panose="020B0604020202020204" pitchFamily="34" charset="0"/>
              </a:rPr>
              <a:t>Design</a:t>
            </a:r>
            <a:r>
              <a:rPr lang="en-US" sz="3900" b="1" dirty="0">
                <a:solidFill>
                  <a:schemeClr val="tx1"/>
                </a:solidFill>
                <a:latin typeface="Arial" panose="020B0604020202020204" pitchFamily="34" charset="0"/>
                <a:ea typeface="Lato" panose="020F0502020204030203" pitchFamily="34" charset="0"/>
                <a:cs typeface="Arial" panose="020B0604020202020204" pitchFamily="34" charset="0"/>
              </a:rPr>
              <a:t> Patterns</a:t>
            </a:r>
            <a:endParaRPr lang="en-US" sz="3900" b="1" dirty="0">
              <a:solidFill>
                <a:srgbClr val="C00000"/>
              </a:solidFill>
              <a:latin typeface="Arial" panose="020B0604020202020204" pitchFamily="34" charset="0"/>
              <a:ea typeface="Lato" panose="020F0502020204030203" pitchFamily="34" charset="0"/>
              <a:cs typeface="Arial" panose="020B0604020202020204" pitchFamily="34" charset="0"/>
            </a:endParaRPr>
          </a:p>
        </p:txBody>
      </p:sp>
      <p:pic>
        <p:nvPicPr>
          <p:cNvPr id="5" name="Picture 4" descr="Trường Công nghệ Thông tin và Truyền thông - Đại học Bách khoa Hà Nội">
            <a:extLst>
              <a:ext uri="{FF2B5EF4-FFF2-40B4-BE49-F238E27FC236}">
                <a16:creationId xmlns:a16="http://schemas.microsoft.com/office/drawing/2014/main" id="{106E77A9-ECE8-E9DF-56FA-710C280CE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80" y="311167"/>
            <a:ext cx="1666988" cy="6769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1DA1AA-3282-B615-82DF-18AD0B04193A}"/>
              </a:ext>
            </a:extLst>
          </p:cNvPr>
          <p:cNvSpPr>
            <a:spLocks/>
          </p:cNvSpPr>
          <p:nvPr/>
        </p:nvSpPr>
        <p:spPr>
          <a:xfrm>
            <a:off x="7040880" y="311166"/>
            <a:ext cx="447940" cy="676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2">
            <a:extLst>
              <a:ext uri="{FF2B5EF4-FFF2-40B4-BE49-F238E27FC236}">
                <a16:creationId xmlns:a16="http://schemas.microsoft.com/office/drawing/2014/main" id="{0FDB726B-E5A4-F271-57AB-9423E0AFBD82}"/>
              </a:ext>
            </a:extLst>
          </p:cNvPr>
          <p:cNvSpPr>
            <a:spLocks noGrp="1"/>
          </p:cNvSpPr>
          <p:nvPr>
            <p:ph type="subTitle" idx="1"/>
          </p:nvPr>
        </p:nvSpPr>
        <p:spPr>
          <a:xfrm>
            <a:off x="266217" y="4313237"/>
            <a:ext cx="8692588" cy="2400079"/>
          </a:xfrm>
        </p:spPr>
        <p:txBody>
          <a:bodyPr>
            <a:normAutofit/>
          </a:bodyPr>
          <a:lstStyle/>
          <a:p>
            <a:pPr algn="l"/>
            <a:r>
              <a:rPr lang="en-US" sz="2000" b="1" dirty="0"/>
              <a:t>Supervisors: Prof. </a:t>
            </a:r>
            <a:r>
              <a:rPr lang="en-US" sz="2000" b="1" dirty="0" err="1"/>
              <a:t>Nguyễn</a:t>
            </a:r>
            <a:r>
              <a:rPr lang="en-US" sz="2000" b="1" dirty="0"/>
              <a:t> </a:t>
            </a:r>
            <a:r>
              <a:rPr lang="en-US" sz="2000" b="1" dirty="0" err="1"/>
              <a:t>Thị</a:t>
            </a:r>
            <a:r>
              <a:rPr lang="en-US" sz="2000" b="1" dirty="0"/>
              <a:t> Thu Trang</a:t>
            </a:r>
          </a:p>
          <a:p>
            <a:pPr algn="l"/>
            <a:r>
              <a:rPr lang="en-US" sz="2000" b="1" dirty="0"/>
              <a:t>Presenter: </a:t>
            </a:r>
            <a:r>
              <a:rPr lang="en-US" sz="2000" b="1" dirty="0" err="1"/>
              <a:t>Tạ</a:t>
            </a:r>
            <a:r>
              <a:rPr lang="en-US" sz="2000" b="1" dirty="0"/>
              <a:t> </a:t>
            </a:r>
            <a:r>
              <a:rPr lang="en-US" sz="2000" b="1" dirty="0" err="1"/>
              <a:t>Hữu</a:t>
            </a:r>
            <a:r>
              <a:rPr lang="en-US" sz="2000" b="1" dirty="0"/>
              <a:t> </a:t>
            </a:r>
            <a:r>
              <a:rPr lang="en-US" sz="2000" b="1" dirty="0" err="1"/>
              <a:t>Bình</a:t>
            </a:r>
            <a:endParaRPr lang="en-US" sz="2000" b="1" dirty="0"/>
          </a:p>
          <a:p>
            <a:pPr algn="l"/>
            <a:r>
              <a:rPr lang="en-US" sz="2000" b="1" dirty="0" err="1"/>
              <a:t>StudentID</a:t>
            </a:r>
            <a:r>
              <a:rPr lang="en-US" sz="2000" b="1" dirty="0"/>
              <a:t>: 20190094</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5. Publishers often pass some context data as arguments of the notification method. The publisher can pass itself as an argument, letting subscriber fetch any required data directly.</a:t>
            </a:r>
          </a:p>
          <a:p>
            <a:pPr marL="0" indent="0" algn="just">
              <a:lnSpc>
                <a:spcPct val="100000"/>
              </a:lnSpc>
              <a:buNone/>
            </a:pPr>
            <a:r>
              <a:rPr lang="en-US" sz="2200" dirty="0">
                <a:latin typeface="Arial" panose="020B0604020202020204" pitchFamily="34" charset="0"/>
                <a:cs typeface="Arial" panose="020B0604020202020204" pitchFamily="34" charset="0"/>
              </a:rPr>
              <a:t>6. The Client creates publisher and subscriber objects separately and then registers subscribers for publisher updates.</a:t>
            </a:r>
          </a:p>
          <a:p>
            <a:pPr marL="342900" indent="-342900" algn="just">
              <a:lnSpc>
                <a:spcPct val="100000"/>
              </a:lnSpc>
              <a:buAutoNum type="arabicPeriod"/>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Observer design pattern">
            <a:extLst>
              <a:ext uri="{FF2B5EF4-FFF2-40B4-BE49-F238E27FC236}">
                <a16:creationId xmlns:a16="http://schemas.microsoft.com/office/drawing/2014/main" id="{6E0DAED3-19EA-3B8F-BA43-C30CB448F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87003"/>
            <a:ext cx="5905500" cy="3147060"/>
          </a:xfrm>
          <a:prstGeom prst="rect">
            <a:avLst/>
          </a:prstGeom>
          <a:noFill/>
          <a:ln>
            <a:noFill/>
          </a:ln>
        </p:spPr>
      </p:pic>
    </p:spTree>
    <p:extLst>
      <p:ext uri="{BB962C8B-B14F-4D97-AF65-F5344CB8AC3E}">
        <p14:creationId xmlns:p14="http://schemas.microsoft.com/office/powerpoint/2010/main" val="347480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Pros and cons</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 Open/Closed Principle. We can introduce new subscriber classes without having to change the publisher’s code (and vice versa if there’s a publisher interface).</a:t>
            </a:r>
          </a:p>
          <a:p>
            <a:pPr marL="0" indent="0" algn="just">
              <a:lnSpc>
                <a:spcPct val="100000"/>
              </a:lnSpc>
              <a:buNone/>
            </a:pPr>
            <a:r>
              <a:rPr lang="en-US" sz="2200" dirty="0">
                <a:latin typeface="Arial" panose="020B0604020202020204" pitchFamily="34" charset="0"/>
                <a:cs typeface="Arial" panose="020B0604020202020204" pitchFamily="34" charset="0"/>
              </a:rPr>
              <a:t>+ We can establish relations between objects at runtime.</a:t>
            </a:r>
          </a:p>
          <a:p>
            <a:pPr marL="0" indent="0" algn="just">
              <a:lnSpc>
                <a:spcPct val="100000"/>
              </a:lnSpc>
              <a:buNone/>
            </a:pPr>
            <a:r>
              <a:rPr lang="en-US" sz="2200" dirty="0">
                <a:latin typeface="Arial" panose="020B0604020202020204" pitchFamily="34" charset="0"/>
                <a:cs typeface="Arial" panose="020B0604020202020204" pitchFamily="34" charset="0"/>
              </a:rPr>
              <a:t>- Subscribers are notified in random order.</a:t>
            </a:r>
          </a:p>
        </p:txBody>
      </p:sp>
    </p:spTree>
    <p:extLst>
      <p:ext uri="{BB962C8B-B14F-4D97-AF65-F5344CB8AC3E}">
        <p14:creationId xmlns:p14="http://schemas.microsoft.com/office/powerpoint/2010/main" val="16335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Applicability</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 Use the Observer pattern when changes to the state of one object may require changing other objects, and the actual set of objects is unknown beforehand or changes dynamically</a:t>
            </a:r>
          </a:p>
          <a:p>
            <a:pPr algn="just">
              <a:lnSpc>
                <a:spcPct val="10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 Use the pattern when some objects in our app must observe others, but only for a limited time or in specific cases</a:t>
            </a:r>
          </a:p>
          <a:p>
            <a:pPr marL="0" indent="0" algn="just">
              <a:lnSpc>
                <a:spcPct val="100000"/>
              </a:lnSpc>
              <a:buNone/>
            </a:pPr>
            <a:r>
              <a:rPr lang="en-US" sz="2200" dirty="0">
                <a:latin typeface="Arial" panose="020B0604020202020204" pitchFamily="34" charset="0"/>
                <a:cs typeface="Arial" panose="020B0604020202020204" pitchFamily="34" charset="0"/>
              </a:rPr>
              <a:t>Illustrated source code:</a:t>
            </a:r>
          </a:p>
          <a:p>
            <a:pPr marL="0" indent="0" algn="just">
              <a:lnSpc>
                <a:spcPct val="100000"/>
              </a:lnSpc>
              <a:buNone/>
            </a:pPr>
            <a:r>
              <a:rPr lang="en-US" sz="1800"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https://github.com/Tahuubinh/TKXDPM.CNTN.20221-20190094.TaHuuBinh/tree/release/lab07/Design%20Pattern/src/Observer_Pattern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59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r>
              <a:rPr lang="en-US" sz="3200" dirty="0">
                <a:solidFill>
                  <a:srgbClr val="C00000"/>
                </a:solidFill>
                <a:latin typeface="Arial" panose="020B0604020202020204" pitchFamily="34" charset="0"/>
                <a:cs typeface="Arial" panose="020B0604020202020204" pitchFamily="34" charset="0"/>
              </a:rPr>
              <a:t>Content</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pPr marL="514350" indent="-514350">
              <a:lnSpc>
                <a:spcPct val="150000"/>
              </a:lnSpc>
              <a:buAutoNum type="arabicPeriod"/>
            </a:pPr>
            <a:r>
              <a:rPr lang="en-US" dirty="0">
                <a:solidFill>
                  <a:schemeClr val="bg1">
                    <a:lumMod val="85000"/>
                  </a:schemeClr>
                </a:solidFill>
                <a:latin typeface="Arial" panose="020B0604020202020204" pitchFamily="34" charset="0"/>
                <a:cs typeface="Arial" panose="020B0604020202020204" pitchFamily="34" charset="0"/>
              </a:rPr>
              <a:t>Observer pattern</a:t>
            </a:r>
          </a:p>
          <a:p>
            <a:pPr marL="514350" indent="-514350">
              <a:lnSpc>
                <a:spcPct val="150000"/>
              </a:lnSpc>
              <a:buAutoNum type="arabicPeriod"/>
            </a:pPr>
            <a:r>
              <a:rPr lang="en-US" dirty="0">
                <a:latin typeface="Arial" panose="020B0604020202020204" pitchFamily="34" charset="0"/>
                <a:cs typeface="Arial" panose="020B0604020202020204" pitchFamily="34" charset="0"/>
              </a:rPr>
              <a:t>Iterator pattern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Tree>
    <p:extLst>
      <p:ext uri="{BB962C8B-B14F-4D97-AF65-F5344CB8AC3E}">
        <p14:creationId xmlns:p14="http://schemas.microsoft.com/office/powerpoint/2010/main" val="308789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Name – Alias: Iterator (Cursor) Pattern.</a:t>
            </a:r>
          </a:p>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Classification: Behavioral patterns.</a:t>
            </a:r>
          </a:p>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Iterator helps traverse elements of a collection without exposing its underlying representation (list, stack, tree, etc.).</a:t>
            </a: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2052" name="Picture 4" descr="Binary Search Trees - Data Structures Handbook">
            <a:extLst>
              <a:ext uri="{FF2B5EF4-FFF2-40B4-BE49-F238E27FC236}">
                <a16:creationId xmlns:a16="http://schemas.microsoft.com/office/drawing/2014/main" id="{B8367F14-0878-46C7-5589-1C39E921C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505929" y="3529584"/>
            <a:ext cx="2722907" cy="22872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arn data structures from scratch in C, Java and Python">
            <a:extLst>
              <a:ext uri="{FF2B5EF4-FFF2-40B4-BE49-F238E27FC236}">
                <a16:creationId xmlns:a16="http://schemas.microsoft.com/office/drawing/2014/main" id="{05F050B9-F31F-276E-4AEB-C1AF11156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608" y="3787715"/>
            <a:ext cx="3271392" cy="177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78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 - Motivation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pPr>
            <a:r>
              <a:rPr lang="en-US" sz="2200" dirty="0">
                <a:latin typeface="Arial" panose="020B0604020202020204" pitchFamily="34" charset="0"/>
                <a:cs typeface="Arial" panose="020B0604020202020204" pitchFamily="34" charset="0"/>
              </a:rPr>
              <a:t>Collections are one of the most used data types in programming, some of them are based on stacks, trees, graphs, etc.</a:t>
            </a:r>
          </a:p>
          <a:p>
            <a:pPr algn="just">
              <a:lnSpc>
                <a:spcPct val="100000"/>
              </a:lnSpc>
            </a:pPr>
            <a:r>
              <a:rPr lang="en-US" sz="2200" dirty="0">
                <a:latin typeface="Arial" panose="020B0604020202020204" pitchFamily="34" charset="0"/>
                <a:cs typeface="Arial" panose="020B0604020202020204" pitchFamily="34" charset="0"/>
              </a:rPr>
              <a:t>Each data structure has different ways to traverse elements </a:t>
            </a:r>
            <a:r>
              <a:rPr lang="en-US" sz="2200" dirty="0">
                <a:latin typeface="Arial" panose="020B0604020202020204" pitchFamily="34" charset="0"/>
                <a:cs typeface="Arial" panose="020B0604020202020204" pitchFamily="34" charset="0"/>
                <a:sym typeface="Wingdings" panose="05000000000000000000" pitchFamily="2" charset="2"/>
              </a:rPr>
              <a:t> primary responsibility?</a:t>
            </a: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2052" name="Picture 4" descr="Binary Search Trees - Data Structures Handbook">
            <a:extLst>
              <a:ext uri="{FF2B5EF4-FFF2-40B4-BE49-F238E27FC236}">
                <a16:creationId xmlns:a16="http://schemas.microsoft.com/office/drawing/2014/main" id="{B8367F14-0878-46C7-5589-1C39E921C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505929" y="3529584"/>
            <a:ext cx="2722907" cy="22872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arn data structures from scratch in C, Java and Python">
            <a:extLst>
              <a:ext uri="{FF2B5EF4-FFF2-40B4-BE49-F238E27FC236}">
                <a16:creationId xmlns:a16="http://schemas.microsoft.com/office/drawing/2014/main" id="{05F050B9-F31F-276E-4AEB-C1AF11156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608" y="3787715"/>
            <a:ext cx="3271392" cy="177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1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234950" y="963168"/>
            <a:ext cx="4800346" cy="5132832"/>
          </a:xfrm>
        </p:spPr>
        <p:txBody>
          <a:bodyPr/>
          <a:lstStyle/>
          <a:p>
            <a:pPr algn="just">
              <a:lnSpc>
                <a:spcPct val="100000"/>
              </a:lnSpc>
            </a:pPr>
            <a:r>
              <a:rPr lang="en-US" sz="2200" dirty="0">
                <a:latin typeface="Arial" panose="020B0604020202020204" pitchFamily="34" charset="0"/>
                <a:cs typeface="Arial" panose="020B0604020202020204" pitchFamily="34" charset="0"/>
              </a:rPr>
              <a:t>The main is to extract the traversal behavior of a collection into a separate object called an iterator. </a:t>
            </a:r>
          </a:p>
          <a:p>
            <a:pPr algn="just">
              <a:lnSpc>
                <a:spcPct val="100000"/>
              </a:lnSpc>
            </a:pPr>
            <a:r>
              <a:rPr lang="en-US" sz="2200" dirty="0">
                <a:latin typeface="Arial" panose="020B0604020202020204" pitchFamily="34" charset="0"/>
                <a:cs typeface="Arial" panose="020B0604020202020204" pitchFamily="34" charset="0"/>
              </a:rPr>
              <a:t>An iterator object encapsulates all of the traversal details..</a:t>
            </a:r>
          </a:p>
          <a:p>
            <a:pPr algn="just">
              <a:lnSpc>
                <a:spcPct val="100000"/>
              </a:lnSpc>
            </a:pPr>
            <a:r>
              <a:rPr lang="en-US" sz="2200" dirty="0">
                <a:latin typeface="Arial" panose="020B0604020202020204" pitchFamily="34" charset="0"/>
                <a:cs typeface="Arial" panose="020B0604020202020204" pitchFamily="34" charset="0"/>
              </a:rPr>
              <a:t>Usually, iterators provide one primary method for fetching elements of the collection. The client can keep running this method until nothing returns.</a:t>
            </a:r>
          </a:p>
          <a:p>
            <a:pPr algn="just">
              <a:lnSpc>
                <a:spcPct val="100000"/>
              </a:lnSpc>
            </a:pPr>
            <a:r>
              <a:rPr lang="en-US" sz="2200" dirty="0">
                <a:latin typeface="Arial" panose="020B0604020202020204" pitchFamily="34" charset="0"/>
                <a:cs typeface="Arial" panose="020B0604020202020204" pitchFamily="34" charset="0"/>
              </a:rPr>
              <a:t>All iterators must implement the same interface, can create new iterator class.</a:t>
            </a:r>
          </a:p>
          <a:p>
            <a:pPr lvl="1"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6" name="Picture 5" descr="Iterators implement various traversal algorithms">
            <a:extLst>
              <a:ext uri="{FF2B5EF4-FFF2-40B4-BE49-F238E27FC236}">
                <a16:creationId xmlns:a16="http://schemas.microsoft.com/office/drawing/2014/main" id="{D9889A02-ACB8-4A77-9CFC-4A41E5EB7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2936" y="1006478"/>
            <a:ext cx="3810000" cy="4480560"/>
          </a:xfrm>
          <a:prstGeom prst="rect">
            <a:avLst/>
          </a:prstGeom>
          <a:noFill/>
          <a:ln>
            <a:noFill/>
          </a:ln>
        </p:spPr>
      </p:pic>
    </p:spTree>
    <p:extLst>
      <p:ext uri="{BB962C8B-B14F-4D97-AF65-F5344CB8AC3E}">
        <p14:creationId xmlns:p14="http://schemas.microsoft.com/office/powerpoint/2010/main" val="176241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1. The Iterator interface declares the operations required for traversing a collection: fetching the next element, retrieving the current position, restarting iteration, etc.</a:t>
            </a:r>
          </a:p>
          <a:p>
            <a:pPr marL="0" indent="0" algn="just">
              <a:lnSpc>
                <a:spcPct val="100000"/>
              </a:lnSpc>
              <a:buNone/>
            </a:pPr>
            <a:r>
              <a:rPr lang="en-US" sz="2200" dirty="0">
                <a:latin typeface="Arial" panose="020B0604020202020204" pitchFamily="34" charset="0"/>
                <a:cs typeface="Arial" panose="020B0604020202020204" pitchFamily="34" charset="0"/>
              </a:rPr>
              <a:t>2. Concrete Iterators implement specific algorithms for traversing a collection. </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Iterator design pattern">
            <a:extLst>
              <a:ext uri="{FF2B5EF4-FFF2-40B4-BE49-F238E27FC236}">
                <a16:creationId xmlns:a16="http://schemas.microsoft.com/office/drawing/2014/main" id="{3DA378D1-87E1-186E-AD4A-F83B5F22A0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910" y="2971380"/>
            <a:ext cx="4488180" cy="3362683"/>
          </a:xfrm>
          <a:prstGeom prst="rect">
            <a:avLst/>
          </a:prstGeom>
          <a:noFill/>
          <a:ln>
            <a:noFill/>
          </a:ln>
        </p:spPr>
      </p:pic>
    </p:spTree>
    <p:extLst>
      <p:ext uri="{BB962C8B-B14F-4D97-AF65-F5344CB8AC3E}">
        <p14:creationId xmlns:p14="http://schemas.microsoft.com/office/powerpoint/2010/main" val="284948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3. The Collection interface declares one or multiple methods for getting iterators compatible with the collection. Note that the return type of the methods must be declared as the iterator interface so that the concrete collections can return various kinds of iterators.</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Iterator design pattern">
            <a:extLst>
              <a:ext uri="{FF2B5EF4-FFF2-40B4-BE49-F238E27FC236}">
                <a16:creationId xmlns:a16="http://schemas.microsoft.com/office/drawing/2014/main" id="{3DA378D1-87E1-186E-AD4A-F83B5F22A0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910" y="2971380"/>
            <a:ext cx="4488180" cy="3362683"/>
          </a:xfrm>
          <a:prstGeom prst="rect">
            <a:avLst/>
          </a:prstGeom>
          <a:noFill/>
          <a:ln>
            <a:noFill/>
          </a:ln>
        </p:spPr>
      </p:pic>
    </p:spTree>
    <p:extLst>
      <p:ext uri="{BB962C8B-B14F-4D97-AF65-F5344CB8AC3E}">
        <p14:creationId xmlns:p14="http://schemas.microsoft.com/office/powerpoint/2010/main" val="170010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4. Concrete Collections return new instances of a particular concrete iterator class each time the client requests one. We might be wondering, where’s the rest of the collection’s code? Don’t worry, it should be in the same class. It’s just that these details aren’t crucial to the actual pattern, so we’re omitting them.</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Iterator design pattern">
            <a:extLst>
              <a:ext uri="{FF2B5EF4-FFF2-40B4-BE49-F238E27FC236}">
                <a16:creationId xmlns:a16="http://schemas.microsoft.com/office/drawing/2014/main" id="{3DA378D1-87E1-186E-AD4A-F83B5F22A0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910" y="2971380"/>
            <a:ext cx="4488180" cy="3362683"/>
          </a:xfrm>
          <a:prstGeom prst="rect">
            <a:avLst/>
          </a:prstGeom>
          <a:noFill/>
          <a:ln>
            <a:noFill/>
          </a:ln>
        </p:spPr>
      </p:pic>
    </p:spTree>
    <p:extLst>
      <p:ext uri="{BB962C8B-B14F-4D97-AF65-F5344CB8AC3E}">
        <p14:creationId xmlns:p14="http://schemas.microsoft.com/office/powerpoint/2010/main" val="5450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r>
              <a:rPr lang="en-US" sz="3200" dirty="0">
                <a:solidFill>
                  <a:srgbClr val="C00000"/>
                </a:solidFill>
                <a:latin typeface="Arial" panose="020B0604020202020204" pitchFamily="34" charset="0"/>
                <a:cs typeface="Arial" panose="020B0604020202020204" pitchFamily="34" charset="0"/>
              </a:rPr>
              <a:t>Content</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pPr marL="514350" indent="-514350">
              <a:lnSpc>
                <a:spcPct val="150000"/>
              </a:lnSpc>
              <a:buAutoNum type="arabicPeriod"/>
            </a:pPr>
            <a:r>
              <a:rPr lang="en-US" dirty="0">
                <a:latin typeface="Arial" panose="020B0604020202020204" pitchFamily="34" charset="0"/>
                <a:cs typeface="Arial" panose="020B0604020202020204" pitchFamily="34" charset="0"/>
              </a:rPr>
              <a:t>Observer pattern</a:t>
            </a:r>
          </a:p>
          <a:p>
            <a:pPr marL="514350" indent="-514350">
              <a:lnSpc>
                <a:spcPct val="150000"/>
              </a:lnSpc>
              <a:buAutoNum type="arabicPeriod"/>
            </a:pPr>
            <a:r>
              <a:rPr lang="en-US" dirty="0">
                <a:latin typeface="Arial" panose="020B0604020202020204" pitchFamily="34" charset="0"/>
                <a:cs typeface="Arial" panose="020B0604020202020204" pitchFamily="34" charset="0"/>
              </a:rPr>
              <a:t>Iterator pattern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Iterator</a:t>
            </a:r>
            <a:r>
              <a:rPr lang="en-US" sz="2400" b="1" dirty="0">
                <a:latin typeface="Arial" panose="020B0604020202020204" pitchFamily="34" charset="0"/>
                <a:cs typeface="Arial" panose="020B0604020202020204" pitchFamily="34" charset="0"/>
              </a:rPr>
              <a:t>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5. The Client works with both collections and iterators via their interfaces. This way the client isn’t coupled to concrete classes, allowing us to use various collections and iterators with the same client code.</a:t>
            </a: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Iterator design pattern">
            <a:extLst>
              <a:ext uri="{FF2B5EF4-FFF2-40B4-BE49-F238E27FC236}">
                <a16:creationId xmlns:a16="http://schemas.microsoft.com/office/drawing/2014/main" id="{3DA378D1-87E1-186E-AD4A-F83B5F22A0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910" y="2971380"/>
            <a:ext cx="4488180" cy="3362683"/>
          </a:xfrm>
          <a:prstGeom prst="rect">
            <a:avLst/>
          </a:prstGeom>
          <a:noFill/>
          <a:ln>
            <a:noFill/>
          </a:ln>
        </p:spPr>
      </p:pic>
    </p:spTree>
    <p:extLst>
      <p:ext uri="{BB962C8B-B14F-4D97-AF65-F5344CB8AC3E}">
        <p14:creationId xmlns:p14="http://schemas.microsoft.com/office/powerpoint/2010/main" val="264827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Pros and cons</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Single Responsibility Principle. We can clean up the collections by extracting bulky traversal algorithms into separate classes.</a:t>
            </a:r>
          </a:p>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Open/Closed Principle. We can implement new types of collections and iterators.</a:t>
            </a:r>
          </a:p>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We can iterate over the same collection in parallel because each iterator object contains its own iteration state.</a:t>
            </a:r>
          </a:p>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For the same reason, we can delay an iteration and continue it when needed.</a:t>
            </a:r>
          </a:p>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Applying the pattern can be an overkill if </a:t>
            </a:r>
            <a:r>
              <a:rPr lang="en-US" sz="2200" dirty="0" err="1">
                <a:latin typeface="Arial" panose="020B0604020202020204" pitchFamily="34" charset="0"/>
                <a:cs typeface="Arial" panose="020B0604020202020204" pitchFamily="34" charset="0"/>
              </a:rPr>
              <a:t>wer</a:t>
            </a:r>
            <a:r>
              <a:rPr lang="en-US" sz="2200" dirty="0">
                <a:latin typeface="Arial" panose="020B0604020202020204" pitchFamily="34" charset="0"/>
                <a:cs typeface="Arial" panose="020B0604020202020204" pitchFamily="34" charset="0"/>
              </a:rPr>
              <a:t> app only works with simple collections.</a:t>
            </a:r>
          </a:p>
          <a:p>
            <a:pPr algn="just">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Using an iterator may be less efficient than going through elements of some specialized collections directly.</a:t>
            </a:r>
          </a:p>
          <a:p>
            <a:pPr marL="0" indent="0" algn="just">
              <a:lnSpc>
                <a:spcPct val="10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45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Applicability</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 Use the Iterator pattern when our collection has a complex data structure under the hood, but we want to hide its complexity</a:t>
            </a:r>
          </a:p>
          <a:p>
            <a:pPr algn="just">
              <a:lnSpc>
                <a:spcPct val="10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 Use the pattern to reduce duplication of the traversal code across our app</a:t>
            </a:r>
          </a:p>
          <a:p>
            <a:pPr algn="just">
              <a:lnSpc>
                <a:spcPct val="10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 Use the Iterator when we want our code to be able to traverse different data structures or when types of these structures are unknown beforehand</a:t>
            </a:r>
          </a:p>
          <a:p>
            <a:pPr marL="0" indent="0" algn="just">
              <a:lnSpc>
                <a:spcPct val="100000"/>
              </a:lnSpc>
              <a:buNone/>
            </a:pPr>
            <a:r>
              <a:rPr lang="en-US" sz="2200" dirty="0">
                <a:latin typeface="Arial" panose="020B0604020202020204" pitchFamily="34" charset="0"/>
                <a:cs typeface="Arial" panose="020B0604020202020204" pitchFamily="34" charset="0"/>
              </a:rPr>
              <a:t>Illustrated source code:</a:t>
            </a:r>
          </a:p>
          <a:p>
            <a:pPr marL="0" indent="0" algn="just">
              <a:lnSpc>
                <a:spcPct val="100000"/>
              </a:lnSpc>
              <a:buNone/>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https://github.com/Tahuubinh/TKXDPM.CNTN.20221-20190094.TaHuuBinh/tree/release/lab07/Design%20Pattern/src/Iterator_Pattern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54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r>
              <a:rPr lang="en-US" sz="3200" dirty="0">
                <a:solidFill>
                  <a:srgbClr val="C00000"/>
                </a:solidFill>
                <a:latin typeface="Arial" panose="020B0604020202020204" pitchFamily="34" charset="0"/>
                <a:cs typeface="Arial" panose="020B0604020202020204" pitchFamily="34" charset="0"/>
              </a:rPr>
              <a:t>Content</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pPr marL="514350" indent="-514350">
              <a:lnSpc>
                <a:spcPct val="150000"/>
              </a:lnSpc>
              <a:buAutoNum type="arabicPeriod"/>
            </a:pPr>
            <a:r>
              <a:rPr lang="en-US" dirty="0">
                <a:latin typeface="Arial" panose="020B0604020202020204" pitchFamily="34" charset="0"/>
                <a:cs typeface="Arial" panose="020B0604020202020204" pitchFamily="34" charset="0"/>
              </a:rPr>
              <a:t>Observer pattern</a:t>
            </a:r>
          </a:p>
          <a:p>
            <a:pPr marL="514350" indent="-514350">
              <a:lnSpc>
                <a:spcPct val="150000"/>
              </a:lnSpc>
              <a:buAutoNum type="arabicPeriod"/>
            </a:pPr>
            <a:r>
              <a:rPr lang="en-US" dirty="0">
                <a:solidFill>
                  <a:schemeClr val="bg1">
                    <a:lumMod val="85000"/>
                  </a:schemeClr>
                </a:solidFill>
                <a:latin typeface="Arial" panose="020B0604020202020204" pitchFamily="34" charset="0"/>
                <a:cs typeface="Arial" panose="020B0604020202020204" pitchFamily="34" charset="0"/>
              </a:rPr>
              <a:t>Iterator pattern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Tree>
    <p:extLst>
      <p:ext uri="{BB962C8B-B14F-4D97-AF65-F5344CB8AC3E}">
        <p14:creationId xmlns:p14="http://schemas.microsoft.com/office/powerpoint/2010/main" val="319107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Name – Alias: Observer (Publish-Subscribe) Pattern.</a:t>
            </a:r>
          </a:p>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Classification: Behavioral patterns.</a:t>
            </a:r>
          </a:p>
          <a:p>
            <a:pPr algn="just">
              <a:lnSpc>
                <a:spcPct val="10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 Intent: defines a subscription mechanism to notify multiple objects about any events that happen to the object they’re observing.</a:t>
            </a:r>
          </a:p>
          <a:p>
            <a:pPr lvl="1"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1026" name="Picture 2" descr="Observer Design Pattern">
            <a:extLst>
              <a:ext uri="{FF2B5EF4-FFF2-40B4-BE49-F238E27FC236}">
                <a16:creationId xmlns:a16="http://schemas.microsoft.com/office/drawing/2014/main" id="{3F743747-F605-7854-03E8-0F2894BF9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56"/>
          <a:stretch/>
        </p:blipFill>
        <p:spPr bwMode="auto">
          <a:xfrm>
            <a:off x="1447074" y="3376298"/>
            <a:ext cx="6249851" cy="295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07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Motivation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pPr>
            <a:r>
              <a:rPr lang="en-US" sz="2200" dirty="0">
                <a:latin typeface="Arial" panose="020B0604020202020204" pitchFamily="34" charset="0"/>
                <a:cs typeface="Arial" panose="020B0604020202020204" pitchFamily="34" charset="0"/>
              </a:rPr>
              <a:t> Subject can spam information to all observers.</a:t>
            </a:r>
          </a:p>
          <a:p>
            <a:pPr algn="just">
              <a:lnSpc>
                <a:spcPct val="100000"/>
              </a:lnSpc>
            </a:pPr>
            <a:r>
              <a:rPr lang="en-US" sz="2200" dirty="0">
                <a:latin typeface="Arial" panose="020B0604020202020204" pitchFamily="34" charset="0"/>
                <a:cs typeface="Arial" panose="020B0604020202020204" pitchFamily="34" charset="0"/>
              </a:rPr>
              <a:t> Observers can check information of Subject again and again.</a:t>
            </a:r>
          </a:p>
          <a:p>
            <a:pPr algn="just">
              <a:lnSpc>
                <a:spcPct val="100000"/>
              </a:lnSpc>
            </a:pPr>
            <a:r>
              <a:rPr lang="en-US" sz="2200" dirty="0">
                <a:latin typeface="Arial" panose="020B0604020202020204" pitchFamily="34" charset="0"/>
                <a:cs typeface="Arial" panose="020B0604020202020204" pitchFamily="34" charset="0"/>
              </a:rPr>
              <a:t> Conflict: Either observers waste time checking new information or subject wastes resources notifying the wrong customers.</a:t>
            </a:r>
          </a:p>
          <a:p>
            <a:pPr lvl="1"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1026" name="Picture 2" descr="Observer Design Pattern">
            <a:extLst>
              <a:ext uri="{FF2B5EF4-FFF2-40B4-BE49-F238E27FC236}">
                <a16:creationId xmlns:a16="http://schemas.microsoft.com/office/drawing/2014/main" id="{3F743747-F605-7854-03E8-0F2894BF9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56"/>
          <a:stretch/>
        </p:blipFill>
        <p:spPr bwMode="auto">
          <a:xfrm>
            <a:off x="1447074" y="3376298"/>
            <a:ext cx="6249851" cy="295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2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pPr>
            <a:r>
              <a:rPr lang="en-US" sz="2200" dirty="0">
                <a:latin typeface="Arial" panose="020B0604020202020204" pitchFamily="34" charset="0"/>
                <a:cs typeface="Arial" panose="020B0604020202020204" pitchFamily="34" charset="0"/>
              </a:rPr>
              <a:t>An array field for storing a list of references to subscriber objects. </a:t>
            </a:r>
          </a:p>
          <a:p>
            <a:pPr algn="just">
              <a:lnSpc>
                <a:spcPct val="100000"/>
              </a:lnSpc>
            </a:pPr>
            <a:r>
              <a:rPr lang="en-US" sz="2200" dirty="0">
                <a:latin typeface="Arial" panose="020B0604020202020204" pitchFamily="34" charset="0"/>
                <a:cs typeface="Arial" panose="020B0604020202020204" pitchFamily="34" charset="0"/>
              </a:rPr>
              <a:t>Several public methods which allow adding subscribers to and removing them from that list. </a:t>
            </a:r>
          </a:p>
          <a:p>
            <a:pPr lvl="1" algn="just">
              <a:lnSpc>
                <a:spcPct val="100000"/>
              </a:lnSpc>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75A0C117-D9F0-3142-D361-34EA6B441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550" y="2631385"/>
            <a:ext cx="7668900" cy="2934528"/>
          </a:xfrm>
          <a:prstGeom prst="rect">
            <a:avLst/>
          </a:prstGeom>
          <a:noFill/>
          <a:ln>
            <a:noFill/>
          </a:ln>
        </p:spPr>
      </p:pic>
    </p:spTree>
    <p:extLst>
      <p:ext uri="{BB962C8B-B14F-4D97-AF65-F5344CB8AC3E}">
        <p14:creationId xmlns:p14="http://schemas.microsoft.com/office/powerpoint/2010/main" val="101363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algn="just">
              <a:lnSpc>
                <a:spcPct val="100000"/>
              </a:lnSpc>
            </a:pPr>
            <a:r>
              <a:rPr lang="en-US" sz="2200" dirty="0">
                <a:latin typeface="Arial" panose="020B0604020202020204" pitchFamily="34" charset="0"/>
                <a:cs typeface="Arial" panose="020B0604020202020204" pitchFamily="34" charset="0"/>
              </a:rPr>
              <a:t> Whenever an important event happens to the publisher, it goes over its subscribers and calls the specific notification method on their objects.</a:t>
            </a: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EF43B06F-0B2E-B84B-D804-4004C47BAA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5985" y="2221270"/>
            <a:ext cx="4812030" cy="3874730"/>
          </a:xfrm>
          <a:prstGeom prst="rect">
            <a:avLst/>
          </a:prstGeom>
          <a:noFill/>
          <a:ln>
            <a:noFill/>
          </a:ln>
        </p:spPr>
      </p:pic>
    </p:spTree>
    <p:extLst>
      <p:ext uri="{BB962C8B-B14F-4D97-AF65-F5344CB8AC3E}">
        <p14:creationId xmlns:p14="http://schemas.microsoft.com/office/powerpoint/2010/main" val="299509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1. The Publisher issues events of interest to other objects. Publishers contain a subscription infrastructure that lets new subscribers join and current subscribers leave the list.</a:t>
            </a:r>
          </a:p>
          <a:p>
            <a:pPr marL="0" indent="0" algn="just">
              <a:lnSpc>
                <a:spcPct val="100000"/>
              </a:lnSpc>
              <a:buNone/>
            </a:pPr>
            <a:r>
              <a:rPr lang="en-US" sz="2200" dirty="0">
                <a:latin typeface="Arial" panose="020B0604020202020204" pitchFamily="34" charset="0"/>
                <a:cs typeface="Arial" panose="020B0604020202020204" pitchFamily="34" charset="0"/>
              </a:rPr>
              <a:t>2. When a new event happens, the publisher goes over the subscription list and calls the notification method declared in the subscriber interface on each subscriber object.</a:t>
            </a:r>
          </a:p>
          <a:p>
            <a:pPr marL="342900" indent="-342900" algn="just">
              <a:lnSpc>
                <a:spcPct val="100000"/>
              </a:lnSpc>
              <a:buAutoNum type="arabicPeriod"/>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Observer design pattern">
            <a:extLst>
              <a:ext uri="{FF2B5EF4-FFF2-40B4-BE49-F238E27FC236}">
                <a16:creationId xmlns:a16="http://schemas.microsoft.com/office/drawing/2014/main" id="{6E0DAED3-19EA-3B8F-BA43-C30CB448F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87003"/>
            <a:ext cx="5905500" cy="3147060"/>
          </a:xfrm>
          <a:prstGeom prst="rect">
            <a:avLst/>
          </a:prstGeom>
          <a:noFill/>
          <a:ln>
            <a:noFill/>
          </a:ln>
        </p:spPr>
      </p:pic>
    </p:spTree>
    <p:extLst>
      <p:ext uri="{BB962C8B-B14F-4D97-AF65-F5344CB8AC3E}">
        <p14:creationId xmlns:p14="http://schemas.microsoft.com/office/powerpoint/2010/main" val="59549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Observer pattern - Solution</a:t>
            </a:r>
            <a:endParaRPr lang="en-US" sz="2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lgn="just">
              <a:lnSpc>
                <a:spcPct val="100000"/>
              </a:lnSpc>
              <a:buNone/>
            </a:pPr>
            <a:r>
              <a:rPr lang="en-US" sz="2200" dirty="0">
                <a:latin typeface="Arial" panose="020B0604020202020204" pitchFamily="34" charset="0"/>
                <a:cs typeface="Arial" panose="020B0604020202020204" pitchFamily="34" charset="0"/>
              </a:rPr>
              <a:t>3. The Subscriber interface declares the notification interface, let the publisher pass some event details along with the update.</a:t>
            </a:r>
          </a:p>
          <a:p>
            <a:pPr marL="0" indent="0" algn="just">
              <a:lnSpc>
                <a:spcPct val="100000"/>
              </a:lnSpc>
              <a:buNone/>
            </a:pPr>
            <a:r>
              <a:rPr lang="en-US" sz="2200" dirty="0">
                <a:latin typeface="Arial" panose="020B0604020202020204" pitchFamily="34" charset="0"/>
                <a:cs typeface="Arial" panose="020B0604020202020204" pitchFamily="34" charset="0"/>
              </a:rPr>
              <a:t>4. Concrete Subscribers perform some actions in response to notifications issued by the publisher.</a:t>
            </a:r>
          </a:p>
          <a:p>
            <a:pPr marL="342900" indent="-342900" algn="just">
              <a:lnSpc>
                <a:spcPct val="100000"/>
              </a:lnSpc>
              <a:buAutoNum type="arabicPeriod"/>
            </a:pPr>
            <a:endParaRPr lang="en-US" sz="18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algn="just">
              <a:lnSpc>
                <a:spcPct val="100000"/>
              </a:lnSpc>
            </a:pPr>
            <a:endParaRPr lang="en-US" sz="2200" dirty="0">
              <a:latin typeface="Arial" panose="020B0604020202020204" pitchFamily="34" charset="0"/>
              <a:cs typeface="Arial" panose="020B0604020202020204" pitchFamily="34" charset="0"/>
            </a:endParaRPr>
          </a:p>
        </p:txBody>
      </p:sp>
      <p:pic>
        <p:nvPicPr>
          <p:cNvPr id="5" name="Picture 4" descr="Structure of the Observer design pattern">
            <a:extLst>
              <a:ext uri="{FF2B5EF4-FFF2-40B4-BE49-F238E27FC236}">
                <a16:creationId xmlns:a16="http://schemas.microsoft.com/office/drawing/2014/main" id="{6E0DAED3-19EA-3B8F-BA43-C30CB448F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87003"/>
            <a:ext cx="5905500" cy="3147060"/>
          </a:xfrm>
          <a:prstGeom prst="rect">
            <a:avLst/>
          </a:prstGeom>
          <a:noFill/>
          <a:ln>
            <a:noFill/>
          </a:ln>
        </p:spPr>
      </p:pic>
    </p:spTree>
    <p:extLst>
      <p:ext uri="{BB962C8B-B14F-4D97-AF65-F5344CB8AC3E}">
        <p14:creationId xmlns:p14="http://schemas.microsoft.com/office/powerpoint/2010/main" val="3963506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1115</TotalTime>
  <Words>1076</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Lato</vt:lpstr>
      <vt:lpstr>Wingdings</vt:lpstr>
      <vt:lpstr>Office Theme</vt:lpstr>
      <vt:lpstr>System analysis and design  Design Patterns</vt:lpstr>
      <vt:lpstr>Content</vt:lpstr>
      <vt:lpstr>Content</vt:lpstr>
      <vt:lpstr>Observer pattern</vt:lpstr>
      <vt:lpstr>Observer pattern - Motivation</vt:lpstr>
      <vt:lpstr>Observer pattern - Solution</vt:lpstr>
      <vt:lpstr>Observer pattern - Solution</vt:lpstr>
      <vt:lpstr>Observer pattern - Solution</vt:lpstr>
      <vt:lpstr>Observer pattern - Solution</vt:lpstr>
      <vt:lpstr>Observer pattern - Solution</vt:lpstr>
      <vt:lpstr>Observer pattern – Pros and cons</vt:lpstr>
      <vt:lpstr>Applicability</vt:lpstr>
      <vt:lpstr>Content</vt:lpstr>
      <vt:lpstr>Iterator pattern</vt:lpstr>
      <vt:lpstr>Iterator pattern - Motivation</vt:lpstr>
      <vt:lpstr>Observer pattern - Solution</vt:lpstr>
      <vt:lpstr>Iterator pattern - Solution</vt:lpstr>
      <vt:lpstr>Iterator pattern - Solution</vt:lpstr>
      <vt:lpstr>Iterator pattern - Solution</vt:lpstr>
      <vt:lpstr>Iterator pattern - Solution</vt:lpstr>
      <vt:lpstr>Observer pattern – Pros and cons</vt:lpstr>
      <vt:lpstr>Applicability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TA HUU BINH 20190094</cp:lastModifiedBy>
  <cp:revision>107</cp:revision>
  <dcterms:created xsi:type="dcterms:W3CDTF">2021-05-28T04:32:29Z</dcterms:created>
  <dcterms:modified xsi:type="dcterms:W3CDTF">2023-01-10T18:51:59Z</dcterms:modified>
</cp:coreProperties>
</file>