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0693400" cy="15125700"/>
  <p:notesSz cx="10693400" cy="1512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D3ABBF-81F6-B972-A1E2-9F65205D9A44}" name="Nguyen Duc Anh 20172937" initials="N2" userId="S::anh.nd172937@sis.hust.edu.vn::cc6153c1-f1e4-4bb6-a09e-828fd556f0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A5A"/>
    <a:srgbClr val="FF9966"/>
    <a:srgbClr val="EC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6F4E-13EB-71F6-D5FF-2329B9BF2C04}" v="188" dt="2022-06-14T09:43:25.467"/>
    <p1510:client id="{55A54CA7-C65D-6782-512F-FB914137D385}" v="78" dt="2022-06-14T08:31:51.713"/>
    <p1510:client id="{7B7C9C10-E290-4031-894C-A5F2F6066953}" vWet="2" dt="2022-06-14T16:00:35.947"/>
    <p1510:client id="{8D60A175-808F-344C-59EE-34374B726B9D}" v="1318" dt="2022-06-14T05:42:10.648"/>
    <p1510:client id="{BC59AA92-4605-47AB-A08E-42555B3C5EB1}" v="156" dt="2022-06-14T11:44:33.605"/>
    <p1510:client id="{E702E45D-F96E-0A19-D5E8-39E890045D29}" v="1156" dt="2022-06-14T15:44:49.079"/>
    <p1510:client id="{F8C8EEF4-B9BC-24BA-555A-99C9103826C8}" v="452" dt="2022-06-14T16:19:04.9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98" autoAdjust="0"/>
    <p:restoredTop sz="94660"/>
  </p:normalViewPr>
  <p:slideViewPr>
    <p:cSldViewPr snapToGrid="0">
      <p:cViewPr varScale="1">
        <p:scale>
          <a:sx n="37" d="100"/>
          <a:sy n="37" d="100"/>
        </p:scale>
        <p:origin x="3096" y="1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758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758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68D96-389A-4B80-8C80-F99B46DAB94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1890713"/>
            <a:ext cx="3609975" cy="510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7278688"/>
            <a:ext cx="8553450" cy="5956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66875"/>
            <a:ext cx="4633913" cy="758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14366875"/>
            <a:ext cx="4632325" cy="758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CE0DB-A6A1-47BD-951A-B425F6E0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E0DB-A6A1-47BD-951A-B425F6E0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" y="2120392"/>
            <a:ext cx="10692130" cy="533400"/>
          </a:xfrm>
          <a:custGeom>
            <a:avLst/>
            <a:gdLst/>
            <a:ahLst/>
            <a:cxnLst/>
            <a:rect l="l" t="t" r="r" b="b"/>
            <a:pathLst>
              <a:path w="10692130" h="533400">
                <a:moveTo>
                  <a:pt x="0" y="533400"/>
                </a:moveTo>
                <a:lnTo>
                  <a:pt x="10691977" y="533400"/>
                </a:lnTo>
                <a:lnTo>
                  <a:pt x="1069197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277930"/>
            <a:ext cx="10692130" cy="1366520"/>
          </a:xfrm>
          <a:custGeom>
            <a:avLst/>
            <a:gdLst/>
            <a:ahLst/>
            <a:cxnLst/>
            <a:rect l="l" t="t" r="r" b="b"/>
            <a:pathLst>
              <a:path w="10692130" h="1366519">
                <a:moveTo>
                  <a:pt x="0" y="129560"/>
                </a:moveTo>
                <a:lnTo>
                  <a:pt x="0" y="1366502"/>
                </a:lnTo>
                <a:lnTo>
                  <a:pt x="4930953" y="1366502"/>
                </a:lnTo>
                <a:lnTo>
                  <a:pt x="2956576" y="1081153"/>
                </a:lnTo>
                <a:lnTo>
                  <a:pt x="0" y="129560"/>
                </a:lnTo>
                <a:close/>
              </a:path>
              <a:path w="10692130" h="1366519">
                <a:moveTo>
                  <a:pt x="10691990" y="0"/>
                </a:moveTo>
                <a:lnTo>
                  <a:pt x="7302823" y="1027723"/>
                </a:lnTo>
                <a:lnTo>
                  <a:pt x="5170739" y="1366502"/>
                </a:lnTo>
                <a:lnTo>
                  <a:pt x="10691990" y="1366502"/>
                </a:lnTo>
                <a:lnTo>
                  <a:pt x="1069199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3531722"/>
            <a:ext cx="10692130" cy="1280160"/>
          </a:xfrm>
          <a:custGeom>
            <a:avLst/>
            <a:gdLst/>
            <a:ahLst/>
            <a:cxnLst/>
            <a:rect l="l" t="t" r="r" b="b"/>
            <a:pathLst>
              <a:path w="10692130" h="1280159">
                <a:moveTo>
                  <a:pt x="6799324" y="1061369"/>
                </a:moveTo>
                <a:lnTo>
                  <a:pt x="3663232" y="1083802"/>
                </a:lnTo>
                <a:lnTo>
                  <a:pt x="4867268" y="1279829"/>
                </a:lnTo>
                <a:lnTo>
                  <a:pt x="6799324" y="1061369"/>
                </a:lnTo>
                <a:close/>
              </a:path>
              <a:path w="10692130" h="1280159">
                <a:moveTo>
                  <a:pt x="0" y="0"/>
                </a:moveTo>
                <a:lnTo>
                  <a:pt x="0" y="1110005"/>
                </a:lnTo>
                <a:lnTo>
                  <a:pt x="3663232" y="1083802"/>
                </a:lnTo>
                <a:lnTo>
                  <a:pt x="2813898" y="945523"/>
                </a:lnTo>
                <a:lnTo>
                  <a:pt x="0" y="0"/>
                </a:lnTo>
                <a:close/>
              </a:path>
              <a:path w="10692130" h="1280159">
                <a:moveTo>
                  <a:pt x="10691990" y="187417"/>
                </a:moveTo>
                <a:lnTo>
                  <a:pt x="7163973" y="1020138"/>
                </a:lnTo>
                <a:lnTo>
                  <a:pt x="6799324" y="1061369"/>
                </a:lnTo>
                <a:lnTo>
                  <a:pt x="10691990" y="1033525"/>
                </a:lnTo>
                <a:lnTo>
                  <a:pt x="10691990" y="187417"/>
                </a:lnTo>
                <a:close/>
              </a:path>
            </a:pathLst>
          </a:custGeom>
          <a:solidFill>
            <a:srgbClr val="3F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796861"/>
            <a:ext cx="10694035" cy="1323340"/>
          </a:xfrm>
          <a:custGeom>
            <a:avLst/>
            <a:gdLst/>
            <a:ahLst/>
            <a:cxnLst/>
            <a:rect l="l" t="t" r="r" b="b"/>
            <a:pathLst>
              <a:path w="10694035" h="1323340">
                <a:moveTo>
                  <a:pt x="0" y="11645"/>
                </a:moveTo>
                <a:lnTo>
                  <a:pt x="0" y="1323124"/>
                </a:lnTo>
                <a:lnTo>
                  <a:pt x="10693831" y="1323124"/>
                </a:lnTo>
                <a:lnTo>
                  <a:pt x="10693831" y="742246"/>
                </a:lnTo>
                <a:lnTo>
                  <a:pt x="5273954" y="742246"/>
                </a:lnTo>
                <a:lnTo>
                  <a:pt x="4903741" y="737963"/>
                </a:lnTo>
                <a:lnTo>
                  <a:pt x="4536054" y="727083"/>
                </a:lnTo>
                <a:lnTo>
                  <a:pt x="4171023" y="709693"/>
                </a:lnTo>
                <a:lnTo>
                  <a:pt x="3808782" y="685879"/>
                </a:lnTo>
                <a:lnTo>
                  <a:pt x="3449460" y="655729"/>
                </a:lnTo>
                <a:lnTo>
                  <a:pt x="3093189" y="619328"/>
                </a:lnTo>
                <a:lnTo>
                  <a:pt x="2740102" y="576764"/>
                </a:lnTo>
                <a:lnTo>
                  <a:pt x="2390329" y="528122"/>
                </a:lnTo>
                <a:lnTo>
                  <a:pt x="2044002" y="473491"/>
                </a:lnTo>
                <a:lnTo>
                  <a:pt x="1701253" y="412957"/>
                </a:lnTo>
                <a:lnTo>
                  <a:pt x="1362213" y="346605"/>
                </a:lnTo>
                <a:lnTo>
                  <a:pt x="1027013" y="274524"/>
                </a:lnTo>
                <a:lnTo>
                  <a:pt x="695786" y="196799"/>
                </a:lnTo>
                <a:lnTo>
                  <a:pt x="415138" y="125752"/>
                </a:lnTo>
                <a:lnTo>
                  <a:pt x="137587" y="50676"/>
                </a:lnTo>
                <a:lnTo>
                  <a:pt x="0" y="11645"/>
                </a:lnTo>
                <a:close/>
              </a:path>
              <a:path w="10694035" h="1323340">
                <a:moveTo>
                  <a:pt x="10693831" y="0"/>
                </a:moveTo>
                <a:lnTo>
                  <a:pt x="10462582" y="65502"/>
                </a:lnTo>
                <a:lnTo>
                  <a:pt x="10182141" y="140392"/>
                </a:lnTo>
                <a:lnTo>
                  <a:pt x="9898571" y="211178"/>
                </a:lnTo>
                <a:lnTo>
                  <a:pt x="9563897" y="288499"/>
                </a:lnTo>
                <a:lnTo>
                  <a:pt x="9225213" y="360068"/>
                </a:lnTo>
                <a:lnTo>
                  <a:pt x="8882654" y="425797"/>
                </a:lnTo>
                <a:lnTo>
                  <a:pt x="8536354" y="485595"/>
                </a:lnTo>
                <a:lnTo>
                  <a:pt x="8186447" y="539375"/>
                </a:lnTo>
                <a:lnTo>
                  <a:pt x="7833067" y="587047"/>
                </a:lnTo>
                <a:lnTo>
                  <a:pt x="7476350" y="628522"/>
                </a:lnTo>
                <a:lnTo>
                  <a:pt x="7116429" y="663711"/>
                </a:lnTo>
                <a:lnTo>
                  <a:pt x="6753438" y="692524"/>
                </a:lnTo>
                <a:lnTo>
                  <a:pt x="6387513" y="714874"/>
                </a:lnTo>
                <a:lnTo>
                  <a:pt x="6018788" y="730670"/>
                </a:lnTo>
                <a:lnTo>
                  <a:pt x="5647396" y="739823"/>
                </a:lnTo>
                <a:lnTo>
                  <a:pt x="5273954" y="742246"/>
                </a:lnTo>
                <a:lnTo>
                  <a:pt x="10693831" y="742246"/>
                </a:lnTo>
                <a:lnTo>
                  <a:pt x="10693831" y="0"/>
                </a:lnTo>
                <a:close/>
              </a:path>
            </a:pathLst>
          </a:custGeom>
          <a:solidFill>
            <a:srgbClr val="1C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840" y="455054"/>
            <a:ext cx="9777730" cy="1401445"/>
          </a:xfrm>
          <a:custGeom>
            <a:avLst/>
            <a:gdLst/>
            <a:ahLst/>
            <a:cxnLst/>
            <a:rect l="l" t="t" r="r" b="b"/>
            <a:pathLst>
              <a:path w="9777730" h="1401445">
                <a:moveTo>
                  <a:pt x="0" y="1401051"/>
                </a:moveTo>
                <a:lnTo>
                  <a:pt x="7835963" y="1401051"/>
                </a:lnTo>
                <a:lnTo>
                  <a:pt x="7909598" y="1400427"/>
                </a:lnTo>
                <a:lnTo>
                  <a:pt x="7947410" y="1373293"/>
                </a:lnTo>
                <a:lnTo>
                  <a:pt x="7961341" y="1295418"/>
                </a:lnTo>
                <a:lnTo>
                  <a:pt x="7963331" y="1142568"/>
                </a:lnTo>
                <a:lnTo>
                  <a:pt x="7963331" y="160019"/>
                </a:lnTo>
                <a:lnTo>
                  <a:pt x="7958896" y="67508"/>
                </a:lnTo>
                <a:lnTo>
                  <a:pt x="7976808" y="20002"/>
                </a:lnTo>
                <a:lnTo>
                  <a:pt x="8034517" y="2500"/>
                </a:lnTo>
                <a:lnTo>
                  <a:pt x="8149475" y="0"/>
                </a:lnTo>
                <a:lnTo>
                  <a:pt x="9777158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99594" y="677558"/>
            <a:ext cx="4692650" cy="976630"/>
          </a:xfrm>
          <a:custGeom>
            <a:avLst/>
            <a:gdLst/>
            <a:ahLst/>
            <a:cxnLst/>
            <a:rect l="l" t="t" r="r" b="b"/>
            <a:pathLst>
              <a:path w="4692650" h="976630">
                <a:moveTo>
                  <a:pt x="0" y="976490"/>
                </a:moveTo>
                <a:lnTo>
                  <a:pt x="3235223" y="976490"/>
                </a:lnTo>
                <a:lnTo>
                  <a:pt x="3308858" y="975866"/>
                </a:lnTo>
                <a:lnTo>
                  <a:pt x="3346670" y="948734"/>
                </a:lnTo>
                <a:lnTo>
                  <a:pt x="3360601" y="870862"/>
                </a:lnTo>
                <a:lnTo>
                  <a:pt x="3362591" y="718019"/>
                </a:lnTo>
                <a:lnTo>
                  <a:pt x="3362591" y="138302"/>
                </a:lnTo>
                <a:lnTo>
                  <a:pt x="3352434" y="58346"/>
                </a:lnTo>
                <a:lnTo>
                  <a:pt x="3368440" y="17287"/>
                </a:lnTo>
                <a:lnTo>
                  <a:pt x="3428060" y="2160"/>
                </a:lnTo>
                <a:lnTo>
                  <a:pt x="3548748" y="0"/>
                </a:lnTo>
                <a:lnTo>
                  <a:pt x="4692396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99533" y="251968"/>
            <a:ext cx="6192520" cy="976630"/>
          </a:xfrm>
          <a:custGeom>
            <a:avLst/>
            <a:gdLst/>
            <a:ahLst/>
            <a:cxnLst/>
            <a:rect l="l" t="t" r="r" b="b"/>
            <a:pathLst>
              <a:path w="6192520" h="976630">
                <a:moveTo>
                  <a:pt x="0" y="976503"/>
                </a:moveTo>
                <a:lnTo>
                  <a:pt x="3983520" y="976503"/>
                </a:lnTo>
                <a:lnTo>
                  <a:pt x="4057154" y="975878"/>
                </a:lnTo>
                <a:lnTo>
                  <a:pt x="4094967" y="948745"/>
                </a:lnTo>
                <a:lnTo>
                  <a:pt x="4108898" y="870870"/>
                </a:lnTo>
                <a:lnTo>
                  <a:pt x="4110888" y="718019"/>
                </a:lnTo>
                <a:lnTo>
                  <a:pt x="4110888" y="138303"/>
                </a:lnTo>
                <a:lnTo>
                  <a:pt x="4100731" y="58346"/>
                </a:lnTo>
                <a:lnTo>
                  <a:pt x="4116736" y="17287"/>
                </a:lnTo>
                <a:lnTo>
                  <a:pt x="4176357" y="2160"/>
                </a:lnTo>
                <a:lnTo>
                  <a:pt x="4297045" y="0"/>
                </a:lnTo>
                <a:lnTo>
                  <a:pt x="6192469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464570" y="11957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33489" y="0"/>
                </a:moveTo>
                <a:lnTo>
                  <a:pt x="20450" y="2630"/>
                </a:lnTo>
                <a:lnTo>
                  <a:pt x="9805" y="9804"/>
                </a:lnTo>
                <a:lnTo>
                  <a:pt x="2630" y="20445"/>
                </a:lnTo>
                <a:lnTo>
                  <a:pt x="0" y="33477"/>
                </a:lnTo>
                <a:lnTo>
                  <a:pt x="2630" y="46503"/>
                </a:lnTo>
                <a:lnTo>
                  <a:pt x="9805" y="57145"/>
                </a:lnTo>
                <a:lnTo>
                  <a:pt x="20450" y="64322"/>
                </a:lnTo>
                <a:lnTo>
                  <a:pt x="33489" y="66954"/>
                </a:lnTo>
                <a:lnTo>
                  <a:pt x="46514" y="64322"/>
                </a:lnTo>
                <a:lnTo>
                  <a:pt x="57151" y="57145"/>
                </a:lnTo>
                <a:lnTo>
                  <a:pt x="64324" y="46503"/>
                </a:lnTo>
                <a:lnTo>
                  <a:pt x="66954" y="33477"/>
                </a:lnTo>
                <a:lnTo>
                  <a:pt x="64324" y="20445"/>
                </a:lnTo>
                <a:lnTo>
                  <a:pt x="57151" y="9804"/>
                </a:lnTo>
                <a:lnTo>
                  <a:pt x="46514" y="2630"/>
                </a:lnTo>
                <a:lnTo>
                  <a:pt x="3348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9245" y="182480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477" y="0"/>
                </a:moveTo>
                <a:lnTo>
                  <a:pt x="20445" y="2630"/>
                </a:lnTo>
                <a:lnTo>
                  <a:pt x="9804" y="9802"/>
                </a:lnTo>
                <a:lnTo>
                  <a:pt x="2630" y="20440"/>
                </a:lnTo>
                <a:lnTo>
                  <a:pt x="0" y="33464"/>
                </a:lnTo>
                <a:lnTo>
                  <a:pt x="2630" y="46498"/>
                </a:lnTo>
                <a:lnTo>
                  <a:pt x="9804" y="57143"/>
                </a:lnTo>
                <a:lnTo>
                  <a:pt x="20445" y="64321"/>
                </a:lnTo>
                <a:lnTo>
                  <a:pt x="33477" y="66954"/>
                </a:lnTo>
                <a:lnTo>
                  <a:pt x="46508" y="64321"/>
                </a:lnTo>
                <a:lnTo>
                  <a:pt x="57150" y="57143"/>
                </a:lnTo>
                <a:lnTo>
                  <a:pt x="64323" y="46498"/>
                </a:lnTo>
                <a:lnTo>
                  <a:pt x="66954" y="33464"/>
                </a:lnTo>
                <a:lnTo>
                  <a:pt x="64323" y="20440"/>
                </a:lnTo>
                <a:lnTo>
                  <a:pt x="57150" y="9802"/>
                </a:lnTo>
                <a:lnTo>
                  <a:pt x="46508" y="2630"/>
                </a:lnTo>
                <a:lnTo>
                  <a:pt x="3347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947473" y="1616202"/>
            <a:ext cx="71120" cy="76200"/>
          </a:xfrm>
          <a:custGeom>
            <a:avLst/>
            <a:gdLst/>
            <a:ahLst/>
            <a:cxnLst/>
            <a:rect l="l" t="t" r="r" b="b"/>
            <a:pathLst>
              <a:path w="71120" h="76200">
                <a:moveTo>
                  <a:pt x="71031" y="0"/>
                </a:moveTo>
                <a:lnTo>
                  <a:pt x="0" y="36741"/>
                </a:lnTo>
                <a:lnTo>
                  <a:pt x="71031" y="75933"/>
                </a:lnTo>
                <a:lnTo>
                  <a:pt x="7103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199064" y="6618959"/>
            <a:ext cx="4118775" cy="2535075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87965" y="6691095"/>
            <a:ext cx="3902809" cy="278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rgbClr val="004261"/>
                </a:solidFill>
                <a:latin typeface="Arial"/>
                <a:cs typeface="Arial"/>
              </a:rPr>
              <a:t>Application</a:t>
            </a:r>
            <a:endParaRPr lang="en-US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3200" y="1077400"/>
            <a:ext cx="4114639" cy="5324821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6095" y="1208418"/>
            <a:ext cx="3944108" cy="12618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rgbClr val="004261"/>
                </a:solidFill>
                <a:latin typeface="Arial"/>
                <a:cs typeface="Arial"/>
              </a:rPr>
              <a:t>Intent</a:t>
            </a:r>
            <a:endParaRPr lang="en-US" b="1" spc="-5" dirty="0">
              <a:solidFill>
                <a:srgbClr val="00426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lang="en-US" sz="1600" b="1" spc="-5" dirty="0">
                <a:solidFill>
                  <a:srgbClr val="004261"/>
                </a:solidFill>
                <a:latin typeface="Arial"/>
                <a:ea typeface="+mn-lt"/>
                <a:cs typeface="Arial"/>
              </a:rPr>
              <a:t>    </a:t>
            </a:r>
            <a:r>
              <a:rPr lang="en-US" sz="1600" spc="-30" dirty="0">
                <a:latin typeface="Arial"/>
                <a:ea typeface="+mn-lt"/>
                <a:cs typeface="Arial"/>
              </a:rPr>
              <a:t>Observer is a behavioral design pattern that defines a subscription mechanism to notify multiple objects about any events that happen to the object they’re observing</a:t>
            </a:r>
            <a:r>
              <a:rPr lang="vi-VN" sz="1600" spc="-30" dirty="0">
                <a:latin typeface="Arial"/>
                <a:ea typeface="+mn-lt"/>
                <a:cs typeface="Arial"/>
              </a:rPr>
              <a:t>.</a:t>
            </a:r>
          </a:p>
        </p:txBody>
      </p:sp>
      <p:sp>
        <p:nvSpPr>
          <p:cNvPr id="82" name="object 82"/>
          <p:cNvSpPr/>
          <p:nvPr/>
        </p:nvSpPr>
        <p:spPr>
          <a:xfrm>
            <a:off x="4675980" y="4109601"/>
            <a:ext cx="1538465" cy="1345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70">
            <a:extLst>
              <a:ext uri="{FF2B5EF4-FFF2-40B4-BE49-F238E27FC236}">
                <a16:creationId xmlns:a16="http://schemas.microsoft.com/office/drawing/2014/main" id="{F1ABD347-4C91-4975-83D5-0D3717C877BD}"/>
              </a:ext>
            </a:extLst>
          </p:cNvPr>
          <p:cNvSpPr/>
          <p:nvPr/>
        </p:nvSpPr>
        <p:spPr>
          <a:xfrm>
            <a:off x="4420219" y="1078778"/>
            <a:ext cx="6009190" cy="6220003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72">
            <a:extLst>
              <a:ext uri="{FF2B5EF4-FFF2-40B4-BE49-F238E27FC236}">
                <a16:creationId xmlns:a16="http://schemas.microsoft.com/office/drawing/2014/main" id="{8270E286-774D-4CE9-B454-1E6591C1735B}"/>
              </a:ext>
            </a:extLst>
          </p:cNvPr>
          <p:cNvSpPr txBox="1"/>
          <p:nvPr/>
        </p:nvSpPr>
        <p:spPr>
          <a:xfrm>
            <a:off x="4491059" y="1206346"/>
            <a:ext cx="5859207" cy="40703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en-US" b="1" dirty="0">
                <a:solidFill>
                  <a:srgbClr val="004261"/>
                </a:solidFill>
                <a:latin typeface="Arial"/>
                <a:cs typeface="Arial"/>
              </a:rPr>
              <a:t>Motivation</a:t>
            </a:r>
            <a:endParaRPr lang="en-US" spc="-25" dirty="0">
              <a:latin typeface="Arial"/>
              <a:ea typeface="+mn-lt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en-US" sz="1600" spc="-25" dirty="0">
                <a:latin typeface="Arial"/>
                <a:ea typeface="+mn-lt"/>
                <a:cs typeface="Arial"/>
              </a:rPr>
              <a:t>Supposed that we have two types of objects: Customer and a Store.</a:t>
            </a:r>
          </a:p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en-US" sz="1600" spc="-25" dirty="0">
                <a:latin typeface="Arial"/>
                <a:ea typeface="+mn-lt"/>
                <a:cs typeface="Arial"/>
              </a:rPr>
              <a:t>The customer is very interested in a particular brand of product.</a:t>
            </a:r>
          </a:p>
          <a:p>
            <a:pPr marL="101600" algn="just">
              <a:lnSpc>
                <a:spcPct val="100000"/>
              </a:lnSpc>
              <a:spcBef>
                <a:spcPts val="745"/>
              </a:spcBef>
            </a:pPr>
            <a:r>
              <a:rPr lang="en-US" sz="1600" spc="-25" dirty="0">
                <a:latin typeface="Arial"/>
                <a:ea typeface="+mn-lt"/>
                <a:cs typeface="Arial"/>
              </a:rPr>
              <a:t>Problem:</a:t>
            </a:r>
          </a:p>
          <a:p>
            <a:pPr marL="387350" indent="-28575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1600" spc="-25" dirty="0">
                <a:latin typeface="Arial"/>
                <a:ea typeface="+mn-lt"/>
                <a:cs typeface="Arial"/>
              </a:rPr>
              <a:t>The customer could visit the store every day and check product availability </a:t>
            </a:r>
            <a:r>
              <a:rPr lang="en-US" sz="1600" spc="-25" dirty="0">
                <a:latin typeface="Arial"/>
                <a:ea typeface="+mn-lt"/>
                <a:cs typeface="Arial"/>
                <a:sym typeface="Wingdings" panose="05000000000000000000" pitchFamily="2" charset="2"/>
              </a:rPr>
              <a:t> most of these trips would be pointless.</a:t>
            </a:r>
          </a:p>
          <a:p>
            <a:pPr marL="387350" indent="-28575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1600" spc="-25" dirty="0">
                <a:latin typeface="Arial"/>
                <a:ea typeface="+mn-lt"/>
                <a:cs typeface="Arial"/>
              </a:rPr>
              <a:t>the store could send tons of emails </a:t>
            </a:r>
          </a:p>
          <a:p>
            <a:pPr marL="101600">
              <a:lnSpc>
                <a:spcPct val="100000"/>
              </a:lnSpc>
              <a:spcBef>
                <a:spcPts val="745"/>
              </a:spcBef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 marL="285750" indent="-285750" algn="just">
              <a:buFont typeface="Wingdings"/>
              <a:buChar char="▪"/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 marL="100965" marR="97155" indent="152400" algn="just">
              <a:spcBef>
                <a:spcPts val="919"/>
              </a:spcBef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</a:pPr>
            <a:endParaRPr lang="vi-VN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0965" marR="93980" indent="154305" algn="just">
              <a:lnSpc>
                <a:spcPct val="100000"/>
              </a:lnSpc>
            </a:pPr>
            <a:endParaRPr lang="vi-VN" sz="160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700"/>
            <a:endParaRPr lang="vi-VN" sz="1200" dirty="0">
              <a:latin typeface="Arial"/>
              <a:cs typeface="Arial"/>
            </a:endParaRPr>
          </a:p>
        </p:txBody>
      </p:sp>
      <p:sp>
        <p:nvSpPr>
          <p:cNvPr id="4" name="object 154">
            <a:extLst>
              <a:ext uri="{FF2B5EF4-FFF2-40B4-BE49-F238E27FC236}">
                <a16:creationId xmlns:a16="http://schemas.microsoft.com/office/drawing/2014/main" id="{3693D1ED-1650-96D6-2F73-99E1B0BA8277}"/>
              </a:ext>
            </a:extLst>
          </p:cNvPr>
          <p:cNvSpPr txBox="1"/>
          <p:nvPr/>
        </p:nvSpPr>
        <p:spPr>
          <a:xfrm>
            <a:off x="314610" y="7008659"/>
            <a:ext cx="3857275" cy="1969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98450" marR="508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Arial"/>
                <a:ea typeface="+mn-lt"/>
                <a:cs typeface="Arial"/>
              </a:rPr>
              <a:t>When changes to the state of one object may require changing other objects, and the actual set of objects is unknown beforehand or changes dynamically.</a:t>
            </a:r>
          </a:p>
          <a:p>
            <a:pPr marL="298450" marR="508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Arial"/>
                <a:ea typeface="+mn-lt"/>
                <a:cs typeface="Arial"/>
              </a:rPr>
              <a:t>When some objects in our app must observe others, but only for a limited time or in specific cases</a:t>
            </a:r>
          </a:p>
        </p:txBody>
      </p:sp>
      <p:sp>
        <p:nvSpPr>
          <p:cNvPr id="10" name="object 77">
            <a:extLst>
              <a:ext uri="{FF2B5EF4-FFF2-40B4-BE49-F238E27FC236}">
                <a16:creationId xmlns:a16="http://schemas.microsoft.com/office/drawing/2014/main" id="{9231731F-495D-4A6D-6582-97FA9203E1E8}"/>
              </a:ext>
            </a:extLst>
          </p:cNvPr>
          <p:cNvSpPr txBox="1"/>
          <p:nvPr/>
        </p:nvSpPr>
        <p:spPr>
          <a:xfrm>
            <a:off x="276095" y="5241234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11" name="object 77">
            <a:extLst>
              <a:ext uri="{FF2B5EF4-FFF2-40B4-BE49-F238E27FC236}">
                <a16:creationId xmlns:a16="http://schemas.microsoft.com/office/drawing/2014/main" id="{C3488DFC-33E6-F69F-7800-6059F5275B67}"/>
              </a:ext>
            </a:extLst>
          </p:cNvPr>
          <p:cNvSpPr txBox="1"/>
          <p:nvPr/>
        </p:nvSpPr>
        <p:spPr>
          <a:xfrm>
            <a:off x="3743326" y="5241170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12" name="object 77">
            <a:extLst>
              <a:ext uri="{FF2B5EF4-FFF2-40B4-BE49-F238E27FC236}">
                <a16:creationId xmlns:a16="http://schemas.microsoft.com/office/drawing/2014/main" id="{039C83D3-B840-AF96-EE2E-B3A862CE56F7}"/>
              </a:ext>
            </a:extLst>
          </p:cNvPr>
          <p:cNvSpPr txBox="1"/>
          <p:nvPr/>
        </p:nvSpPr>
        <p:spPr>
          <a:xfrm>
            <a:off x="7219484" y="5199843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16" name="object 77">
            <a:extLst>
              <a:ext uri="{FF2B5EF4-FFF2-40B4-BE49-F238E27FC236}">
                <a16:creationId xmlns:a16="http://schemas.microsoft.com/office/drawing/2014/main" id="{95FD303F-51CC-BAC7-2C70-4AD39C503EE8}"/>
              </a:ext>
            </a:extLst>
          </p:cNvPr>
          <p:cNvSpPr txBox="1"/>
          <p:nvPr/>
        </p:nvSpPr>
        <p:spPr>
          <a:xfrm>
            <a:off x="3741578" y="8954690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38" name="object 159"/>
          <p:cNvSpPr txBox="1"/>
          <p:nvPr/>
        </p:nvSpPr>
        <p:spPr>
          <a:xfrm>
            <a:off x="624457" y="188052"/>
            <a:ext cx="9711056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176780" algn="l"/>
              </a:tabLst>
            </a:pPr>
            <a:r>
              <a:rPr lang="en-US" sz="27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OBSERVER PATTERN</a:t>
            </a:r>
            <a:r>
              <a:rPr sz="2700" b="1" dirty="0">
                <a:solidFill>
                  <a:srgbClr val="EF4123"/>
                </a:solidFill>
                <a:latin typeface="Arial"/>
                <a:cs typeface="Arial"/>
              </a:rPr>
              <a:t>	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9" name="object 152"/>
          <p:cNvSpPr txBox="1"/>
          <p:nvPr/>
        </p:nvSpPr>
        <p:spPr>
          <a:xfrm>
            <a:off x="669174" y="6055269"/>
            <a:ext cx="317855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 algn="ctr">
              <a:lnSpc>
                <a:spcPct val="100000"/>
              </a:lnSpc>
            </a:pPr>
            <a:r>
              <a:rPr lang="en-US" sz="1400" spc="-2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400" spc="-15" dirty="0">
                <a:solidFill>
                  <a:srgbClr val="231F20"/>
                </a:solidFill>
                <a:latin typeface="Arial"/>
                <a:cs typeface="Arial"/>
              </a:rPr>
              <a:t>1: Illustration of Observer pattern.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152"/>
          <p:cNvSpPr txBox="1"/>
          <p:nvPr/>
        </p:nvSpPr>
        <p:spPr>
          <a:xfrm>
            <a:off x="4650180" y="6759046"/>
            <a:ext cx="55838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 algn="ctr">
              <a:lnSpc>
                <a:spcPct val="100000"/>
              </a:lnSpc>
            </a:pPr>
            <a:r>
              <a:rPr lang="en-US" sz="1400" spc="-2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400" spc="-15" dirty="0">
                <a:solidFill>
                  <a:srgbClr val="231F20"/>
                </a:solidFill>
                <a:latin typeface="Arial"/>
                <a:cs typeface="Arial"/>
              </a:rPr>
              <a:t>2: How to save time and resources for both customer and store?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9" name="object 76"/>
          <p:cNvSpPr/>
          <p:nvPr/>
        </p:nvSpPr>
        <p:spPr>
          <a:xfrm>
            <a:off x="11885384" y="13713553"/>
            <a:ext cx="3390900" cy="4712244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id="{9231731F-495D-4A6D-6582-97FA9203E1E8}"/>
              </a:ext>
            </a:extLst>
          </p:cNvPr>
          <p:cNvSpPr txBox="1"/>
          <p:nvPr/>
        </p:nvSpPr>
        <p:spPr>
          <a:xfrm>
            <a:off x="276095" y="13590507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C3488DFC-33E6-F69F-7800-6059F5275B67}"/>
              </a:ext>
            </a:extLst>
          </p:cNvPr>
          <p:cNvSpPr txBox="1"/>
          <p:nvPr/>
        </p:nvSpPr>
        <p:spPr>
          <a:xfrm>
            <a:off x="3743326" y="13590443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039C83D3-B840-AF96-EE2E-B3A862CE56F7}"/>
              </a:ext>
            </a:extLst>
          </p:cNvPr>
          <p:cNvSpPr txBox="1"/>
          <p:nvPr/>
        </p:nvSpPr>
        <p:spPr>
          <a:xfrm>
            <a:off x="7219484" y="13549116"/>
            <a:ext cx="320992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endParaRPr lang="vi-VN" sz="1600" b="1">
              <a:solidFill>
                <a:srgbClr val="004261"/>
              </a:solidFill>
              <a:latin typeface="Arial"/>
              <a:ea typeface="+mn-lt"/>
              <a:cs typeface="Arial"/>
            </a:endParaRPr>
          </a:p>
        </p:txBody>
      </p:sp>
      <p:pic>
        <p:nvPicPr>
          <p:cNvPr id="1028" name="Picture 4" descr="Observer">
            <a:extLst>
              <a:ext uri="{FF2B5EF4-FFF2-40B4-BE49-F238E27FC236}">
                <a16:creationId xmlns:a16="http://schemas.microsoft.com/office/drawing/2014/main" id="{747D4394-2C91-05CC-F166-49CA6725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40" y="376145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70">
            <a:extLst>
              <a:ext uri="{FF2B5EF4-FFF2-40B4-BE49-F238E27FC236}">
                <a16:creationId xmlns:a16="http://schemas.microsoft.com/office/drawing/2014/main" id="{701E1C0E-C905-A1CE-0536-827F5E2D5C54}"/>
              </a:ext>
            </a:extLst>
          </p:cNvPr>
          <p:cNvSpPr/>
          <p:nvPr/>
        </p:nvSpPr>
        <p:spPr>
          <a:xfrm>
            <a:off x="4420218" y="7437243"/>
            <a:ext cx="5983189" cy="7500405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477CBB-E19D-0EC6-C70E-BF30A8EE9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62" y="7656410"/>
            <a:ext cx="5868990" cy="24686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2">
            <a:extLst>
              <a:ext uri="{FF2B5EF4-FFF2-40B4-BE49-F238E27FC236}">
                <a16:creationId xmlns:a16="http://schemas.microsoft.com/office/drawing/2014/main" id="{4A0C52D7-988F-B788-B299-BF772A7231FF}"/>
              </a:ext>
            </a:extLst>
          </p:cNvPr>
          <p:cNvSpPr txBox="1"/>
          <p:nvPr/>
        </p:nvSpPr>
        <p:spPr>
          <a:xfrm>
            <a:off x="4496714" y="7528944"/>
            <a:ext cx="5838799" cy="18979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en-US" b="1" dirty="0">
                <a:solidFill>
                  <a:srgbClr val="004261"/>
                </a:solidFill>
                <a:latin typeface="Arial"/>
                <a:cs typeface="Arial"/>
              </a:rPr>
              <a:t>Solution</a:t>
            </a:r>
            <a:endParaRPr lang="en-US" spc="-25" dirty="0">
              <a:latin typeface="Arial"/>
              <a:ea typeface="+mn-lt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745"/>
              </a:spcBef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 marL="285750" indent="-285750" algn="just">
              <a:buFont typeface="Wingdings"/>
              <a:buChar char="▪"/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 marL="100965" marR="97155" indent="152400" algn="just">
              <a:spcBef>
                <a:spcPts val="919"/>
              </a:spcBef>
            </a:pPr>
            <a:endParaRPr lang="vi" sz="1600" spc="-25" dirty="0"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</a:pPr>
            <a:endParaRPr lang="vi-VN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0965" marR="93980" indent="154305" algn="just">
              <a:lnSpc>
                <a:spcPct val="100000"/>
              </a:lnSpc>
            </a:pPr>
            <a:endParaRPr lang="vi-VN" sz="160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700"/>
            <a:endParaRPr lang="vi-VN" sz="1200" dirty="0">
              <a:latin typeface="Arial"/>
              <a:cs typeface="Arial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B59AF0A-E192-C2C1-6280-535B17FF8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4" y="2579356"/>
            <a:ext cx="4212914" cy="339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bject 152">
            <a:extLst>
              <a:ext uri="{FF2B5EF4-FFF2-40B4-BE49-F238E27FC236}">
                <a16:creationId xmlns:a16="http://schemas.microsoft.com/office/drawing/2014/main" id="{00974DE9-DAC3-2656-D1DD-12152D8ECD99}"/>
              </a:ext>
            </a:extLst>
          </p:cNvPr>
          <p:cNvSpPr txBox="1"/>
          <p:nvPr/>
        </p:nvSpPr>
        <p:spPr>
          <a:xfrm>
            <a:off x="4437515" y="10231595"/>
            <a:ext cx="600918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 algn="ctr">
              <a:lnSpc>
                <a:spcPct val="100000"/>
              </a:lnSpc>
            </a:pPr>
            <a:r>
              <a:rPr lang="en-US" sz="1400" spc="-2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400" spc="-15" dirty="0">
                <a:solidFill>
                  <a:srgbClr val="231F20"/>
                </a:solidFill>
                <a:latin typeface="Arial"/>
                <a:cs typeface="Arial"/>
              </a:rPr>
              <a:t>3: A subscription mechanism lets individual objects subscribe to event notifications.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5" name="Picture 14" descr="Structure of the Observer design pattern">
            <a:extLst>
              <a:ext uri="{FF2B5EF4-FFF2-40B4-BE49-F238E27FC236}">
                <a16:creationId xmlns:a16="http://schemas.microsoft.com/office/drawing/2014/main" id="{45312FAF-9F9D-F512-538D-CCBFC0983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05" y="10914479"/>
            <a:ext cx="5905500" cy="314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bject 76">
            <a:extLst>
              <a:ext uri="{FF2B5EF4-FFF2-40B4-BE49-F238E27FC236}">
                <a16:creationId xmlns:a16="http://schemas.microsoft.com/office/drawing/2014/main" id="{95D13391-D059-5BBD-E9A0-B4BDA04F3F4F}"/>
              </a:ext>
            </a:extLst>
          </p:cNvPr>
          <p:cNvSpPr/>
          <p:nvPr/>
        </p:nvSpPr>
        <p:spPr>
          <a:xfrm>
            <a:off x="197801" y="9384146"/>
            <a:ext cx="4093424" cy="5553502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7">
            <a:extLst>
              <a:ext uri="{FF2B5EF4-FFF2-40B4-BE49-F238E27FC236}">
                <a16:creationId xmlns:a16="http://schemas.microsoft.com/office/drawing/2014/main" id="{2768BA7C-AEDF-3405-7573-45E3975A53D4}"/>
              </a:ext>
            </a:extLst>
          </p:cNvPr>
          <p:cNvSpPr txBox="1"/>
          <p:nvPr/>
        </p:nvSpPr>
        <p:spPr>
          <a:xfrm>
            <a:off x="270695" y="9515163"/>
            <a:ext cx="3923772" cy="48492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rgbClr val="004261"/>
                </a:solidFill>
                <a:latin typeface="Arial"/>
                <a:cs typeface="Arial"/>
              </a:rPr>
              <a:t>Pros and cons</a:t>
            </a:r>
            <a:r>
              <a:rPr lang="en-US" sz="1600" b="1" spc="-5" dirty="0">
                <a:solidFill>
                  <a:srgbClr val="004261"/>
                </a:solidFill>
                <a:latin typeface="Arial"/>
                <a:ea typeface="+mn-lt"/>
                <a:cs typeface="Arial"/>
              </a:rPr>
              <a:t>    </a:t>
            </a:r>
          </a:p>
          <a:p>
            <a:pPr marL="12700">
              <a:lnSpc>
                <a:spcPct val="100000"/>
              </a:lnSpc>
            </a:pPr>
            <a:r>
              <a:rPr lang="en-US" sz="1600" b="1" spc="-30" dirty="0">
                <a:latin typeface="Arial"/>
                <a:ea typeface="+mn-lt"/>
                <a:cs typeface="Arial"/>
              </a:rPr>
              <a:t>Pros</a:t>
            </a:r>
            <a:r>
              <a:rPr lang="en-US" sz="1600" spc="-30" dirty="0">
                <a:latin typeface="Arial"/>
                <a:ea typeface="+mn-lt"/>
                <a:cs typeface="Arial"/>
              </a:rPr>
              <a:t>: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Support the principle of loose coupling between objects that interact with each other.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Allow sending data to other objects effectively without any change in the Subject or Observer classes.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Observers can be added/removed at any point in time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30" dirty="0">
                <a:latin typeface="Arial"/>
                <a:ea typeface="+mn-lt"/>
                <a:cs typeface="Arial"/>
              </a:rPr>
              <a:t>Cons: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Arial"/>
                <a:ea typeface="+mn-lt"/>
                <a:cs typeface="Arial"/>
              </a:rPr>
              <a:t>The Observer interface has to be implemented by concrete class, which involves inheritance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 </a:t>
            </a:r>
            <a:r>
              <a:rPr lang="en-US" sz="1600" spc="-30" dirty="0">
                <a:latin typeface="Arial"/>
                <a:ea typeface="+mn-lt"/>
                <a:cs typeface="Arial"/>
              </a:rPr>
              <a:t>The Observer can add complexity and lead to inadvertent performance issues.</a:t>
            </a:r>
            <a:endParaRPr lang="vi-VN" sz="1600" b="1" spc="-30" dirty="0">
              <a:latin typeface="Arial"/>
              <a:ea typeface="+mn-lt"/>
              <a:cs typeface="Arial"/>
            </a:endParaRPr>
          </a:p>
        </p:txBody>
      </p:sp>
      <p:sp>
        <p:nvSpPr>
          <p:cNvPr id="26" name="object 152">
            <a:extLst>
              <a:ext uri="{FF2B5EF4-FFF2-40B4-BE49-F238E27FC236}">
                <a16:creationId xmlns:a16="http://schemas.microsoft.com/office/drawing/2014/main" id="{61C2D89E-4A28-C1A3-2D9D-B4328D04B1DD}"/>
              </a:ext>
            </a:extLst>
          </p:cNvPr>
          <p:cNvSpPr txBox="1"/>
          <p:nvPr/>
        </p:nvSpPr>
        <p:spPr>
          <a:xfrm>
            <a:off x="4496597" y="14258910"/>
            <a:ext cx="600918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 algn="ctr">
              <a:lnSpc>
                <a:spcPct val="100000"/>
              </a:lnSpc>
            </a:pPr>
            <a:r>
              <a:rPr lang="en-US" sz="1400" spc="-20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400" spc="-15" dirty="0">
                <a:solidFill>
                  <a:srgbClr val="231F20"/>
                </a:solidFill>
                <a:latin typeface="Arial"/>
                <a:cs typeface="Arial"/>
              </a:rPr>
              <a:t>4: Structure of Observer Pattern.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F7CEFD2CFC747957643EB908D0EBB" ma:contentTypeVersion="10" ma:contentTypeDescription="Create a new document." ma:contentTypeScope="" ma:versionID="3337d080a0e13f9b578691eb9c8964d6">
  <xsd:schema xmlns:xsd="http://www.w3.org/2001/XMLSchema" xmlns:xs="http://www.w3.org/2001/XMLSchema" xmlns:p="http://schemas.microsoft.com/office/2006/metadata/properties" xmlns:ns2="69bf6ae2-1167-4170-a979-2f8e8a02f126" xmlns:ns3="6a049924-be3d-4410-aad2-f7fc850a0464" targetNamespace="http://schemas.microsoft.com/office/2006/metadata/properties" ma:root="true" ma:fieldsID="6c1e8fc8f971d46d7082e56b9052c578" ns2:_="" ns3:_="">
    <xsd:import namespace="69bf6ae2-1167-4170-a979-2f8e8a02f126"/>
    <xsd:import namespace="6a049924-be3d-4410-aad2-f7fc850a04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f6ae2-1167-4170-a979-2f8e8a02f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049924-be3d-4410-aad2-f7fc850a046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7264b7-c32c-46ea-9d89-2f9fa6a15194}" ma:internalName="TaxCatchAll" ma:showField="CatchAllData" ma:web="6a049924-be3d-4410-aad2-f7fc850a04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f6ae2-1167-4170-a979-2f8e8a02f126">
      <Terms xmlns="http://schemas.microsoft.com/office/infopath/2007/PartnerControls"/>
    </lcf76f155ced4ddcb4097134ff3c332f>
    <TaxCatchAll xmlns="6a049924-be3d-4410-aad2-f7fc850a0464" xsi:nil="true"/>
    <SharedWithUsers xmlns="6a049924-be3d-4410-aad2-f7fc850a0464">
      <UserInfo>
        <DisplayName>NGUYEN DINH THI 20194852</DisplayName>
        <AccountId>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DE962A-4564-4CA0-BBAC-1D2E4A7A8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0B95FB-5570-41F9-AB04-C5C3C91D5868}">
  <ds:schemaRefs>
    <ds:schemaRef ds:uri="69bf6ae2-1167-4170-a979-2f8e8a02f126"/>
    <ds:schemaRef ds:uri="6a049924-be3d-4410-aad2-f7fc850a04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36E2A3-2E07-4A5A-9088-66518500C22D}">
  <ds:schemaRefs>
    <ds:schemaRef ds:uri="69bf6ae2-1167-4170-a979-2f8e8a02f126"/>
    <ds:schemaRef ds:uri="http://purl.org/dc/elements/1.1/"/>
    <ds:schemaRef ds:uri="6a049924-be3d-4410-aad2-f7fc850a0464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265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SVNCKH</dc:title>
  <dc:creator>admin</dc:creator>
  <cp:lastModifiedBy>TA HUU BINH 20190094</cp:lastModifiedBy>
  <cp:revision>21</cp:revision>
  <dcterms:created xsi:type="dcterms:W3CDTF">2016-05-10T09:15:57Z</dcterms:created>
  <dcterms:modified xsi:type="dcterms:W3CDTF">2023-01-31T11:03:28Z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2016-05-10T00:00:00Z</vt:filetime>
  </property>
  <property fmtid="{D5CDD505-2E9C-101B-9397-08002B2CF9AE}" pid="5" name="ContentTypeId">
    <vt:lpwstr>0x0101001E1F7CEFD2CFC747957643EB908D0EBB</vt:lpwstr>
  </property>
  <property fmtid="{D5CDD505-2E9C-101B-9397-08002B2CF9AE}" pid="6" name="MediaServiceImageTags">
    <vt:lpwstr/>
  </property>
</Properties>
</file>