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5"/>
  </p:notesMasterIdLst>
  <p:handoutMasterIdLst>
    <p:handoutMasterId r:id="rId16"/>
  </p:handoutMasterIdLst>
  <p:sldIdLst>
    <p:sldId id="604" r:id="rId2"/>
    <p:sldId id="606" r:id="rId3"/>
    <p:sldId id="607" r:id="rId4"/>
    <p:sldId id="608" r:id="rId5"/>
    <p:sldId id="609" r:id="rId6"/>
    <p:sldId id="610" r:id="rId7"/>
    <p:sldId id="611" r:id="rId8"/>
    <p:sldId id="612" r:id="rId9"/>
    <p:sldId id="613" r:id="rId10"/>
    <p:sldId id="614" r:id="rId11"/>
    <p:sldId id="615" r:id="rId12"/>
    <p:sldId id="616" r:id="rId13"/>
    <p:sldId id="549" r:id="rId14"/>
  </p:sldIdLst>
  <p:sldSz cx="12195175" cy="6859588"/>
  <p:notesSz cx="6858000" cy="9144000"/>
  <p:defaultTextStyle>
    <a:defPPr>
      <a:defRPr lang="en-US"/>
    </a:defPPr>
    <a:lvl1pPr marL="0" algn="l" defTabSz="609640" rtl="0" eaLnBrk="1" latinLnBrk="0" hangingPunct="1">
      <a:defRPr sz="2400" kern="1200">
        <a:solidFill>
          <a:schemeClr val="tx1"/>
        </a:solidFill>
        <a:latin typeface="+mn-lt"/>
        <a:ea typeface="+mn-ea"/>
        <a:cs typeface="+mn-cs"/>
      </a:defRPr>
    </a:lvl1pPr>
    <a:lvl2pPr marL="609640" algn="l" defTabSz="609640" rtl="0" eaLnBrk="1" latinLnBrk="0" hangingPunct="1">
      <a:defRPr sz="2400" kern="1200">
        <a:solidFill>
          <a:schemeClr val="tx1"/>
        </a:solidFill>
        <a:latin typeface="+mn-lt"/>
        <a:ea typeface="+mn-ea"/>
        <a:cs typeface="+mn-cs"/>
      </a:defRPr>
    </a:lvl2pPr>
    <a:lvl3pPr marL="1219282" algn="l" defTabSz="609640" rtl="0" eaLnBrk="1" latinLnBrk="0" hangingPunct="1">
      <a:defRPr sz="2400" kern="1200">
        <a:solidFill>
          <a:schemeClr val="tx1"/>
        </a:solidFill>
        <a:latin typeface="+mn-lt"/>
        <a:ea typeface="+mn-ea"/>
        <a:cs typeface="+mn-cs"/>
      </a:defRPr>
    </a:lvl3pPr>
    <a:lvl4pPr marL="1828922" algn="l" defTabSz="609640" rtl="0" eaLnBrk="1" latinLnBrk="0" hangingPunct="1">
      <a:defRPr sz="2400" kern="1200">
        <a:solidFill>
          <a:schemeClr val="tx1"/>
        </a:solidFill>
        <a:latin typeface="+mn-lt"/>
        <a:ea typeface="+mn-ea"/>
        <a:cs typeface="+mn-cs"/>
      </a:defRPr>
    </a:lvl4pPr>
    <a:lvl5pPr marL="2438564" algn="l" defTabSz="609640" rtl="0" eaLnBrk="1" latinLnBrk="0" hangingPunct="1">
      <a:defRPr sz="2400" kern="1200">
        <a:solidFill>
          <a:schemeClr val="tx1"/>
        </a:solidFill>
        <a:latin typeface="+mn-lt"/>
        <a:ea typeface="+mn-ea"/>
        <a:cs typeface="+mn-cs"/>
      </a:defRPr>
    </a:lvl5pPr>
    <a:lvl6pPr marL="3048204" algn="l" defTabSz="609640" rtl="0" eaLnBrk="1" latinLnBrk="0" hangingPunct="1">
      <a:defRPr sz="2400" kern="1200">
        <a:solidFill>
          <a:schemeClr val="tx1"/>
        </a:solidFill>
        <a:latin typeface="+mn-lt"/>
        <a:ea typeface="+mn-ea"/>
        <a:cs typeface="+mn-cs"/>
      </a:defRPr>
    </a:lvl6pPr>
    <a:lvl7pPr marL="3657846" algn="l" defTabSz="609640" rtl="0" eaLnBrk="1" latinLnBrk="0" hangingPunct="1">
      <a:defRPr sz="2400" kern="1200">
        <a:solidFill>
          <a:schemeClr val="tx1"/>
        </a:solidFill>
        <a:latin typeface="+mn-lt"/>
        <a:ea typeface="+mn-ea"/>
        <a:cs typeface="+mn-cs"/>
      </a:defRPr>
    </a:lvl7pPr>
    <a:lvl8pPr marL="4267485" algn="l" defTabSz="609640" rtl="0" eaLnBrk="1" latinLnBrk="0" hangingPunct="1">
      <a:defRPr sz="2400" kern="1200">
        <a:solidFill>
          <a:schemeClr val="tx1"/>
        </a:solidFill>
        <a:latin typeface="+mn-lt"/>
        <a:ea typeface="+mn-ea"/>
        <a:cs typeface="+mn-cs"/>
      </a:defRPr>
    </a:lvl8pPr>
    <a:lvl9pPr marL="4877127" algn="l" defTabSz="60964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087"/>
    <a:srgbClr val="B1B3B3"/>
    <a:srgbClr val="5356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2" autoAdjust="0"/>
    <p:restoredTop sz="87637" autoAdjust="0"/>
  </p:normalViewPr>
  <p:slideViewPr>
    <p:cSldViewPr snapToGrid="0" snapToObjects="1">
      <p:cViewPr varScale="1">
        <p:scale>
          <a:sx n="146" d="100"/>
          <a:sy n="146" d="100"/>
        </p:scale>
        <p:origin x="820" y="84"/>
      </p:cViewPr>
      <p:guideLst>
        <p:guide orient="horz" pos="2161"/>
        <p:guide pos="3841"/>
      </p:guideLst>
    </p:cSldViewPr>
  </p:slideViewPr>
  <p:outlineViewPr>
    <p:cViewPr>
      <p:scale>
        <a:sx n="33" d="100"/>
        <a:sy n="33" d="100"/>
      </p:scale>
      <p:origin x="0" y="72744"/>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90" d="100"/>
          <a:sy n="90" d="100"/>
        </p:scale>
        <p:origin x="-343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84205"/>
          </a:xfrm>
          <a:prstGeom prst="rect">
            <a:avLst/>
          </a:prstGeom>
        </p:spPr>
        <p:txBody>
          <a:bodyPr vert="horz" lIns="91440" tIns="45720" rIns="91440" bIns="45720" rtlCol="0" anchor="ctr"/>
          <a:lstStyle>
            <a:lvl1pPr algn="l">
              <a:defRPr sz="1200"/>
            </a:lvl1pPr>
          </a:lstStyle>
          <a:p>
            <a:endParaRPr lang="fi-FI" sz="1000"/>
          </a:p>
        </p:txBody>
      </p:sp>
      <p:sp>
        <p:nvSpPr>
          <p:cNvPr id="3" name="Date Placeholder 2"/>
          <p:cNvSpPr>
            <a:spLocks noGrp="1"/>
          </p:cNvSpPr>
          <p:nvPr>
            <p:ph type="dt" sz="quarter" idx="1"/>
          </p:nvPr>
        </p:nvSpPr>
        <p:spPr>
          <a:xfrm>
            <a:off x="3476842" y="0"/>
            <a:ext cx="1675928" cy="284205"/>
          </a:xfrm>
          <a:prstGeom prst="rect">
            <a:avLst/>
          </a:prstGeom>
        </p:spPr>
        <p:txBody>
          <a:bodyPr vert="horz" lIns="91440" tIns="45720" rIns="91440" bIns="45720" rtlCol="0" anchor="ctr"/>
          <a:lstStyle>
            <a:lvl1pPr algn="r">
              <a:defRPr sz="1200"/>
            </a:lvl1pPr>
          </a:lstStyle>
          <a:p>
            <a:fld id="{C4CCE4D2-1FB0-4255-A569-1614998E5B26}" type="datetimeFigureOut">
              <a:rPr lang="fi-FI" sz="1000" smtClean="0">
                <a:latin typeface="Verdana" panose="020B0604030504040204" pitchFamily="34" charset="0"/>
                <a:ea typeface="Verdana" panose="020B0604030504040204" pitchFamily="34" charset="0"/>
                <a:cs typeface="Verdana" panose="020B0604030504040204" pitchFamily="34" charset="0"/>
              </a:rPr>
              <a:t>30.11.2020</a:t>
            </a:fld>
            <a:endParaRPr lang="fi-FI" sz="1000" dirty="0">
              <a:latin typeface="Verdana" panose="020B0604030504040204" pitchFamily="34" charset="0"/>
              <a:ea typeface="Verdana" panose="020B0604030504040204" pitchFamily="34" charset="0"/>
              <a:cs typeface="Verdana" panose="020B0604030504040204" pitchFamily="34" charset="0"/>
            </a:endParaRPr>
          </a:p>
        </p:txBody>
      </p:sp>
      <p:sp>
        <p:nvSpPr>
          <p:cNvPr id="4" name="Footer Placeholder 3"/>
          <p:cNvSpPr>
            <a:spLocks noGrp="1"/>
          </p:cNvSpPr>
          <p:nvPr>
            <p:ph type="ftr" sz="quarter" idx="2"/>
          </p:nvPr>
        </p:nvSpPr>
        <p:spPr>
          <a:xfrm>
            <a:off x="5103342" y="0"/>
            <a:ext cx="1753072" cy="284205"/>
          </a:xfrm>
          <a:prstGeom prst="rect">
            <a:avLst/>
          </a:prstGeom>
        </p:spPr>
        <p:txBody>
          <a:bodyPr vert="horz" lIns="91440" tIns="45720" rIns="91440" bIns="45720" rtlCol="0" anchor="ctr"/>
          <a:lstStyle>
            <a:lvl1pPr algn="l">
              <a:defRPr sz="1200"/>
            </a:lvl1pPr>
          </a:lstStyle>
          <a:p>
            <a:r>
              <a:rPr lang="fi-FI" sz="1000" smtClean="0">
                <a:latin typeface="Verdana" panose="020B0604030504040204" pitchFamily="34" charset="0"/>
                <a:ea typeface="Verdana" panose="020B0604030504040204" pitchFamily="34" charset="0"/>
                <a:cs typeface="Verdana" panose="020B0604030504040204" pitchFamily="34" charset="0"/>
              </a:rPr>
              <a:t>LUOTTAMUKSELLINEN</a:t>
            </a:r>
            <a:endParaRPr lang="fi-FI" sz="1000" dirty="0">
              <a:latin typeface="Verdana" panose="020B0604030504040204" pitchFamily="34" charset="0"/>
              <a:ea typeface="Verdana" panose="020B0604030504040204" pitchFamily="34" charset="0"/>
              <a:cs typeface="Verdana" panose="020B0604030504040204" pitchFamily="34" charset="0"/>
            </a:endParaRPr>
          </a:p>
        </p:txBody>
      </p:sp>
      <p:sp>
        <p:nvSpPr>
          <p:cNvPr id="16" name="TextBox 15"/>
          <p:cNvSpPr txBox="1"/>
          <p:nvPr/>
        </p:nvSpPr>
        <p:spPr>
          <a:xfrm>
            <a:off x="5029202" y="8736227"/>
            <a:ext cx="1692875" cy="215444"/>
          </a:xfrm>
          <a:prstGeom prst="rect">
            <a:avLst/>
          </a:prstGeom>
          <a:noFill/>
        </p:spPr>
        <p:txBody>
          <a:bodyPr wrap="square" rtlCol="0">
            <a:spAutoFit/>
          </a:bodyPr>
          <a:lstStyle/>
          <a:p>
            <a:r>
              <a:rPr lang="fi-FI" sz="800" dirty="0" smtClean="0">
                <a:solidFill>
                  <a:schemeClr val="tx2"/>
                </a:solidFill>
              </a:rPr>
              <a:t>© </a:t>
            </a:r>
            <a:r>
              <a:rPr lang="fi-FI" sz="800" dirty="0" err="1" smtClean="0">
                <a:solidFill>
                  <a:schemeClr val="tx2"/>
                </a:solidFill>
              </a:rPr>
              <a:t>Etula</a:t>
            </a:r>
            <a:r>
              <a:rPr lang="fi-FI" sz="800" dirty="0" smtClean="0">
                <a:solidFill>
                  <a:schemeClr val="tx2"/>
                </a:solidFill>
              </a:rPr>
              <a:t> Group Oy 2017</a:t>
            </a:r>
            <a:endParaRPr lang="fi-FI" sz="800" dirty="0">
              <a:solidFill>
                <a:schemeClr val="tx2"/>
              </a:solidFill>
            </a:endParaRPr>
          </a:p>
        </p:txBody>
      </p:sp>
    </p:spTree>
    <p:extLst>
      <p:ext uri="{BB962C8B-B14F-4D97-AF65-F5344CB8AC3E}">
        <p14:creationId xmlns:p14="http://schemas.microsoft.com/office/powerpoint/2010/main" val="3438149626"/>
      </p:ext>
    </p:extLst>
  </p:cSld>
  <p:clrMap bg1="lt1" tx1="dk1" bg2="lt2" tx2="dk2" accent1="accent1" accent2="accent2" accent3="accent3" accent4="accent4" accent5="accent5" accent6="accent6" hlink="hlink" folHlink="folHlink"/>
  <p:hf sldNum="0"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9492"/>
          </a:xfrm>
          <a:prstGeom prst="rect">
            <a:avLst/>
          </a:prstGeom>
        </p:spPr>
        <p:txBody>
          <a:bodyPr vert="horz" lIns="91440" tIns="45720" rIns="91440" bIns="45720" rtlCol="0"/>
          <a:lstStyle>
            <a:lvl1pPr algn="l">
              <a:defRPr sz="1200"/>
            </a:lvl1pPr>
          </a:lstStyle>
          <a:p>
            <a:endParaRPr lang="fi-FI" dirty="0"/>
          </a:p>
        </p:txBody>
      </p:sp>
      <p:sp>
        <p:nvSpPr>
          <p:cNvPr id="3" name="Date Placeholder 2"/>
          <p:cNvSpPr>
            <a:spLocks noGrp="1"/>
          </p:cNvSpPr>
          <p:nvPr>
            <p:ph type="dt" idx="1"/>
          </p:nvPr>
        </p:nvSpPr>
        <p:spPr>
          <a:xfrm>
            <a:off x="3884614" y="0"/>
            <a:ext cx="996306" cy="259492"/>
          </a:xfrm>
          <a:prstGeom prst="rect">
            <a:avLst/>
          </a:prstGeom>
        </p:spPr>
        <p:txBody>
          <a:bodyPr vert="horz" lIns="91440" tIns="45720" rIns="91440" bIns="45720" rtlCol="0"/>
          <a:lstStyle>
            <a:lvl1pPr algn="r">
              <a:defRPr sz="1200"/>
            </a:lvl1pPr>
          </a:lstStyle>
          <a:p>
            <a:fld id="{8410A4F2-E345-4D02-9E59-BE29708CE946}" type="datetimeFigureOut">
              <a:rPr lang="fi-FI" smtClean="0"/>
              <a:t>30.11.2020</a:t>
            </a:fld>
            <a:endParaRPr lang="fi-FI"/>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i-FI"/>
          </a:p>
        </p:txBody>
      </p:sp>
      <p:sp>
        <p:nvSpPr>
          <p:cNvPr id="5" name="Notes Placeholder 4"/>
          <p:cNvSpPr>
            <a:spLocks noGrp="1"/>
          </p:cNvSpPr>
          <p:nvPr>
            <p:ph type="body" sz="quarter" idx="3"/>
          </p:nvPr>
        </p:nvSpPr>
        <p:spPr>
          <a:xfrm>
            <a:off x="381000" y="4343400"/>
            <a:ext cx="6096000" cy="4269259"/>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6" name="Footer Placeholder 5"/>
          <p:cNvSpPr>
            <a:spLocks noGrp="1"/>
          </p:cNvSpPr>
          <p:nvPr>
            <p:ph type="ftr" sz="quarter" idx="4"/>
          </p:nvPr>
        </p:nvSpPr>
        <p:spPr>
          <a:xfrm>
            <a:off x="4880920" y="0"/>
            <a:ext cx="1977080" cy="259492"/>
          </a:xfrm>
          <a:prstGeom prst="rect">
            <a:avLst/>
          </a:prstGeom>
        </p:spPr>
        <p:txBody>
          <a:bodyPr vert="horz" lIns="91440" tIns="45720" rIns="91440" bIns="45720" rtlCol="0" anchor="b"/>
          <a:lstStyle>
            <a:lvl1pPr algn="l">
              <a:defRPr sz="1200"/>
            </a:lvl1pPr>
          </a:lstStyle>
          <a:p>
            <a:r>
              <a:rPr lang="fi-FI" smtClean="0"/>
              <a:t>LUOTTAMUKSELLINEN</a:t>
            </a:r>
            <a:endParaRPr lang="fi-FI" dirty="0"/>
          </a:p>
        </p:txBody>
      </p:sp>
      <p:sp>
        <p:nvSpPr>
          <p:cNvPr id="8" name="TextBox 7"/>
          <p:cNvSpPr txBox="1"/>
          <p:nvPr/>
        </p:nvSpPr>
        <p:spPr>
          <a:xfrm>
            <a:off x="5029202" y="8736227"/>
            <a:ext cx="1692875" cy="215444"/>
          </a:xfrm>
          <a:prstGeom prst="rect">
            <a:avLst/>
          </a:prstGeom>
          <a:noFill/>
        </p:spPr>
        <p:txBody>
          <a:bodyPr wrap="square" rtlCol="0">
            <a:spAutoFit/>
          </a:bodyPr>
          <a:lstStyle/>
          <a:p>
            <a:r>
              <a:rPr lang="fi-FI" sz="800" dirty="0" smtClean="0">
                <a:solidFill>
                  <a:schemeClr val="tx2"/>
                </a:solidFill>
              </a:rPr>
              <a:t>© </a:t>
            </a:r>
            <a:r>
              <a:rPr lang="fi-FI" sz="800" dirty="0" err="1" smtClean="0">
                <a:solidFill>
                  <a:schemeClr val="tx2"/>
                </a:solidFill>
              </a:rPr>
              <a:t>Etula</a:t>
            </a:r>
            <a:r>
              <a:rPr lang="fi-FI" sz="800" dirty="0" smtClean="0">
                <a:solidFill>
                  <a:schemeClr val="tx2"/>
                </a:solidFill>
              </a:rPr>
              <a:t> Group Oy 2017</a:t>
            </a:r>
            <a:endParaRPr lang="fi-FI" sz="800" dirty="0">
              <a:solidFill>
                <a:schemeClr val="tx2"/>
              </a:solidFill>
            </a:endParaRPr>
          </a:p>
        </p:txBody>
      </p:sp>
    </p:spTree>
    <p:extLst>
      <p:ext uri="{BB962C8B-B14F-4D97-AF65-F5344CB8AC3E}">
        <p14:creationId xmlns:p14="http://schemas.microsoft.com/office/powerpoint/2010/main" val="2263491572"/>
      </p:ext>
    </p:extLst>
  </p:cSld>
  <p:clrMap bg1="lt1" tx1="dk1" bg2="lt2" tx2="dk2" accent1="accent1" accent2="accent2" accent3="accent3" accent4="accent4" accent5="accent5" accent6="accent6" hlink="hlink" folHlink="folHlink"/>
  <p:hf sldNum="0" hdr="0"/>
  <p:notesStyle>
    <a:lvl1pPr marL="0" algn="l" defTabSz="1219282" rtl="0" eaLnBrk="1" latinLnBrk="0" hangingPunct="1">
      <a:defRPr sz="1000" kern="1200">
        <a:solidFill>
          <a:schemeClr val="tx2"/>
        </a:solidFill>
        <a:latin typeface="+mn-lt"/>
        <a:ea typeface="+mn-ea"/>
        <a:cs typeface="+mn-cs"/>
      </a:defRPr>
    </a:lvl1pPr>
    <a:lvl2pPr marL="609640" algn="l" defTabSz="1219282" rtl="0" eaLnBrk="1" latinLnBrk="0" hangingPunct="1">
      <a:defRPr sz="1000" kern="1200">
        <a:solidFill>
          <a:schemeClr val="tx2"/>
        </a:solidFill>
        <a:latin typeface="+mn-lt"/>
        <a:ea typeface="+mn-ea"/>
        <a:cs typeface="+mn-cs"/>
      </a:defRPr>
    </a:lvl2pPr>
    <a:lvl3pPr marL="1219282" algn="l" defTabSz="1219282" rtl="0" eaLnBrk="1" latinLnBrk="0" hangingPunct="1">
      <a:defRPr sz="1000" kern="1200">
        <a:solidFill>
          <a:schemeClr val="tx2"/>
        </a:solidFill>
        <a:latin typeface="+mn-lt"/>
        <a:ea typeface="+mn-ea"/>
        <a:cs typeface="+mn-cs"/>
      </a:defRPr>
    </a:lvl3pPr>
    <a:lvl4pPr marL="1828922" algn="l" defTabSz="1219282" rtl="0" eaLnBrk="1" latinLnBrk="0" hangingPunct="1">
      <a:defRPr sz="1000" kern="1200">
        <a:solidFill>
          <a:schemeClr val="tx2"/>
        </a:solidFill>
        <a:latin typeface="+mn-lt"/>
        <a:ea typeface="+mn-ea"/>
        <a:cs typeface="+mn-cs"/>
      </a:defRPr>
    </a:lvl4pPr>
    <a:lvl5pPr marL="2438564" algn="l" defTabSz="1219282" rtl="0" eaLnBrk="1" latinLnBrk="0" hangingPunct="1">
      <a:defRPr sz="1000" kern="1200">
        <a:solidFill>
          <a:schemeClr val="tx2"/>
        </a:solidFill>
        <a:latin typeface="+mn-lt"/>
        <a:ea typeface="+mn-ea"/>
        <a:cs typeface="+mn-cs"/>
      </a:defRPr>
    </a:lvl5pPr>
    <a:lvl6pPr marL="3048204" algn="l" defTabSz="1219282" rtl="0" eaLnBrk="1" latinLnBrk="0" hangingPunct="1">
      <a:defRPr sz="1600" kern="1200">
        <a:solidFill>
          <a:schemeClr val="tx1"/>
        </a:solidFill>
        <a:latin typeface="+mn-lt"/>
        <a:ea typeface="+mn-ea"/>
        <a:cs typeface="+mn-cs"/>
      </a:defRPr>
    </a:lvl6pPr>
    <a:lvl7pPr marL="3657846" algn="l" defTabSz="1219282" rtl="0" eaLnBrk="1" latinLnBrk="0" hangingPunct="1">
      <a:defRPr sz="1600" kern="1200">
        <a:solidFill>
          <a:schemeClr val="tx1"/>
        </a:solidFill>
        <a:latin typeface="+mn-lt"/>
        <a:ea typeface="+mn-ea"/>
        <a:cs typeface="+mn-cs"/>
      </a:defRPr>
    </a:lvl7pPr>
    <a:lvl8pPr marL="4267485" algn="l" defTabSz="1219282" rtl="0" eaLnBrk="1" latinLnBrk="0" hangingPunct="1">
      <a:defRPr sz="1600" kern="1200">
        <a:solidFill>
          <a:schemeClr val="tx1"/>
        </a:solidFill>
        <a:latin typeface="+mn-lt"/>
        <a:ea typeface="+mn-ea"/>
        <a:cs typeface="+mn-cs"/>
      </a:defRPr>
    </a:lvl8pPr>
    <a:lvl9pPr marL="4877127" algn="l" defTabSz="121928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381000" y="685800"/>
            <a:ext cx="6096000" cy="3429000"/>
          </a:xfrm>
          <a:ln/>
        </p:spPr>
      </p:sp>
      <p:sp>
        <p:nvSpPr>
          <p:cNvPr id="17411" name="Rectangle 3"/>
          <p:cNvSpPr>
            <a:spLocks noGrp="1" noChangeArrowheads="1"/>
          </p:cNvSpPr>
          <p:nvPr>
            <p:ph type="body" idx="1"/>
          </p:nvPr>
        </p:nvSpPr>
        <p:spPr>
          <a:noFill/>
        </p:spPr>
        <p:txBody>
          <a:bodyPr/>
          <a:lstStyle/>
          <a:p>
            <a:pPr eaLnBrk="1" hangingPunct="1"/>
            <a:endParaRPr lang="fi-FI"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fi-FI" dirty="0" err="1" smtClean="0"/>
              <a:t>Pre</a:t>
            </a:r>
            <a:r>
              <a:rPr lang="fi-FI" dirty="0" smtClean="0"/>
              <a:t> money</a:t>
            </a:r>
            <a:r>
              <a:rPr lang="fi-FI" baseline="0" dirty="0" smtClean="0"/>
              <a:t> </a:t>
            </a:r>
            <a:r>
              <a:rPr lang="fi-FI" baseline="0" dirty="0" err="1" smtClean="0"/>
              <a:t>valuation</a:t>
            </a:r>
            <a:r>
              <a:rPr lang="fi-FI" baseline="0" dirty="0" smtClean="0"/>
              <a:t> = 700 </a:t>
            </a:r>
            <a:r>
              <a:rPr lang="fi-FI" baseline="0" dirty="0" err="1" smtClean="0"/>
              <a:t>tEUR</a:t>
            </a:r>
            <a:endParaRPr lang="fi-FI" baseline="0" dirty="0" smtClean="0"/>
          </a:p>
          <a:p>
            <a:r>
              <a:rPr lang="fi-FI" baseline="0" dirty="0" err="1" smtClean="0"/>
              <a:t>Funding</a:t>
            </a:r>
            <a:r>
              <a:rPr lang="fi-FI" baseline="0" dirty="0" smtClean="0"/>
              <a:t> = 100 </a:t>
            </a:r>
            <a:r>
              <a:rPr lang="fi-FI" baseline="0" dirty="0" err="1" smtClean="0"/>
              <a:t>tEUR</a:t>
            </a:r>
            <a:endParaRPr lang="fi-FI" baseline="0" dirty="0" smtClean="0"/>
          </a:p>
          <a:p>
            <a:r>
              <a:rPr lang="fi-FI" baseline="0" dirty="0" smtClean="0"/>
              <a:t>Post money </a:t>
            </a:r>
            <a:r>
              <a:rPr lang="fi-FI" baseline="0" dirty="0" err="1" smtClean="0"/>
              <a:t>valuation</a:t>
            </a:r>
            <a:r>
              <a:rPr lang="fi-FI" baseline="0" dirty="0" smtClean="0"/>
              <a:t> = 700+100=800tEUR</a:t>
            </a:r>
          </a:p>
          <a:p>
            <a:r>
              <a:rPr lang="fi-FI" baseline="0" dirty="0" err="1" smtClean="0"/>
              <a:t>Shares</a:t>
            </a:r>
            <a:r>
              <a:rPr lang="fi-FI" baseline="0" dirty="0" smtClean="0"/>
              <a:t> = 100/800= </a:t>
            </a:r>
            <a:r>
              <a:rPr lang="fi-FI" baseline="0" smtClean="0"/>
              <a:t>12,5 %</a:t>
            </a:r>
            <a:endParaRPr lang="fi-FI" dirty="0" smtClean="0"/>
          </a:p>
        </p:txBody>
      </p:sp>
      <p:sp>
        <p:nvSpPr>
          <p:cNvPr id="4" name="Slide Number Placeholder 3"/>
          <p:cNvSpPr>
            <a:spLocks noGrp="1"/>
          </p:cNvSpPr>
          <p:nvPr>
            <p:ph type="sldNum" sz="quarter" idx="10"/>
          </p:nvPr>
        </p:nvSpPr>
        <p:spPr>
          <a:xfrm>
            <a:off x="3884463" y="8685878"/>
            <a:ext cx="2972004" cy="456704"/>
          </a:xfrm>
          <a:prstGeom prst="rect">
            <a:avLst/>
          </a:prstGeom>
        </p:spPr>
        <p:txBody>
          <a:bodyPr lIns="84408" tIns="42204" rIns="84408" bIns="42204"/>
          <a:lstStyle/>
          <a:p>
            <a:pPr>
              <a:defRPr/>
            </a:pPr>
            <a:fld id="{A7E720EC-FBCA-454B-A972-BFD008275C0A}" type="slidenum">
              <a:rPr lang="fi-FI" smtClean="0"/>
              <a:pPr>
                <a:defRPr/>
              </a:pPr>
              <a:t>12</a:t>
            </a:fld>
            <a:endParaRPr lang="fi-FI"/>
          </a:p>
        </p:txBody>
      </p:sp>
    </p:spTree>
    <p:extLst>
      <p:ext uri="{BB962C8B-B14F-4D97-AF65-F5344CB8AC3E}">
        <p14:creationId xmlns:p14="http://schemas.microsoft.com/office/powerpoint/2010/main" val="1916617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381000" y="685800"/>
            <a:ext cx="6096000" cy="3429000"/>
          </a:xfrm>
          <a:ln/>
        </p:spPr>
      </p:sp>
      <p:sp>
        <p:nvSpPr>
          <p:cNvPr id="19459" name="Rectangle 3"/>
          <p:cNvSpPr>
            <a:spLocks noGrp="1" noChangeArrowheads="1"/>
          </p:cNvSpPr>
          <p:nvPr>
            <p:ph type="body" idx="1"/>
          </p:nvPr>
        </p:nvSpPr>
        <p:spPr>
          <a:noFill/>
        </p:spPr>
        <p:txBody>
          <a:bodyPr/>
          <a:lstStyle/>
          <a:p>
            <a:pPr eaLnBrk="1" hangingPunct="1"/>
            <a:endParaRPr lang="fi-FI"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A good slogan has a positive ring to it, is short, customer-oriented, catchy and descriptive.  Its relevance is important, because at this stage the listeners are interested in the company and what it does - and not so much in who is giving the talk.</a:t>
            </a:r>
          </a:p>
        </p:txBody>
      </p:sp>
      <p:sp>
        <p:nvSpPr>
          <p:cNvPr id="4" name="Date Placeholder 3"/>
          <p:cNvSpPr>
            <a:spLocks noGrp="1"/>
          </p:cNvSpPr>
          <p:nvPr>
            <p:ph type="dt" idx="10"/>
          </p:nvPr>
        </p:nvSpPr>
        <p:spPr/>
        <p:txBody>
          <a:bodyPr/>
          <a:lstStyle/>
          <a:p>
            <a:fld id="{B8B2F436-B2B1-4EFE-AD57-D8402BC98F18}" type="datetime1">
              <a:rPr lang="fi-FI" smtClean="0"/>
              <a:t>30.11.2020</a:t>
            </a:fld>
            <a:endParaRPr lang="fi-FI"/>
          </a:p>
        </p:txBody>
      </p:sp>
      <p:sp>
        <p:nvSpPr>
          <p:cNvPr id="5" name="Footer Placeholder 4"/>
          <p:cNvSpPr>
            <a:spLocks noGrp="1"/>
          </p:cNvSpPr>
          <p:nvPr>
            <p:ph type="ftr" sz="quarter" idx="11"/>
          </p:nvPr>
        </p:nvSpPr>
        <p:spPr/>
        <p:txBody>
          <a:bodyPr/>
          <a:lstStyle/>
          <a:p>
            <a:r>
              <a:rPr lang="fi-FI" smtClean="0"/>
              <a:t>LUOTTAMUKSELLINEN</a:t>
            </a:r>
            <a:endParaRPr lang="fi-FI" dirty="0"/>
          </a:p>
        </p:txBody>
      </p:sp>
    </p:spTree>
    <p:extLst>
      <p:ext uri="{BB962C8B-B14F-4D97-AF65-F5344CB8AC3E}">
        <p14:creationId xmlns:p14="http://schemas.microsoft.com/office/powerpoint/2010/main" val="594387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Deciding what the problem is in the market is crucial.  At the same time, it also tells us what the business is about.</a:t>
            </a:r>
          </a:p>
          <a:p>
            <a:r>
              <a:rPr lang="en-US" dirty="0" smtClean="0"/>
              <a:t>What business are we in?</a:t>
            </a:r>
          </a:p>
          <a:p>
            <a:r>
              <a:rPr lang="en-US" dirty="0" smtClean="0"/>
              <a:t>What are the latest trends?</a:t>
            </a:r>
          </a:p>
        </p:txBody>
      </p:sp>
      <p:sp>
        <p:nvSpPr>
          <p:cNvPr id="4" name="Slide Number Placeholder 3"/>
          <p:cNvSpPr>
            <a:spLocks noGrp="1"/>
          </p:cNvSpPr>
          <p:nvPr>
            <p:ph type="sldNum" sz="quarter" idx="10"/>
          </p:nvPr>
        </p:nvSpPr>
        <p:spPr>
          <a:xfrm>
            <a:off x="3884463" y="8685878"/>
            <a:ext cx="2972004" cy="456704"/>
          </a:xfrm>
          <a:prstGeom prst="rect">
            <a:avLst/>
          </a:prstGeom>
        </p:spPr>
        <p:txBody>
          <a:bodyPr lIns="84408" tIns="42204" rIns="84408" bIns="42204"/>
          <a:lstStyle/>
          <a:p>
            <a:pPr>
              <a:defRPr/>
            </a:pPr>
            <a:fld id="{A7E720EC-FBCA-454B-A972-BFD008275C0A}" type="slidenum">
              <a:rPr lang="fi-FI" smtClean="0"/>
              <a:pPr>
                <a:defRPr/>
              </a:pPr>
              <a:t>5</a:t>
            </a:fld>
            <a:endParaRPr lang="fi-FI"/>
          </a:p>
        </p:txBody>
      </p:sp>
    </p:spTree>
    <p:extLst>
      <p:ext uri="{BB962C8B-B14F-4D97-AF65-F5344CB8AC3E}">
        <p14:creationId xmlns:p14="http://schemas.microsoft.com/office/powerpoint/2010/main" val="283537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Is the product / solution a 'must have' for the customer or just a 'nice to'. The best ideas are 'must have' ideas.</a:t>
            </a:r>
          </a:p>
          <a:p>
            <a:r>
              <a:rPr lang="en-US" dirty="0" smtClean="0"/>
              <a:t>Screen shots, images, flowcharts and other such diagrams make it easier for the listener to understand how the solution / product / idea works.   </a:t>
            </a:r>
          </a:p>
          <a:p>
            <a:r>
              <a:rPr lang="en-US" b="1" baseline="0" dirty="0" smtClean="0"/>
              <a:t>Technical details do not interest investors.</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What is your competitive advantage?</a:t>
            </a:r>
          </a:p>
          <a:p>
            <a:r>
              <a:rPr lang="en-US" dirty="0" smtClean="0"/>
              <a:t>How has it been protected? How long do you think you can maintain it?</a:t>
            </a:r>
            <a:endParaRPr lang="en-US" dirty="0"/>
          </a:p>
        </p:txBody>
      </p:sp>
      <p:sp>
        <p:nvSpPr>
          <p:cNvPr id="4" name="Slide Number Placeholder 3"/>
          <p:cNvSpPr>
            <a:spLocks noGrp="1"/>
          </p:cNvSpPr>
          <p:nvPr>
            <p:ph type="sldNum" sz="quarter" idx="10"/>
          </p:nvPr>
        </p:nvSpPr>
        <p:spPr>
          <a:xfrm>
            <a:off x="3884463" y="8685878"/>
            <a:ext cx="2972004" cy="456704"/>
          </a:xfrm>
          <a:prstGeom prst="rect">
            <a:avLst/>
          </a:prstGeom>
        </p:spPr>
        <p:txBody>
          <a:bodyPr lIns="84408" tIns="42204" rIns="84408" bIns="42204"/>
          <a:lstStyle/>
          <a:p>
            <a:pPr>
              <a:defRPr/>
            </a:pPr>
            <a:fld id="{A7E720EC-FBCA-454B-A972-BFD008275C0A}" type="slidenum">
              <a:rPr lang="fi-FI" smtClean="0"/>
              <a:pPr>
                <a:defRPr/>
              </a:pPr>
              <a:t>6</a:t>
            </a:fld>
            <a:endParaRPr lang="fi-FI"/>
          </a:p>
        </p:txBody>
      </p:sp>
    </p:spTree>
    <p:extLst>
      <p:ext uri="{BB962C8B-B14F-4D97-AF65-F5344CB8AC3E}">
        <p14:creationId xmlns:p14="http://schemas.microsoft.com/office/powerpoint/2010/main" val="216996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€50 million is the market potential - nothing less. Do not present general statistics in some area or trends. They will not tell you what the real market potential is.  Work it out with reference to some hypothetical customers and present it, for example, using a chart. </a:t>
            </a:r>
            <a:r>
              <a:rPr lang="en-US" b="1" dirty="0" smtClean="0"/>
              <a:t>Justify your assumptions.</a:t>
            </a:r>
          </a:p>
          <a:p>
            <a:endParaRPr lang="en-US" baseline="0" dirty="0" smtClean="0"/>
          </a:p>
          <a:p>
            <a:r>
              <a:rPr lang="en-US" dirty="0" smtClean="0"/>
              <a:t>Go-To-Market Strategy</a:t>
            </a:r>
          </a:p>
          <a:p>
            <a:r>
              <a:rPr lang="en-US" dirty="0" smtClean="0"/>
              <a:t>How </a:t>
            </a:r>
            <a:r>
              <a:rPr lang="en-US" dirty="0" smtClean="0"/>
              <a:t>are customers reached?</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What distribution channels are used?</a:t>
            </a: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How to access markets?</a:t>
            </a:r>
          </a:p>
          <a:p>
            <a:endParaRPr lang="en-US" baseline="0" dirty="0" smtClean="0"/>
          </a:p>
        </p:txBody>
      </p:sp>
      <p:sp>
        <p:nvSpPr>
          <p:cNvPr id="4" name="Slide Number Placeholder 3"/>
          <p:cNvSpPr>
            <a:spLocks noGrp="1"/>
          </p:cNvSpPr>
          <p:nvPr>
            <p:ph type="sldNum" sz="quarter" idx="10"/>
          </p:nvPr>
        </p:nvSpPr>
        <p:spPr>
          <a:xfrm>
            <a:off x="3884463" y="8685878"/>
            <a:ext cx="2972004" cy="456704"/>
          </a:xfrm>
          <a:prstGeom prst="rect">
            <a:avLst/>
          </a:prstGeom>
        </p:spPr>
        <p:txBody>
          <a:bodyPr lIns="84408" tIns="42204" rIns="84408" bIns="42204"/>
          <a:lstStyle/>
          <a:p>
            <a:fld id="{EC14B939-B158-43E9-8D56-150837C0722A}" type="slidenum">
              <a:rPr lang="fi-FI" smtClean="0"/>
              <a:t>7</a:t>
            </a:fld>
            <a:endParaRPr lang="fi-FI"/>
          </a:p>
        </p:txBody>
      </p:sp>
    </p:spTree>
    <p:extLst>
      <p:ext uri="{BB962C8B-B14F-4D97-AF65-F5344CB8AC3E}">
        <p14:creationId xmlns:p14="http://schemas.microsoft.com/office/powerpoint/2010/main" val="322271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Describe what the earnings model consists of and how it works and differs from that of competitors.</a:t>
            </a:r>
          </a:p>
          <a:p>
            <a:r>
              <a:rPr lang="en-US" dirty="0" smtClean="0"/>
              <a:t>Pricing model, profit margin</a:t>
            </a:r>
          </a:p>
          <a:p>
            <a:endParaRPr lang="en-US" baseline="0" dirty="0" smtClean="0"/>
          </a:p>
          <a:p>
            <a:r>
              <a:rPr lang="en-US" dirty="0" smtClean="0"/>
              <a:t>Give an estimate of the future trend in turnover and the break even point - use graphics. </a:t>
            </a:r>
            <a:r>
              <a:rPr lang="en-US" b="1" dirty="0" smtClean="0"/>
              <a:t>Say what the calculations are based on!</a:t>
            </a:r>
          </a:p>
          <a:p>
            <a:endParaRPr lang="en-US" dirty="0"/>
          </a:p>
        </p:txBody>
      </p:sp>
      <p:sp>
        <p:nvSpPr>
          <p:cNvPr id="4" name="Date Placeholder 3"/>
          <p:cNvSpPr>
            <a:spLocks noGrp="1"/>
          </p:cNvSpPr>
          <p:nvPr>
            <p:ph type="dt" idx="10"/>
          </p:nvPr>
        </p:nvSpPr>
        <p:spPr/>
        <p:txBody>
          <a:bodyPr/>
          <a:lstStyle/>
          <a:p>
            <a:fld id="{86E2C1D4-9D58-49B5-8747-CD85BE52F5D6}" type="datetime1">
              <a:rPr lang="fi-FI" smtClean="0"/>
              <a:t>30.11.2020</a:t>
            </a:fld>
            <a:endParaRPr lang="fi-FI"/>
          </a:p>
        </p:txBody>
      </p:sp>
      <p:sp>
        <p:nvSpPr>
          <p:cNvPr id="5" name="Footer Placeholder 4"/>
          <p:cNvSpPr>
            <a:spLocks noGrp="1"/>
          </p:cNvSpPr>
          <p:nvPr>
            <p:ph type="ftr" sz="quarter" idx="11"/>
          </p:nvPr>
        </p:nvSpPr>
        <p:spPr/>
        <p:txBody>
          <a:bodyPr/>
          <a:lstStyle/>
          <a:p>
            <a:r>
              <a:rPr lang="fi-FI" smtClean="0"/>
              <a:t>LUOTTAMUKSELLINEN</a:t>
            </a:r>
            <a:endParaRPr lang="fi-FI" dirty="0"/>
          </a:p>
        </p:txBody>
      </p:sp>
    </p:spTree>
    <p:extLst>
      <p:ext uri="{BB962C8B-B14F-4D97-AF65-F5344CB8AC3E}">
        <p14:creationId xmlns:p14="http://schemas.microsoft.com/office/powerpoint/2010/main" val="4102529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Who are your competitors and how is your operating model / product different from theirs? Do not underrate the competition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What makes your solution / product / idea better than that of your competitors?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How will they respond when you bring your solution to market?</a:t>
            </a:r>
          </a:p>
          <a:p>
            <a:endParaRPr lang="en-US" baseline="0" dirty="0" smtClean="0"/>
          </a:p>
          <a:p>
            <a:endParaRPr lang="en-US" dirty="0"/>
          </a:p>
        </p:txBody>
      </p:sp>
      <p:sp>
        <p:nvSpPr>
          <p:cNvPr id="4" name="Slide Number Placeholder 3"/>
          <p:cNvSpPr>
            <a:spLocks noGrp="1"/>
          </p:cNvSpPr>
          <p:nvPr>
            <p:ph type="sldNum" sz="quarter" idx="10"/>
          </p:nvPr>
        </p:nvSpPr>
        <p:spPr>
          <a:xfrm>
            <a:off x="3884463" y="8685878"/>
            <a:ext cx="2972004" cy="456704"/>
          </a:xfrm>
          <a:prstGeom prst="rect">
            <a:avLst/>
          </a:prstGeom>
        </p:spPr>
        <p:txBody>
          <a:bodyPr lIns="84408" tIns="42204" rIns="84408" bIns="42204"/>
          <a:lstStyle/>
          <a:p>
            <a:pPr>
              <a:defRPr/>
            </a:pPr>
            <a:fld id="{A7E720EC-FBCA-454B-A972-BFD008275C0A}" type="slidenum">
              <a:rPr lang="fi-FI" smtClean="0"/>
              <a:pPr>
                <a:defRPr/>
              </a:pPr>
              <a:t>9</a:t>
            </a:fld>
            <a:endParaRPr lang="fi-FI"/>
          </a:p>
        </p:txBody>
      </p:sp>
    </p:spTree>
    <p:extLst>
      <p:ext uri="{BB962C8B-B14F-4D97-AF65-F5344CB8AC3E}">
        <p14:creationId xmlns:p14="http://schemas.microsoft.com/office/powerpoint/2010/main" val="944885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What is each owner's / staff member's role and added value for the company? One image says it all. What is their background (in brief)? </a:t>
            </a:r>
          </a:p>
          <a:p>
            <a:r>
              <a:rPr lang="en-US" dirty="0" smtClean="0"/>
              <a:t>Why will this team succeed in </a:t>
            </a:r>
            <a:r>
              <a:rPr lang="en-US" dirty="0" smtClean="0"/>
              <a:t>realizing </a:t>
            </a:r>
            <a:r>
              <a:rPr lang="en-US" dirty="0" smtClean="0"/>
              <a:t>this business idea?</a:t>
            </a:r>
          </a:p>
          <a:p>
            <a:r>
              <a:rPr lang="en-US" dirty="0" smtClean="0"/>
              <a:t>How is ownership divided among the staff?</a:t>
            </a:r>
          </a:p>
          <a:p>
            <a:r>
              <a:rPr lang="en-US" b="1" baseline="0" dirty="0" smtClean="0"/>
              <a:t>Be honest! </a:t>
            </a:r>
            <a:r>
              <a:rPr lang="en-US" dirty="0" smtClean="0"/>
              <a:t>At this point too, say if your team has something missing (say a Sales Director).</a:t>
            </a:r>
            <a:endParaRPr lang="en-US" dirty="0"/>
          </a:p>
        </p:txBody>
      </p:sp>
      <p:sp>
        <p:nvSpPr>
          <p:cNvPr id="4" name="Slide Number Placeholder 3"/>
          <p:cNvSpPr>
            <a:spLocks noGrp="1"/>
          </p:cNvSpPr>
          <p:nvPr>
            <p:ph type="sldNum" sz="quarter" idx="10"/>
          </p:nvPr>
        </p:nvSpPr>
        <p:spPr>
          <a:xfrm>
            <a:off x="3884463" y="8685878"/>
            <a:ext cx="2972004" cy="456704"/>
          </a:xfrm>
          <a:prstGeom prst="rect">
            <a:avLst/>
          </a:prstGeom>
        </p:spPr>
        <p:txBody>
          <a:bodyPr lIns="84408" tIns="42204" rIns="84408" bIns="42204"/>
          <a:lstStyle/>
          <a:p>
            <a:pPr>
              <a:defRPr/>
            </a:pPr>
            <a:fld id="{A7E720EC-FBCA-454B-A972-BFD008275C0A}" type="slidenum">
              <a:rPr lang="fi-FI" smtClean="0"/>
              <a:pPr>
                <a:defRPr/>
              </a:pPr>
              <a:t>10</a:t>
            </a:fld>
            <a:endParaRPr lang="fi-FI"/>
          </a:p>
        </p:txBody>
      </p:sp>
    </p:spTree>
    <p:extLst>
      <p:ext uri="{BB962C8B-B14F-4D97-AF65-F5344CB8AC3E}">
        <p14:creationId xmlns:p14="http://schemas.microsoft.com/office/powerpoint/2010/main" val="761088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Where are we now? What have we as a team achieved so far?</a:t>
            </a:r>
          </a:p>
          <a:p>
            <a:r>
              <a:rPr lang="en-US" dirty="0" smtClean="0"/>
              <a:t>Existing customer relations? Can you give the names and numbers so that people can check?</a:t>
            </a:r>
            <a:endParaRPr lang="en-US" baseline="0" dirty="0" smtClean="0"/>
          </a:p>
          <a:p>
            <a:r>
              <a:rPr lang="en-US" dirty="0" smtClean="0"/>
              <a:t>Previous investments and their results?</a:t>
            </a:r>
          </a:p>
          <a:p>
            <a:endParaRPr lang="en-US" dirty="0"/>
          </a:p>
        </p:txBody>
      </p:sp>
      <p:sp>
        <p:nvSpPr>
          <p:cNvPr id="4" name="Slide Number Placeholder 3"/>
          <p:cNvSpPr>
            <a:spLocks noGrp="1"/>
          </p:cNvSpPr>
          <p:nvPr>
            <p:ph type="sldNum" sz="quarter" idx="10"/>
          </p:nvPr>
        </p:nvSpPr>
        <p:spPr>
          <a:xfrm>
            <a:off x="3884463" y="8685878"/>
            <a:ext cx="2972004" cy="456704"/>
          </a:xfrm>
          <a:prstGeom prst="rect">
            <a:avLst/>
          </a:prstGeom>
        </p:spPr>
        <p:txBody>
          <a:bodyPr lIns="84408" tIns="42204" rIns="84408" bIns="42204"/>
          <a:lstStyle/>
          <a:p>
            <a:pPr>
              <a:defRPr/>
            </a:pPr>
            <a:fld id="{A7E720EC-FBCA-454B-A972-BFD008275C0A}" type="slidenum">
              <a:rPr lang="fi-FI" smtClean="0"/>
              <a:pPr>
                <a:defRPr/>
              </a:pPr>
              <a:t>11</a:t>
            </a:fld>
            <a:endParaRPr lang="fi-FI"/>
          </a:p>
        </p:txBody>
      </p:sp>
    </p:spTree>
    <p:extLst>
      <p:ext uri="{BB962C8B-B14F-4D97-AF65-F5344CB8AC3E}">
        <p14:creationId xmlns:p14="http://schemas.microsoft.com/office/powerpoint/2010/main" val="33197298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7" name="Picture 2" descr="C:\Users\Etula\Dropbox\Companies\Etula Group\Markkinointi\kuvia\2016_kuvat\jpg\KK4A3229tehty__slidet.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1"/>
            <a:ext cx="12182192" cy="685958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12983" y="5487672"/>
            <a:ext cx="12195175" cy="1371918"/>
          </a:xfrm>
          <a:prstGeom prst="rect">
            <a:avLst/>
          </a:prstGeom>
          <a:gradFill flip="none" rotWithShape="1">
            <a:gsLst>
              <a:gs pos="0">
                <a:schemeClr val="accent6">
                  <a:lumMod val="50000"/>
                </a:schemeClr>
              </a:gs>
              <a:gs pos="100000">
                <a:schemeClr val="accent2">
                  <a:alpha val="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lIns="121928" tIns="60964" rIns="121928" bIns="60964" rtlCol="0" anchor="ctr"/>
          <a:lstStyle/>
          <a:p>
            <a:pPr algn="ctr"/>
            <a:endParaRPr lang="en-US"/>
          </a:p>
        </p:txBody>
      </p:sp>
      <p:pic>
        <p:nvPicPr>
          <p:cNvPr id="12" name="Picture 3" descr="C:\Users\Etula\Dropbox\Companies\Etula Group\Markkinointi\Brändi\Logotiedostot\Artboard 11.png"/>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 r="-57"/>
          <a:stretch/>
        </p:blipFill>
        <p:spPr bwMode="auto">
          <a:xfrm>
            <a:off x="1034741" y="5612404"/>
            <a:ext cx="3122401" cy="1560483"/>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4"/>
          <p:cNvSpPr txBox="1"/>
          <p:nvPr userDrawn="1"/>
        </p:nvSpPr>
        <p:spPr>
          <a:xfrm>
            <a:off x="6272814" y="6087773"/>
            <a:ext cx="5550886" cy="609741"/>
          </a:xfrm>
          <a:prstGeom prst="rect">
            <a:avLst/>
          </a:prstGeom>
          <a:noFill/>
          <a:ln>
            <a:noFill/>
          </a:ln>
          <a:effectLst/>
          <a:extLst>
            <a:ext uri="{C572A759-6A51-4108-AA02-DFA0A04FC94B}">
              <ma14:wrappingTextBoxFlag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 xmlns:mo="http://schemas.microsoft.com/office/mac/office/2008/main" xmlns:mv="urn:schemas-microsoft-com:mac:vml" xmlns:o="urn:schemas-microsoft-com:office:office" xmlns:v="urn:schemas-microsoft-com:vml" xmlns:w10="urn:schemas-microsoft-com:office:word" xmlns:w="http://schemas.openxmlformats.org/wordprocessingml/2006/main" xmlns:ma14="http://schemas.microsoft.com/office/mac/drawingml/2011/main" xmlns:lc="http://schemas.openxmlformats.org/drawingml/2006/lockedCanvas"/>
            </a:ext>
          </a:extLst>
        </p:spPr>
        <p:style>
          <a:lnRef idx="0">
            <a:schemeClr val="accent1"/>
          </a:lnRef>
          <a:fillRef idx="0">
            <a:schemeClr val="accent1"/>
          </a:fillRef>
          <a:effectRef idx="0">
            <a:schemeClr val="accent1"/>
          </a:effectRef>
          <a:fontRef idx="minor">
            <a:schemeClr val="dk1"/>
          </a:fontRef>
        </p:style>
        <p:txBody>
          <a:bodyPr rot="0" spcFirstLastPara="0" vert="horz" wrap="square" lIns="121928" tIns="60964" rIns="121928" bIns="60964" numCol="1" spcCol="0" rtlCol="0" fromWordArt="0" anchor="t" anchorCtr="0" forceAA="0" compatLnSpc="1">
            <a:prstTxWarp prst="textNoShape">
              <a:avLst/>
            </a:prstTxWarp>
            <a:noAutofit/>
          </a:bodyPr>
          <a:lstStyle/>
          <a:p>
            <a:pPr algn="l">
              <a:lnSpc>
                <a:spcPct val="100000"/>
              </a:lnSpc>
              <a:spcAft>
                <a:spcPts val="0"/>
              </a:spcAft>
            </a:pPr>
            <a:r>
              <a:rPr lang="en-US" sz="1100" b="1" kern="1200" dirty="0" smtClean="0">
                <a:solidFill>
                  <a:schemeClr val="bg1"/>
                </a:solidFill>
                <a:effectLst/>
                <a:latin typeface="+mn-lt"/>
                <a:ea typeface="ＭＳ Ｐゴシック"/>
                <a:cs typeface="Times New Roman"/>
              </a:rPr>
              <a:t>We are part of the team. </a:t>
            </a:r>
            <a:r>
              <a:rPr lang="en-US" sz="1100" b="0" kern="1200" dirty="0" smtClean="0">
                <a:solidFill>
                  <a:schemeClr val="bg1"/>
                </a:solidFill>
                <a:effectLst/>
                <a:latin typeface="+mn-lt"/>
                <a:ea typeface="ＭＳ Ｐゴシック"/>
                <a:cs typeface="Times New Roman"/>
              </a:rPr>
              <a:t>Generally, we do pretty normal things, but sometimes become inspired to find completely new and sustainable solutions to complex situations. </a:t>
            </a:r>
          </a:p>
          <a:p>
            <a:pPr algn="l">
              <a:lnSpc>
                <a:spcPct val="100000"/>
              </a:lnSpc>
              <a:spcAft>
                <a:spcPts val="0"/>
              </a:spcAft>
            </a:pPr>
            <a:r>
              <a:rPr lang="en-US" sz="1100" b="0" kern="1200" dirty="0" smtClean="0">
                <a:solidFill>
                  <a:schemeClr val="bg1"/>
                </a:solidFill>
                <a:effectLst/>
                <a:latin typeface="+mn-lt"/>
                <a:ea typeface="ＭＳ Ｐゴシック"/>
                <a:cs typeface="Times New Roman"/>
              </a:rPr>
              <a:t>We will help.</a:t>
            </a:r>
            <a:endParaRPr lang="fi-FI" sz="1100" b="0" kern="1200" dirty="0">
              <a:solidFill>
                <a:schemeClr val="bg1"/>
              </a:solidFill>
              <a:effectLst/>
              <a:latin typeface="+mn-lt"/>
              <a:ea typeface="ＭＳ Ｐゴシック"/>
              <a:cs typeface="Times New Roman"/>
            </a:endParaRPr>
          </a:p>
        </p:txBody>
      </p:sp>
      <p:sp>
        <p:nvSpPr>
          <p:cNvPr id="14" name="Subtitle 2"/>
          <p:cNvSpPr txBox="1">
            <a:spLocks/>
          </p:cNvSpPr>
          <p:nvPr userDrawn="1"/>
        </p:nvSpPr>
        <p:spPr>
          <a:xfrm>
            <a:off x="8948231" y="4180501"/>
            <a:ext cx="2137379" cy="1676988"/>
          </a:xfrm>
          <a:prstGeom prst="rect">
            <a:avLst/>
          </a:prstGeom>
          <a:effectLst>
            <a:outerShdw blurRad="82550" dir="2700000" algn="tl" rotWithShape="0">
              <a:srgbClr val="000000">
                <a:alpha val="43000"/>
              </a:srgbClr>
            </a:outerShdw>
          </a:effectLst>
        </p:spPr>
        <p:txBody>
          <a:bodyPr lIns="121928" tIns="60964" rIns="121928" bIns="60964">
            <a:noAutofit/>
          </a:bodyPr>
          <a:lstStyle>
            <a:lvl1pPr marL="0" indent="0" algn="l" defTabSz="457200" rtl="0" eaLnBrk="1" latinLnBrk="0" hangingPunct="1">
              <a:spcBef>
                <a:spcPct val="20000"/>
              </a:spcBef>
              <a:buFont typeface="Arial"/>
              <a:buNone/>
              <a:defRPr sz="1600" kern="1200" spc="0">
                <a:solidFill>
                  <a:srgbClr val="FFFFFF"/>
                </a:solidFill>
                <a:latin typeface="Verdana"/>
                <a:ea typeface="+mn-ea"/>
                <a:cs typeface="Verdana"/>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100000"/>
              </a:lnSpc>
            </a:pPr>
            <a:r>
              <a:rPr lang="fi-FI" sz="1200" b="1" dirty="0" smtClean="0">
                <a:solidFill>
                  <a:schemeClr val="bg1"/>
                </a:solidFill>
                <a:latin typeface="+mj-lt"/>
              </a:rPr>
              <a:t>MARJAANA</a:t>
            </a:r>
          </a:p>
          <a:p>
            <a:pPr>
              <a:lnSpc>
                <a:spcPct val="100000"/>
              </a:lnSpc>
            </a:pPr>
            <a:r>
              <a:rPr lang="fi-FI" sz="1200" dirty="0" err="1" smtClean="0">
                <a:solidFill>
                  <a:schemeClr val="bg1"/>
                </a:solidFill>
                <a:latin typeface="+mj-lt"/>
              </a:rPr>
              <a:t>marjaana@etula.fi</a:t>
            </a:r>
            <a:endParaRPr lang="fi-FI" sz="1200" dirty="0" smtClean="0">
              <a:solidFill>
                <a:schemeClr val="bg1"/>
              </a:solidFill>
              <a:latin typeface="+mj-lt"/>
            </a:endParaRPr>
          </a:p>
          <a:p>
            <a:pPr>
              <a:lnSpc>
                <a:spcPct val="100000"/>
              </a:lnSpc>
            </a:pPr>
            <a:r>
              <a:rPr lang="fi-FI" sz="1200" dirty="0" smtClean="0">
                <a:solidFill>
                  <a:schemeClr val="bg1"/>
                </a:solidFill>
                <a:latin typeface="+mj-lt"/>
              </a:rPr>
              <a:t>+358 44 5648792</a:t>
            </a:r>
          </a:p>
          <a:p>
            <a:pPr>
              <a:lnSpc>
                <a:spcPct val="100000"/>
              </a:lnSpc>
            </a:pPr>
            <a:endParaRPr lang="fi-FI" sz="1200" dirty="0" smtClean="0">
              <a:solidFill>
                <a:schemeClr val="bg1"/>
              </a:solidFill>
              <a:latin typeface="+mj-lt"/>
            </a:endParaRPr>
          </a:p>
          <a:p>
            <a:pPr>
              <a:lnSpc>
                <a:spcPct val="100000"/>
              </a:lnSpc>
            </a:pPr>
            <a:r>
              <a:rPr lang="fi-FI" sz="1200" b="1" dirty="0" smtClean="0">
                <a:solidFill>
                  <a:schemeClr val="bg1"/>
                </a:solidFill>
                <a:latin typeface="+mj-lt"/>
              </a:rPr>
              <a:t>SAMI</a:t>
            </a:r>
          </a:p>
          <a:p>
            <a:pPr>
              <a:lnSpc>
                <a:spcPct val="100000"/>
              </a:lnSpc>
            </a:pPr>
            <a:r>
              <a:rPr lang="fi-FI" sz="1200" dirty="0" err="1" smtClean="0">
                <a:solidFill>
                  <a:schemeClr val="bg1"/>
                </a:solidFill>
                <a:latin typeface="+mj-lt"/>
              </a:rPr>
              <a:t>sami@etula.fi</a:t>
            </a:r>
            <a:endParaRPr lang="fi-FI" sz="1200" dirty="0" smtClean="0">
              <a:solidFill>
                <a:schemeClr val="bg1"/>
              </a:solidFill>
              <a:latin typeface="+mj-lt"/>
            </a:endParaRPr>
          </a:p>
          <a:p>
            <a:pPr>
              <a:lnSpc>
                <a:spcPct val="100000"/>
              </a:lnSpc>
            </a:pPr>
            <a:r>
              <a:rPr lang="fi-FI" sz="1200" dirty="0" smtClean="0">
                <a:solidFill>
                  <a:schemeClr val="bg1"/>
                </a:solidFill>
                <a:latin typeface="+mj-lt"/>
              </a:rPr>
              <a:t>+358 50 357 2516</a:t>
            </a:r>
          </a:p>
        </p:txBody>
      </p:sp>
      <p:sp>
        <p:nvSpPr>
          <p:cNvPr id="2" name="Title 1"/>
          <p:cNvSpPr>
            <a:spLocks noGrp="1"/>
          </p:cNvSpPr>
          <p:nvPr>
            <p:ph type="ctrTitle"/>
          </p:nvPr>
        </p:nvSpPr>
        <p:spPr>
          <a:xfrm>
            <a:off x="1034742" y="4216401"/>
            <a:ext cx="7639359" cy="635000"/>
          </a:xfrm>
          <a:prstGeom prst="rect">
            <a:avLst/>
          </a:prstGeom>
        </p:spPr>
        <p:txBody>
          <a:bodyPr lIns="91428" tIns="45714" rIns="91428" bIns="45714"/>
          <a:lstStyle>
            <a:lvl1pPr algn="l">
              <a:defRPr sz="3200" b="1">
                <a:solidFill>
                  <a:schemeClr val="bg1"/>
                </a:solidFill>
              </a:defRPr>
            </a:lvl1pPr>
          </a:lstStyle>
          <a:p>
            <a:r>
              <a:rPr lang="en-US" dirty="0" smtClean="0"/>
              <a:t>Click to edit Master title style</a:t>
            </a:r>
            <a:endParaRPr lang="fi-FI" dirty="0"/>
          </a:p>
        </p:txBody>
      </p:sp>
      <p:sp>
        <p:nvSpPr>
          <p:cNvPr id="3" name="Subtitle 2"/>
          <p:cNvSpPr>
            <a:spLocks noGrp="1"/>
          </p:cNvSpPr>
          <p:nvPr>
            <p:ph type="subTitle" idx="1"/>
          </p:nvPr>
        </p:nvSpPr>
        <p:spPr>
          <a:xfrm>
            <a:off x="1485899" y="4890092"/>
            <a:ext cx="7188200" cy="534080"/>
          </a:xfrm>
          <a:prstGeom prst="rect">
            <a:avLst/>
          </a:prstGeom>
        </p:spPr>
        <p:txBody>
          <a:bodyPr lIns="91428" tIns="45714" rIns="91428" bIns="45714"/>
          <a:lstStyle>
            <a:lvl1pPr marL="0" indent="0" algn="l">
              <a:buNone/>
              <a:defRPr sz="2000">
                <a:solidFill>
                  <a:schemeClr val="bg1"/>
                </a:solidFill>
              </a:defRPr>
            </a:lvl1pPr>
            <a:lvl2pPr marL="457139" indent="0" algn="ctr">
              <a:buNone/>
              <a:defRPr>
                <a:solidFill>
                  <a:schemeClr val="tx1">
                    <a:tint val="75000"/>
                  </a:schemeClr>
                </a:solidFill>
              </a:defRPr>
            </a:lvl2pPr>
            <a:lvl3pPr marL="914279" indent="0" algn="ctr">
              <a:buNone/>
              <a:defRPr>
                <a:solidFill>
                  <a:schemeClr val="tx1">
                    <a:tint val="75000"/>
                  </a:schemeClr>
                </a:solidFill>
              </a:defRPr>
            </a:lvl3pPr>
            <a:lvl4pPr marL="1371418" indent="0" algn="ctr">
              <a:buNone/>
              <a:defRPr>
                <a:solidFill>
                  <a:schemeClr val="tx1">
                    <a:tint val="75000"/>
                  </a:schemeClr>
                </a:solidFill>
              </a:defRPr>
            </a:lvl4pPr>
            <a:lvl5pPr marL="1828556" indent="0" algn="ctr">
              <a:buNone/>
              <a:defRPr>
                <a:solidFill>
                  <a:schemeClr val="tx1">
                    <a:tint val="75000"/>
                  </a:schemeClr>
                </a:solidFill>
              </a:defRPr>
            </a:lvl5pPr>
            <a:lvl6pPr marL="2285696" indent="0" algn="ctr">
              <a:buNone/>
              <a:defRPr>
                <a:solidFill>
                  <a:schemeClr val="tx1">
                    <a:tint val="75000"/>
                  </a:schemeClr>
                </a:solidFill>
              </a:defRPr>
            </a:lvl6pPr>
            <a:lvl7pPr marL="2742835" indent="0" algn="ctr">
              <a:buNone/>
              <a:defRPr>
                <a:solidFill>
                  <a:schemeClr val="tx1">
                    <a:tint val="75000"/>
                  </a:schemeClr>
                </a:solidFill>
              </a:defRPr>
            </a:lvl7pPr>
            <a:lvl8pPr marL="3199975" indent="0" algn="ctr">
              <a:buNone/>
              <a:defRPr>
                <a:solidFill>
                  <a:schemeClr val="tx1">
                    <a:tint val="75000"/>
                  </a:schemeClr>
                </a:solidFill>
              </a:defRPr>
            </a:lvl8pPr>
            <a:lvl9pPr marL="3657114" indent="0" algn="ctr">
              <a:buNone/>
              <a:defRPr>
                <a:solidFill>
                  <a:schemeClr val="tx1">
                    <a:tint val="75000"/>
                  </a:schemeClr>
                </a:solidFill>
              </a:defRPr>
            </a:lvl9pPr>
          </a:lstStyle>
          <a:p>
            <a:r>
              <a:rPr lang="en-US" dirty="0" smtClean="0"/>
              <a:t>Click to edit Master subtitle style</a:t>
            </a:r>
            <a:endParaRPr lang="fi-FI" dirty="0"/>
          </a:p>
        </p:txBody>
      </p:sp>
      <p:sp>
        <p:nvSpPr>
          <p:cNvPr id="15" name="Date Placeholder 16"/>
          <p:cNvSpPr>
            <a:spLocks noGrp="1"/>
          </p:cNvSpPr>
          <p:nvPr>
            <p:ph type="dt" sz="half" idx="10"/>
          </p:nvPr>
        </p:nvSpPr>
        <p:spPr>
          <a:xfrm>
            <a:off x="9428263" y="38329"/>
            <a:ext cx="1162761" cy="268357"/>
          </a:xfrm>
          <a:prstGeom prst="rect">
            <a:avLst/>
          </a:prstGeom>
        </p:spPr>
        <p:txBody>
          <a:bodyPr/>
          <a:lstStyle>
            <a:lvl1pPr>
              <a:defRPr>
                <a:solidFill>
                  <a:schemeClr val="bg1"/>
                </a:solidFill>
              </a:defRPr>
            </a:lvl1pPr>
          </a:lstStyle>
          <a:p>
            <a:fld id="{354D04E0-5667-4755-A64B-73399BB95FA9}" type="datetime1">
              <a:rPr lang="fi-FI" smtClean="0"/>
              <a:t>30.11.2020</a:t>
            </a:fld>
            <a:endParaRPr lang="fi-FI" dirty="0"/>
          </a:p>
        </p:txBody>
      </p:sp>
      <p:sp>
        <p:nvSpPr>
          <p:cNvPr id="16" name="Footer Placeholder 17"/>
          <p:cNvSpPr>
            <a:spLocks noGrp="1"/>
          </p:cNvSpPr>
          <p:nvPr>
            <p:ph type="ftr" sz="quarter" idx="11"/>
          </p:nvPr>
        </p:nvSpPr>
        <p:spPr>
          <a:xfrm>
            <a:off x="10505541" y="47252"/>
            <a:ext cx="1689635" cy="273947"/>
          </a:xfrm>
          <a:prstGeom prst="rect">
            <a:avLst/>
          </a:prstGeom>
        </p:spPr>
        <p:txBody>
          <a:bodyPr/>
          <a:lstStyle>
            <a:lvl1pPr>
              <a:defRPr>
                <a:solidFill>
                  <a:schemeClr val="bg1"/>
                </a:solidFill>
              </a:defRPr>
            </a:lvl1pPr>
          </a:lstStyle>
          <a:p>
            <a:r>
              <a:rPr lang="fi-FI" smtClean="0"/>
              <a:t>EDUCATIONAL USE ONLY</a:t>
            </a:r>
            <a:endParaRPr lang="fi-FI" dirty="0"/>
          </a:p>
        </p:txBody>
      </p:sp>
      <p:cxnSp>
        <p:nvCxnSpPr>
          <p:cNvPr id="11" name="Straight Connector 10"/>
          <p:cNvCxnSpPr/>
          <p:nvPr userDrawn="1"/>
        </p:nvCxnSpPr>
        <p:spPr>
          <a:xfrm>
            <a:off x="914638" y="5907003"/>
            <a:ext cx="10365899" cy="0"/>
          </a:xfrm>
          <a:prstGeom prst="line">
            <a:avLst/>
          </a:prstGeom>
          <a:ln w="6350" cmpd="sng">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9371346"/>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609602" y="825502"/>
            <a:ext cx="11201399" cy="4254500"/>
          </a:xfrm>
          <a:prstGeom prst="rect">
            <a:avLst/>
          </a:prstGeom>
        </p:spPr>
        <p:txBody>
          <a:bodyPr lIns="91428" tIns="45714" rIns="91428" bIns="45714"/>
          <a:lstStyle>
            <a:lvl1pPr marL="0" indent="0">
              <a:buNone/>
              <a:defRPr sz="3200"/>
            </a:lvl1pPr>
            <a:lvl2pPr marL="457139" indent="0">
              <a:buNone/>
              <a:defRPr sz="2800"/>
            </a:lvl2pPr>
            <a:lvl3pPr marL="914279" indent="0">
              <a:buNone/>
              <a:defRPr sz="2400"/>
            </a:lvl3pPr>
            <a:lvl4pPr marL="1371418" indent="0">
              <a:buNone/>
              <a:defRPr sz="2000"/>
            </a:lvl4pPr>
            <a:lvl5pPr marL="1828556" indent="0">
              <a:buNone/>
              <a:defRPr sz="2000"/>
            </a:lvl5pPr>
            <a:lvl6pPr marL="2285696" indent="0">
              <a:buNone/>
              <a:defRPr sz="2000"/>
            </a:lvl6pPr>
            <a:lvl7pPr marL="2742835" indent="0">
              <a:buNone/>
              <a:defRPr sz="2000"/>
            </a:lvl7pPr>
            <a:lvl8pPr marL="3199975" indent="0">
              <a:buNone/>
              <a:defRPr sz="2000"/>
            </a:lvl8pPr>
            <a:lvl9pPr marL="3657114" indent="0">
              <a:buNone/>
              <a:defRPr sz="2000"/>
            </a:lvl9pPr>
          </a:lstStyle>
          <a:p>
            <a:endParaRPr lang="fi-FI"/>
          </a:p>
        </p:txBody>
      </p:sp>
      <p:sp>
        <p:nvSpPr>
          <p:cNvPr id="14" name="Title 23"/>
          <p:cNvSpPr>
            <a:spLocks noGrp="1"/>
          </p:cNvSpPr>
          <p:nvPr>
            <p:ph type="title" hasCustomPrompt="1"/>
          </p:nvPr>
        </p:nvSpPr>
        <p:spPr>
          <a:xfrm>
            <a:off x="609602" y="274638"/>
            <a:ext cx="11201399" cy="385762"/>
          </a:xfrm>
          <a:prstGeom prst="rect">
            <a:avLst/>
          </a:prstGeom>
        </p:spPr>
        <p:txBody>
          <a:bodyPr lIns="91428" tIns="45714" rIns="91428" bIns="45714"/>
          <a:lstStyle>
            <a:lvl1pPr algn="l">
              <a:defRPr sz="2400" b="1">
                <a:solidFill>
                  <a:schemeClr val="accent1"/>
                </a:solidFill>
              </a:defRPr>
            </a:lvl1pPr>
          </a:lstStyle>
          <a:p>
            <a:r>
              <a:rPr lang="en-US" dirty="0" smtClean="0"/>
              <a:t>CLICK TO EDIT MASTER TITLE STYLE</a:t>
            </a:r>
            <a:endParaRPr lang="fi-FI" dirty="0"/>
          </a:p>
        </p:txBody>
      </p:sp>
      <p:sp>
        <p:nvSpPr>
          <p:cNvPr id="15" name="Subtitle 2"/>
          <p:cNvSpPr>
            <a:spLocks noGrp="1"/>
          </p:cNvSpPr>
          <p:nvPr>
            <p:ph type="subTitle" idx="14"/>
          </p:nvPr>
        </p:nvSpPr>
        <p:spPr>
          <a:xfrm>
            <a:off x="609602" y="5216525"/>
            <a:ext cx="11201399" cy="596900"/>
          </a:xfrm>
          <a:prstGeom prst="rect">
            <a:avLst/>
          </a:prstGeom>
        </p:spPr>
        <p:txBody>
          <a:bodyPr lIns="91428" tIns="45714" rIns="91428" bIns="45714">
            <a:noAutofit/>
          </a:bodyPr>
          <a:lstStyle>
            <a:lvl1pPr marL="0" indent="0" algn="ctr">
              <a:buNone/>
              <a:defRPr sz="1400" cap="all" baseline="0">
                <a:solidFill>
                  <a:schemeClr val="accent2"/>
                </a:solidFill>
              </a:defRPr>
            </a:lvl1pPr>
            <a:lvl2pPr marL="457139" indent="0" algn="ctr">
              <a:buNone/>
              <a:defRPr>
                <a:solidFill>
                  <a:schemeClr val="tx1">
                    <a:tint val="75000"/>
                  </a:schemeClr>
                </a:solidFill>
              </a:defRPr>
            </a:lvl2pPr>
            <a:lvl3pPr marL="914279" indent="0" algn="ctr">
              <a:buNone/>
              <a:defRPr>
                <a:solidFill>
                  <a:schemeClr val="tx1">
                    <a:tint val="75000"/>
                  </a:schemeClr>
                </a:solidFill>
              </a:defRPr>
            </a:lvl3pPr>
            <a:lvl4pPr marL="1371418" indent="0" algn="ctr">
              <a:buNone/>
              <a:defRPr>
                <a:solidFill>
                  <a:schemeClr val="tx1">
                    <a:tint val="75000"/>
                  </a:schemeClr>
                </a:solidFill>
              </a:defRPr>
            </a:lvl4pPr>
            <a:lvl5pPr marL="1828556" indent="0" algn="ctr">
              <a:buNone/>
              <a:defRPr>
                <a:solidFill>
                  <a:schemeClr val="tx1">
                    <a:tint val="75000"/>
                  </a:schemeClr>
                </a:solidFill>
              </a:defRPr>
            </a:lvl5pPr>
            <a:lvl6pPr marL="2285696" indent="0" algn="ctr">
              <a:buNone/>
              <a:defRPr>
                <a:solidFill>
                  <a:schemeClr val="tx1">
                    <a:tint val="75000"/>
                  </a:schemeClr>
                </a:solidFill>
              </a:defRPr>
            </a:lvl6pPr>
            <a:lvl7pPr marL="2742835" indent="0" algn="ctr">
              <a:buNone/>
              <a:defRPr>
                <a:solidFill>
                  <a:schemeClr val="tx1">
                    <a:tint val="75000"/>
                  </a:schemeClr>
                </a:solidFill>
              </a:defRPr>
            </a:lvl7pPr>
            <a:lvl8pPr marL="3199975" indent="0" algn="ctr">
              <a:buNone/>
              <a:defRPr>
                <a:solidFill>
                  <a:schemeClr val="tx1">
                    <a:tint val="75000"/>
                  </a:schemeClr>
                </a:solidFill>
              </a:defRPr>
            </a:lvl8pPr>
            <a:lvl9pPr marL="3657114" indent="0" algn="ctr">
              <a:buNone/>
              <a:defRPr>
                <a:solidFill>
                  <a:schemeClr val="tx1">
                    <a:tint val="75000"/>
                  </a:schemeClr>
                </a:solidFill>
              </a:defRPr>
            </a:lvl9pPr>
          </a:lstStyle>
          <a:p>
            <a:r>
              <a:rPr lang="en-US" dirty="0" smtClean="0"/>
              <a:t>Click to edit Master subtitle style</a:t>
            </a:r>
            <a:endParaRPr lang="en-US" dirty="0"/>
          </a:p>
        </p:txBody>
      </p:sp>
      <p:sp>
        <p:nvSpPr>
          <p:cNvPr id="16" name="Date Placeholder 16"/>
          <p:cNvSpPr>
            <a:spLocks noGrp="1"/>
          </p:cNvSpPr>
          <p:nvPr>
            <p:ph type="dt" sz="half" idx="10"/>
          </p:nvPr>
        </p:nvSpPr>
        <p:spPr>
          <a:xfrm>
            <a:off x="9375647" y="52843"/>
            <a:ext cx="1162761" cy="268357"/>
          </a:xfrm>
          <a:prstGeom prst="rect">
            <a:avLst/>
          </a:prstGeom>
        </p:spPr>
        <p:txBody>
          <a:bodyPr/>
          <a:lstStyle>
            <a:lvl1pPr>
              <a:defRPr sz="900"/>
            </a:lvl1pPr>
          </a:lstStyle>
          <a:p>
            <a:fld id="{32381D91-47E6-450D-837C-E13DF9229019}" type="datetime1">
              <a:rPr lang="fi-FI" smtClean="0"/>
              <a:t>30.11.2020</a:t>
            </a:fld>
            <a:endParaRPr lang="fi-FI" dirty="0"/>
          </a:p>
        </p:txBody>
      </p:sp>
      <p:sp>
        <p:nvSpPr>
          <p:cNvPr id="17" name="Footer Placeholder 17"/>
          <p:cNvSpPr>
            <a:spLocks noGrp="1"/>
          </p:cNvSpPr>
          <p:nvPr>
            <p:ph type="ftr" sz="quarter" idx="11"/>
          </p:nvPr>
        </p:nvSpPr>
        <p:spPr>
          <a:xfrm>
            <a:off x="10474907" y="47254"/>
            <a:ext cx="1720268" cy="273946"/>
          </a:xfrm>
          <a:prstGeom prst="rect">
            <a:avLst/>
          </a:prstGeom>
        </p:spPr>
        <p:txBody>
          <a:bodyPr/>
          <a:lstStyle>
            <a:lvl1pPr>
              <a:defRPr sz="900"/>
            </a:lvl1pPr>
          </a:lstStyle>
          <a:p>
            <a:r>
              <a:rPr lang="fi-FI" smtClean="0"/>
              <a:t>EDUCATIONAL USE ONLY</a:t>
            </a:r>
            <a:endParaRPr lang="fi-FI" dirty="0"/>
          </a:p>
        </p:txBody>
      </p:sp>
    </p:spTree>
    <p:extLst>
      <p:ext uri="{BB962C8B-B14F-4D97-AF65-F5344CB8AC3E}">
        <p14:creationId xmlns:p14="http://schemas.microsoft.com/office/powerpoint/2010/main" val="1886003416"/>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8_Section Header">
    <p:spTree>
      <p:nvGrpSpPr>
        <p:cNvPr id="1" name=""/>
        <p:cNvGrpSpPr/>
        <p:nvPr/>
      </p:nvGrpSpPr>
      <p:grpSpPr>
        <a:xfrm>
          <a:off x="0" y="0"/>
          <a:ext cx="0" cy="0"/>
          <a:chOff x="0" y="0"/>
          <a:chExt cx="0" cy="0"/>
        </a:xfrm>
      </p:grpSpPr>
      <p:pic>
        <p:nvPicPr>
          <p:cNvPr id="4" name="Picture 2" descr="C:\Users\Etula\Dropbox\tyopoyta\Asset 1.pn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0"/>
            <a:ext cx="12249879" cy="685958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963614" y="4668794"/>
            <a:ext cx="10366375" cy="722904"/>
          </a:xfrm>
          <a:prstGeom prst="rect">
            <a:avLst/>
          </a:prstGeom>
        </p:spPr>
        <p:txBody>
          <a:bodyPr lIns="91428" tIns="45714" rIns="91428" bIns="45714" anchor="t"/>
          <a:lstStyle>
            <a:lvl1pPr algn="l">
              <a:defRPr sz="3600" b="1" cap="all">
                <a:solidFill>
                  <a:schemeClr val="bg1"/>
                </a:solidFill>
              </a:defRPr>
            </a:lvl1pPr>
          </a:lstStyle>
          <a:p>
            <a:r>
              <a:rPr lang="en-US" dirty="0" smtClean="0"/>
              <a:t>Click to edit Master title style</a:t>
            </a:r>
            <a:endParaRPr lang="fi-FI" dirty="0"/>
          </a:p>
        </p:txBody>
      </p:sp>
      <p:sp>
        <p:nvSpPr>
          <p:cNvPr id="3" name="Text Placeholder 2"/>
          <p:cNvSpPr>
            <a:spLocks noGrp="1"/>
          </p:cNvSpPr>
          <p:nvPr>
            <p:ph type="body" idx="1"/>
          </p:nvPr>
        </p:nvSpPr>
        <p:spPr>
          <a:xfrm>
            <a:off x="963614" y="5170989"/>
            <a:ext cx="10366375" cy="388306"/>
          </a:xfrm>
          <a:prstGeom prst="rect">
            <a:avLst/>
          </a:prstGeom>
        </p:spPr>
        <p:txBody>
          <a:bodyPr lIns="91428" tIns="45714" rIns="91428" bIns="45714" anchor="t"/>
          <a:lstStyle>
            <a:lvl1pPr marL="0" indent="0">
              <a:buNone/>
              <a:defRPr sz="2000">
                <a:solidFill>
                  <a:schemeClr val="bg1"/>
                </a:solidFill>
              </a:defRPr>
            </a:lvl1pPr>
            <a:lvl2pPr marL="457139" indent="0">
              <a:buNone/>
              <a:defRPr sz="1800">
                <a:solidFill>
                  <a:schemeClr val="tx1">
                    <a:tint val="75000"/>
                  </a:schemeClr>
                </a:solidFill>
              </a:defRPr>
            </a:lvl2pPr>
            <a:lvl3pPr marL="914279" indent="0">
              <a:buNone/>
              <a:defRPr sz="1600">
                <a:solidFill>
                  <a:schemeClr val="tx1">
                    <a:tint val="75000"/>
                  </a:schemeClr>
                </a:solidFill>
              </a:defRPr>
            </a:lvl3pPr>
            <a:lvl4pPr marL="1371418" indent="0">
              <a:buNone/>
              <a:defRPr sz="1400">
                <a:solidFill>
                  <a:schemeClr val="tx1">
                    <a:tint val="75000"/>
                  </a:schemeClr>
                </a:solidFill>
              </a:defRPr>
            </a:lvl4pPr>
            <a:lvl5pPr marL="1828556" indent="0">
              <a:buNone/>
              <a:defRPr sz="1400">
                <a:solidFill>
                  <a:schemeClr val="tx1">
                    <a:tint val="75000"/>
                  </a:schemeClr>
                </a:solidFill>
              </a:defRPr>
            </a:lvl5pPr>
            <a:lvl6pPr marL="2285696" indent="0">
              <a:buNone/>
              <a:defRPr sz="1400">
                <a:solidFill>
                  <a:schemeClr val="tx1">
                    <a:tint val="75000"/>
                  </a:schemeClr>
                </a:solidFill>
              </a:defRPr>
            </a:lvl6pPr>
            <a:lvl7pPr marL="2742835" indent="0">
              <a:buNone/>
              <a:defRPr sz="1400">
                <a:solidFill>
                  <a:schemeClr val="tx1">
                    <a:tint val="75000"/>
                  </a:schemeClr>
                </a:solidFill>
              </a:defRPr>
            </a:lvl7pPr>
            <a:lvl8pPr marL="3199975" indent="0">
              <a:buNone/>
              <a:defRPr sz="1400">
                <a:solidFill>
                  <a:schemeClr val="tx1">
                    <a:tint val="75000"/>
                  </a:schemeClr>
                </a:solidFill>
              </a:defRPr>
            </a:lvl8pPr>
            <a:lvl9pPr marL="3657114" indent="0">
              <a:buNone/>
              <a:defRPr sz="1400">
                <a:solidFill>
                  <a:schemeClr val="tx1">
                    <a:tint val="75000"/>
                  </a:schemeClr>
                </a:solidFill>
              </a:defRPr>
            </a:lvl9pPr>
          </a:lstStyle>
          <a:p>
            <a:pPr lvl="0"/>
            <a:r>
              <a:rPr lang="en-US" dirty="0" smtClean="0"/>
              <a:t>Click to edit Master text styles</a:t>
            </a:r>
          </a:p>
        </p:txBody>
      </p:sp>
      <p:sp>
        <p:nvSpPr>
          <p:cNvPr id="11" name="Date Placeholder 16"/>
          <p:cNvSpPr>
            <a:spLocks noGrp="1"/>
          </p:cNvSpPr>
          <p:nvPr>
            <p:ph type="dt" sz="half" idx="10"/>
          </p:nvPr>
        </p:nvSpPr>
        <p:spPr>
          <a:xfrm>
            <a:off x="9515347" y="52843"/>
            <a:ext cx="1162761" cy="268357"/>
          </a:xfrm>
          <a:prstGeom prst="rect">
            <a:avLst/>
          </a:prstGeom>
        </p:spPr>
        <p:txBody>
          <a:bodyPr/>
          <a:lstStyle>
            <a:lvl1pPr>
              <a:defRPr>
                <a:solidFill>
                  <a:schemeClr val="bg1"/>
                </a:solidFill>
              </a:defRPr>
            </a:lvl1pPr>
          </a:lstStyle>
          <a:p>
            <a:fld id="{7F415389-387F-48ED-B1BD-2CD75C39135B}" type="datetime1">
              <a:rPr lang="fi-FI" smtClean="0"/>
              <a:t>30.11.2020</a:t>
            </a:fld>
            <a:endParaRPr lang="fi-FI" dirty="0"/>
          </a:p>
        </p:txBody>
      </p:sp>
      <p:sp>
        <p:nvSpPr>
          <p:cNvPr id="12" name="Footer Placeholder 17"/>
          <p:cNvSpPr>
            <a:spLocks noGrp="1"/>
          </p:cNvSpPr>
          <p:nvPr>
            <p:ph type="ftr" sz="quarter" idx="11"/>
          </p:nvPr>
        </p:nvSpPr>
        <p:spPr>
          <a:xfrm>
            <a:off x="10550769" y="47252"/>
            <a:ext cx="1644407" cy="273948"/>
          </a:xfrm>
          <a:prstGeom prst="rect">
            <a:avLst/>
          </a:prstGeom>
        </p:spPr>
        <p:txBody>
          <a:bodyPr/>
          <a:lstStyle>
            <a:lvl1pPr>
              <a:defRPr>
                <a:solidFill>
                  <a:schemeClr val="bg1"/>
                </a:solidFill>
              </a:defRPr>
            </a:lvl1pPr>
          </a:lstStyle>
          <a:p>
            <a:r>
              <a:rPr lang="fi-FI" smtClean="0"/>
              <a:t>EDUCATIONAL USE ONLY</a:t>
            </a:r>
            <a:endParaRPr lang="fi-FI" dirty="0"/>
          </a:p>
        </p:txBody>
      </p:sp>
      <p:pic>
        <p:nvPicPr>
          <p:cNvPr id="17" name="Picture 3" descr="C:\Users\Etula\Dropbox\Companies\Etula Group\Markkinointi\Brändi\Logotiedostot\Artboard 11.png"/>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 r="-57"/>
          <a:stretch/>
        </p:blipFill>
        <p:spPr bwMode="auto">
          <a:xfrm>
            <a:off x="1034741" y="5612404"/>
            <a:ext cx="3122401" cy="1560483"/>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userDrawn="1"/>
        </p:nvCxnSpPr>
        <p:spPr>
          <a:xfrm>
            <a:off x="914638" y="5907003"/>
            <a:ext cx="10365899" cy="0"/>
          </a:xfrm>
          <a:prstGeom prst="line">
            <a:avLst/>
          </a:prstGeom>
          <a:ln w="635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 Box 4"/>
          <p:cNvSpPr txBox="1"/>
          <p:nvPr userDrawn="1"/>
        </p:nvSpPr>
        <p:spPr>
          <a:xfrm>
            <a:off x="6272814" y="6087773"/>
            <a:ext cx="5550886" cy="609741"/>
          </a:xfrm>
          <a:prstGeom prst="rect">
            <a:avLst/>
          </a:prstGeom>
          <a:noFill/>
          <a:ln>
            <a:noFill/>
          </a:ln>
          <a:effectLst/>
          <a:extLst>
            <a:ext uri="{C572A759-6A51-4108-AA02-DFA0A04FC94B}">
              <ma14:wrappingTextBoxFlag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 xmlns:mo="http://schemas.microsoft.com/office/mac/office/2008/main" xmlns:mv="urn:schemas-microsoft-com:mac:vml" xmlns:o="urn:schemas-microsoft-com:office:office" xmlns:v="urn:schemas-microsoft-com:vml" xmlns:w10="urn:schemas-microsoft-com:office:word" xmlns:w="http://schemas.openxmlformats.org/wordprocessingml/2006/main" xmlns:ma14="http://schemas.microsoft.com/office/mac/drawingml/2011/main" xmlns:lc="http://schemas.openxmlformats.org/drawingml/2006/lockedCanvas"/>
            </a:ext>
          </a:extLst>
        </p:spPr>
        <p:style>
          <a:lnRef idx="0">
            <a:schemeClr val="accent1"/>
          </a:lnRef>
          <a:fillRef idx="0">
            <a:schemeClr val="accent1"/>
          </a:fillRef>
          <a:effectRef idx="0">
            <a:schemeClr val="accent1"/>
          </a:effectRef>
          <a:fontRef idx="minor">
            <a:schemeClr val="dk1"/>
          </a:fontRef>
        </p:style>
        <p:txBody>
          <a:bodyPr rot="0" spcFirstLastPara="0" vert="horz" wrap="square" lIns="121928" tIns="60964" rIns="121928" bIns="60964" numCol="1" spcCol="0" rtlCol="0" fromWordArt="0" anchor="t" anchorCtr="0" forceAA="0" compatLnSpc="1">
            <a:prstTxWarp prst="textNoShape">
              <a:avLst/>
            </a:prstTxWarp>
            <a:noAutofit/>
          </a:bodyPr>
          <a:lstStyle/>
          <a:p>
            <a:pPr algn="l">
              <a:lnSpc>
                <a:spcPct val="100000"/>
              </a:lnSpc>
              <a:spcAft>
                <a:spcPts val="0"/>
              </a:spcAft>
            </a:pPr>
            <a:r>
              <a:rPr lang="en-US" sz="1100" b="1" kern="1200" dirty="0" smtClean="0">
                <a:solidFill>
                  <a:schemeClr val="bg1"/>
                </a:solidFill>
                <a:effectLst/>
                <a:latin typeface="+mn-lt"/>
                <a:ea typeface="ＭＳ Ｐゴシック"/>
                <a:cs typeface="Times New Roman"/>
              </a:rPr>
              <a:t>We are part of the team. </a:t>
            </a:r>
            <a:r>
              <a:rPr lang="en-US" sz="1100" b="0" kern="1200" dirty="0" smtClean="0">
                <a:solidFill>
                  <a:schemeClr val="bg1"/>
                </a:solidFill>
                <a:effectLst/>
                <a:latin typeface="+mn-lt"/>
                <a:ea typeface="ＭＳ Ｐゴシック"/>
                <a:cs typeface="Times New Roman"/>
              </a:rPr>
              <a:t>Generally, we do pretty normal things, but sometimes become inspired to find completely new and sustainable solutions to complex situations. </a:t>
            </a:r>
          </a:p>
          <a:p>
            <a:pPr algn="l">
              <a:lnSpc>
                <a:spcPct val="100000"/>
              </a:lnSpc>
              <a:spcAft>
                <a:spcPts val="0"/>
              </a:spcAft>
            </a:pPr>
            <a:r>
              <a:rPr lang="en-US" sz="1100" b="0" kern="1200" dirty="0" smtClean="0">
                <a:solidFill>
                  <a:schemeClr val="bg1"/>
                </a:solidFill>
                <a:effectLst/>
                <a:latin typeface="+mn-lt"/>
                <a:ea typeface="ＭＳ Ｐゴシック"/>
                <a:cs typeface="Times New Roman"/>
              </a:rPr>
              <a:t>We will help.</a:t>
            </a:r>
            <a:endParaRPr lang="fi-FI" sz="1100" b="0" kern="1200" dirty="0">
              <a:solidFill>
                <a:schemeClr val="bg1"/>
              </a:solidFill>
              <a:effectLst/>
              <a:latin typeface="+mn-lt"/>
              <a:ea typeface="ＭＳ Ｐゴシック"/>
              <a:cs typeface="Times New Roman"/>
            </a:endParaRPr>
          </a:p>
        </p:txBody>
      </p:sp>
    </p:spTree>
    <p:extLst>
      <p:ext uri="{BB962C8B-B14F-4D97-AF65-F5344CB8AC3E}">
        <p14:creationId xmlns:p14="http://schemas.microsoft.com/office/powerpoint/2010/main" val="237925448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8" name="Title 23"/>
          <p:cNvSpPr>
            <a:spLocks noGrp="1"/>
          </p:cNvSpPr>
          <p:nvPr>
            <p:ph type="title" hasCustomPrompt="1"/>
          </p:nvPr>
        </p:nvSpPr>
        <p:spPr>
          <a:xfrm>
            <a:off x="609602" y="274638"/>
            <a:ext cx="11201399" cy="385762"/>
          </a:xfrm>
          <a:prstGeom prst="rect">
            <a:avLst/>
          </a:prstGeom>
        </p:spPr>
        <p:txBody>
          <a:bodyPr lIns="91428" tIns="45714" rIns="91428" bIns="45714"/>
          <a:lstStyle>
            <a:lvl1pPr algn="l">
              <a:defRPr sz="2400" b="1">
                <a:solidFill>
                  <a:schemeClr val="accent1"/>
                </a:solidFill>
              </a:defRPr>
            </a:lvl1pPr>
          </a:lstStyle>
          <a:p>
            <a:r>
              <a:rPr lang="en-US" dirty="0" smtClean="0"/>
              <a:t>CLICK TO EDIT MASTER TITLE STYLE</a:t>
            </a:r>
            <a:endParaRPr lang="fi-FI" dirty="0"/>
          </a:p>
        </p:txBody>
      </p:sp>
      <p:sp>
        <p:nvSpPr>
          <p:cNvPr id="19" name="Subtitle 2"/>
          <p:cNvSpPr>
            <a:spLocks noGrp="1"/>
          </p:cNvSpPr>
          <p:nvPr>
            <p:ph type="subTitle" idx="14"/>
          </p:nvPr>
        </p:nvSpPr>
        <p:spPr>
          <a:xfrm>
            <a:off x="609600" y="723900"/>
            <a:ext cx="11201398" cy="596900"/>
          </a:xfrm>
          <a:prstGeom prst="rect">
            <a:avLst/>
          </a:prstGeom>
        </p:spPr>
        <p:txBody>
          <a:bodyPr lIns="91428" tIns="45714" rIns="91428" bIns="45714">
            <a:noAutofit/>
          </a:bodyPr>
          <a:lstStyle>
            <a:lvl1pPr marL="0" indent="0" algn="l">
              <a:buNone/>
              <a:defRPr sz="1400" cap="all" baseline="0">
                <a:solidFill>
                  <a:schemeClr val="accent2"/>
                </a:solidFill>
              </a:defRPr>
            </a:lvl1pPr>
            <a:lvl2pPr marL="457139" indent="0" algn="ctr">
              <a:buNone/>
              <a:defRPr>
                <a:solidFill>
                  <a:schemeClr val="tx1">
                    <a:tint val="75000"/>
                  </a:schemeClr>
                </a:solidFill>
              </a:defRPr>
            </a:lvl2pPr>
            <a:lvl3pPr marL="914279" indent="0" algn="ctr">
              <a:buNone/>
              <a:defRPr>
                <a:solidFill>
                  <a:schemeClr val="tx1">
                    <a:tint val="75000"/>
                  </a:schemeClr>
                </a:solidFill>
              </a:defRPr>
            </a:lvl3pPr>
            <a:lvl4pPr marL="1371418" indent="0" algn="ctr">
              <a:buNone/>
              <a:defRPr>
                <a:solidFill>
                  <a:schemeClr val="tx1">
                    <a:tint val="75000"/>
                  </a:schemeClr>
                </a:solidFill>
              </a:defRPr>
            </a:lvl4pPr>
            <a:lvl5pPr marL="1828556" indent="0" algn="ctr">
              <a:buNone/>
              <a:defRPr>
                <a:solidFill>
                  <a:schemeClr val="tx1">
                    <a:tint val="75000"/>
                  </a:schemeClr>
                </a:solidFill>
              </a:defRPr>
            </a:lvl5pPr>
            <a:lvl6pPr marL="2285696" indent="0" algn="ctr">
              <a:buNone/>
              <a:defRPr>
                <a:solidFill>
                  <a:schemeClr val="tx1">
                    <a:tint val="75000"/>
                  </a:schemeClr>
                </a:solidFill>
              </a:defRPr>
            </a:lvl6pPr>
            <a:lvl7pPr marL="2742835" indent="0" algn="ctr">
              <a:buNone/>
              <a:defRPr>
                <a:solidFill>
                  <a:schemeClr val="tx1">
                    <a:tint val="75000"/>
                  </a:schemeClr>
                </a:solidFill>
              </a:defRPr>
            </a:lvl7pPr>
            <a:lvl8pPr marL="3199975" indent="0" algn="ctr">
              <a:buNone/>
              <a:defRPr>
                <a:solidFill>
                  <a:schemeClr val="tx1">
                    <a:tint val="75000"/>
                  </a:schemeClr>
                </a:solidFill>
              </a:defRPr>
            </a:lvl8pPr>
            <a:lvl9pPr marL="3657114" indent="0" algn="ctr">
              <a:buNone/>
              <a:defRPr>
                <a:solidFill>
                  <a:schemeClr val="tx1">
                    <a:tint val="75000"/>
                  </a:schemeClr>
                </a:solidFill>
              </a:defRPr>
            </a:lvl9pPr>
          </a:lstStyle>
          <a:p>
            <a:r>
              <a:rPr lang="en-US" dirty="0" smtClean="0"/>
              <a:t>Click to edit Master subtitle style</a:t>
            </a:r>
            <a:endParaRPr lang="en-US" dirty="0"/>
          </a:p>
        </p:txBody>
      </p:sp>
      <p:sp>
        <p:nvSpPr>
          <p:cNvPr id="20" name="Date Placeholder 16"/>
          <p:cNvSpPr>
            <a:spLocks noGrp="1"/>
          </p:cNvSpPr>
          <p:nvPr>
            <p:ph type="dt" sz="half" idx="10"/>
          </p:nvPr>
        </p:nvSpPr>
        <p:spPr>
          <a:xfrm>
            <a:off x="9375647" y="52843"/>
            <a:ext cx="1162761" cy="268357"/>
          </a:xfrm>
          <a:prstGeom prst="rect">
            <a:avLst/>
          </a:prstGeom>
        </p:spPr>
        <p:txBody>
          <a:bodyPr/>
          <a:lstStyle>
            <a:lvl1pPr>
              <a:defRPr sz="900"/>
            </a:lvl1pPr>
          </a:lstStyle>
          <a:p>
            <a:fld id="{76AA2999-3B39-4148-8358-97793D468952}" type="datetime1">
              <a:rPr lang="fi-FI" smtClean="0"/>
              <a:t>30.11.2020</a:t>
            </a:fld>
            <a:endParaRPr lang="fi-FI" dirty="0"/>
          </a:p>
        </p:txBody>
      </p:sp>
      <p:sp>
        <p:nvSpPr>
          <p:cNvPr id="21" name="Footer Placeholder 17"/>
          <p:cNvSpPr>
            <a:spLocks noGrp="1"/>
          </p:cNvSpPr>
          <p:nvPr>
            <p:ph type="ftr" sz="quarter" idx="11"/>
          </p:nvPr>
        </p:nvSpPr>
        <p:spPr>
          <a:xfrm>
            <a:off x="10474907" y="47254"/>
            <a:ext cx="1720268" cy="273946"/>
          </a:xfrm>
          <a:prstGeom prst="rect">
            <a:avLst/>
          </a:prstGeom>
        </p:spPr>
        <p:txBody>
          <a:bodyPr/>
          <a:lstStyle>
            <a:lvl1pPr>
              <a:defRPr sz="900"/>
            </a:lvl1pPr>
          </a:lstStyle>
          <a:p>
            <a:r>
              <a:rPr lang="fi-FI" smtClean="0"/>
              <a:t>EDUCATIONAL USE ONLY</a:t>
            </a:r>
            <a:endParaRPr lang="fi-FI" dirty="0"/>
          </a:p>
        </p:txBody>
      </p:sp>
    </p:spTree>
    <p:extLst>
      <p:ext uri="{BB962C8B-B14F-4D97-AF65-F5344CB8AC3E}">
        <p14:creationId xmlns:p14="http://schemas.microsoft.com/office/powerpoint/2010/main" val="47929234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3" name="Text Placeholder 22"/>
          <p:cNvSpPr>
            <a:spLocks noGrp="1"/>
          </p:cNvSpPr>
          <p:nvPr>
            <p:ph type="body" sz="quarter" idx="12"/>
          </p:nvPr>
        </p:nvSpPr>
        <p:spPr>
          <a:xfrm>
            <a:off x="609601" y="1447800"/>
            <a:ext cx="11201398" cy="4546600"/>
          </a:xfrm>
          <a:prstGeom prst="rect">
            <a:avLst/>
          </a:prstGeom>
        </p:spPr>
        <p:txBody>
          <a:bodyPr lIns="91428" tIns="45714" rIns="91428" bIns="45714"/>
          <a:lstStyle>
            <a:lvl1pPr marL="0" indent="0">
              <a:buFontTx/>
              <a:buNone/>
              <a:defRPr sz="1800">
                <a:solidFill>
                  <a:schemeClr val="tx1"/>
                </a:solidFill>
              </a:defRPr>
            </a:lvl1pPr>
            <a:lvl2pPr marL="457139" indent="0">
              <a:buFontTx/>
              <a:buNone/>
              <a:defRPr sz="1600">
                <a:solidFill>
                  <a:schemeClr val="tx1"/>
                </a:solidFill>
              </a:defRPr>
            </a:lvl2pPr>
            <a:lvl3pPr marL="914279" indent="0">
              <a:buFontTx/>
              <a:buNone/>
              <a:defRPr sz="1400">
                <a:solidFill>
                  <a:schemeClr val="tx1"/>
                </a:solidFill>
              </a:defRPr>
            </a:lvl3pPr>
            <a:lvl4pPr marL="1371418" indent="0">
              <a:buFontTx/>
              <a:buNone/>
              <a:defRPr sz="1300">
                <a:solidFill>
                  <a:schemeClr val="tx1"/>
                </a:solidFill>
              </a:defRPr>
            </a:lvl4pPr>
            <a:lvl5pPr marL="1828558" indent="0">
              <a:buFontTx/>
              <a:buNone/>
              <a:defRPr sz="13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i-FI" dirty="0"/>
          </a:p>
        </p:txBody>
      </p:sp>
      <p:sp>
        <p:nvSpPr>
          <p:cNvPr id="24" name="Title 23"/>
          <p:cNvSpPr>
            <a:spLocks noGrp="1"/>
          </p:cNvSpPr>
          <p:nvPr>
            <p:ph type="title" hasCustomPrompt="1"/>
          </p:nvPr>
        </p:nvSpPr>
        <p:spPr>
          <a:xfrm>
            <a:off x="609602" y="274638"/>
            <a:ext cx="11201399" cy="385762"/>
          </a:xfrm>
          <a:prstGeom prst="rect">
            <a:avLst/>
          </a:prstGeom>
        </p:spPr>
        <p:txBody>
          <a:bodyPr lIns="91428" tIns="45714" rIns="91428" bIns="45714"/>
          <a:lstStyle>
            <a:lvl1pPr algn="l">
              <a:defRPr sz="2400" b="1">
                <a:solidFill>
                  <a:schemeClr val="accent1"/>
                </a:solidFill>
              </a:defRPr>
            </a:lvl1pPr>
          </a:lstStyle>
          <a:p>
            <a:r>
              <a:rPr lang="en-US" dirty="0" smtClean="0"/>
              <a:t>CLICK TO EDIT MASTER TITLE STYLE</a:t>
            </a:r>
            <a:endParaRPr lang="fi-FI" dirty="0"/>
          </a:p>
        </p:txBody>
      </p:sp>
      <p:sp>
        <p:nvSpPr>
          <p:cNvPr id="25" name="Date Placeholder 16"/>
          <p:cNvSpPr>
            <a:spLocks noGrp="1"/>
          </p:cNvSpPr>
          <p:nvPr>
            <p:ph type="dt" sz="half" idx="10"/>
          </p:nvPr>
        </p:nvSpPr>
        <p:spPr>
          <a:xfrm>
            <a:off x="9375647" y="52843"/>
            <a:ext cx="1162761" cy="268357"/>
          </a:xfrm>
          <a:prstGeom prst="rect">
            <a:avLst/>
          </a:prstGeom>
        </p:spPr>
        <p:txBody>
          <a:bodyPr/>
          <a:lstStyle>
            <a:lvl1pPr>
              <a:defRPr sz="900"/>
            </a:lvl1pPr>
          </a:lstStyle>
          <a:p>
            <a:fld id="{089FA3E1-C771-4514-B586-E236693CDA58}" type="datetime1">
              <a:rPr lang="fi-FI" smtClean="0"/>
              <a:t>30.11.2020</a:t>
            </a:fld>
            <a:endParaRPr lang="fi-FI" dirty="0"/>
          </a:p>
        </p:txBody>
      </p:sp>
      <p:sp>
        <p:nvSpPr>
          <p:cNvPr id="26" name="Footer Placeholder 17"/>
          <p:cNvSpPr>
            <a:spLocks noGrp="1"/>
          </p:cNvSpPr>
          <p:nvPr>
            <p:ph type="ftr" sz="quarter" idx="11"/>
          </p:nvPr>
        </p:nvSpPr>
        <p:spPr>
          <a:xfrm>
            <a:off x="10474907" y="47254"/>
            <a:ext cx="1720268" cy="273946"/>
          </a:xfrm>
          <a:prstGeom prst="rect">
            <a:avLst/>
          </a:prstGeom>
        </p:spPr>
        <p:txBody>
          <a:bodyPr/>
          <a:lstStyle>
            <a:lvl1pPr>
              <a:defRPr sz="900"/>
            </a:lvl1pPr>
          </a:lstStyle>
          <a:p>
            <a:r>
              <a:rPr lang="fi-FI" smtClean="0"/>
              <a:t>EDUCATIONAL USE ONLY</a:t>
            </a:r>
            <a:endParaRPr lang="fi-FI" dirty="0"/>
          </a:p>
        </p:txBody>
      </p:sp>
      <p:sp>
        <p:nvSpPr>
          <p:cNvPr id="29" name="Subtitle 2"/>
          <p:cNvSpPr>
            <a:spLocks noGrp="1"/>
          </p:cNvSpPr>
          <p:nvPr>
            <p:ph type="subTitle" idx="14"/>
          </p:nvPr>
        </p:nvSpPr>
        <p:spPr>
          <a:xfrm>
            <a:off x="609600" y="723900"/>
            <a:ext cx="11201398" cy="596900"/>
          </a:xfrm>
          <a:prstGeom prst="rect">
            <a:avLst/>
          </a:prstGeom>
        </p:spPr>
        <p:txBody>
          <a:bodyPr lIns="91428" tIns="45714" rIns="91428" bIns="45714">
            <a:noAutofit/>
          </a:bodyPr>
          <a:lstStyle>
            <a:lvl1pPr marL="0" indent="0" algn="l">
              <a:buNone/>
              <a:defRPr sz="1400" cap="all" baseline="0">
                <a:solidFill>
                  <a:schemeClr val="accent2"/>
                </a:solidFill>
              </a:defRPr>
            </a:lvl1pPr>
            <a:lvl2pPr marL="457139" indent="0" algn="ctr">
              <a:buNone/>
              <a:defRPr>
                <a:solidFill>
                  <a:schemeClr val="tx1">
                    <a:tint val="75000"/>
                  </a:schemeClr>
                </a:solidFill>
              </a:defRPr>
            </a:lvl2pPr>
            <a:lvl3pPr marL="914279" indent="0" algn="ctr">
              <a:buNone/>
              <a:defRPr>
                <a:solidFill>
                  <a:schemeClr val="tx1">
                    <a:tint val="75000"/>
                  </a:schemeClr>
                </a:solidFill>
              </a:defRPr>
            </a:lvl3pPr>
            <a:lvl4pPr marL="1371418" indent="0" algn="ctr">
              <a:buNone/>
              <a:defRPr>
                <a:solidFill>
                  <a:schemeClr val="tx1">
                    <a:tint val="75000"/>
                  </a:schemeClr>
                </a:solidFill>
              </a:defRPr>
            </a:lvl4pPr>
            <a:lvl5pPr marL="1828556" indent="0" algn="ctr">
              <a:buNone/>
              <a:defRPr>
                <a:solidFill>
                  <a:schemeClr val="tx1">
                    <a:tint val="75000"/>
                  </a:schemeClr>
                </a:solidFill>
              </a:defRPr>
            </a:lvl5pPr>
            <a:lvl6pPr marL="2285696" indent="0" algn="ctr">
              <a:buNone/>
              <a:defRPr>
                <a:solidFill>
                  <a:schemeClr val="tx1">
                    <a:tint val="75000"/>
                  </a:schemeClr>
                </a:solidFill>
              </a:defRPr>
            </a:lvl6pPr>
            <a:lvl7pPr marL="2742835" indent="0" algn="ctr">
              <a:buNone/>
              <a:defRPr>
                <a:solidFill>
                  <a:schemeClr val="tx1">
                    <a:tint val="75000"/>
                  </a:schemeClr>
                </a:solidFill>
              </a:defRPr>
            </a:lvl7pPr>
            <a:lvl8pPr marL="3199975" indent="0" algn="ctr">
              <a:buNone/>
              <a:defRPr>
                <a:solidFill>
                  <a:schemeClr val="tx1">
                    <a:tint val="75000"/>
                  </a:schemeClr>
                </a:solidFill>
              </a:defRPr>
            </a:lvl8pPr>
            <a:lvl9pPr marL="3657114"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408727725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3" name="Text Placeholder 22"/>
          <p:cNvSpPr>
            <a:spLocks noGrp="1"/>
          </p:cNvSpPr>
          <p:nvPr>
            <p:ph type="body" sz="quarter" idx="12"/>
          </p:nvPr>
        </p:nvSpPr>
        <p:spPr>
          <a:xfrm>
            <a:off x="609601" y="1447800"/>
            <a:ext cx="11201398" cy="4546600"/>
          </a:xfrm>
          <a:prstGeom prst="rect">
            <a:avLst/>
          </a:prstGeom>
        </p:spPr>
        <p:txBody>
          <a:bodyPr lIns="91428" tIns="45714" rIns="91428" bIns="45714"/>
          <a:lstStyle>
            <a:lvl1pPr marL="342854" indent="-342854">
              <a:buFontTx/>
              <a:buBlip>
                <a:blip r:embed="rId2"/>
              </a:buBlip>
              <a:defRPr sz="1800">
                <a:solidFill>
                  <a:schemeClr val="tx1"/>
                </a:solidFill>
              </a:defRPr>
            </a:lvl1pPr>
            <a:lvl2pPr marL="742851" indent="-285712">
              <a:buFontTx/>
              <a:buBlip>
                <a:blip r:embed="rId2"/>
              </a:buBlip>
              <a:defRPr sz="1600">
                <a:solidFill>
                  <a:schemeClr val="tx1"/>
                </a:solidFill>
              </a:defRPr>
            </a:lvl2pPr>
            <a:lvl3pPr marL="1142848" indent="-228569">
              <a:buFontTx/>
              <a:buBlip>
                <a:blip r:embed="rId2"/>
              </a:buBlip>
              <a:defRPr sz="1400">
                <a:solidFill>
                  <a:schemeClr val="tx1"/>
                </a:solidFill>
              </a:defRPr>
            </a:lvl3pPr>
            <a:lvl4pPr marL="1599987" indent="-228569">
              <a:buFontTx/>
              <a:buBlip>
                <a:blip r:embed="rId2"/>
              </a:buBlip>
              <a:defRPr sz="1300">
                <a:solidFill>
                  <a:schemeClr val="tx1"/>
                </a:solidFill>
              </a:defRPr>
            </a:lvl4pPr>
            <a:lvl5pPr marL="2057127" indent="-228569">
              <a:buFontTx/>
              <a:buBlip>
                <a:blip r:embed="rId2"/>
              </a:buBlip>
              <a:defRPr sz="13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i-FI" dirty="0"/>
          </a:p>
        </p:txBody>
      </p:sp>
      <p:sp>
        <p:nvSpPr>
          <p:cNvPr id="24" name="Title 23"/>
          <p:cNvSpPr>
            <a:spLocks noGrp="1"/>
          </p:cNvSpPr>
          <p:nvPr>
            <p:ph type="title" hasCustomPrompt="1"/>
          </p:nvPr>
        </p:nvSpPr>
        <p:spPr>
          <a:xfrm>
            <a:off x="609602" y="274638"/>
            <a:ext cx="11201399" cy="385762"/>
          </a:xfrm>
          <a:prstGeom prst="rect">
            <a:avLst/>
          </a:prstGeom>
        </p:spPr>
        <p:txBody>
          <a:bodyPr lIns="91428" tIns="45714" rIns="91428" bIns="45714"/>
          <a:lstStyle>
            <a:lvl1pPr algn="l">
              <a:defRPr sz="2400" b="1">
                <a:solidFill>
                  <a:schemeClr val="accent1"/>
                </a:solidFill>
              </a:defRPr>
            </a:lvl1pPr>
          </a:lstStyle>
          <a:p>
            <a:r>
              <a:rPr lang="en-US" dirty="0" smtClean="0"/>
              <a:t>CLICK TO EDIT MASTER TITLE STYLE</a:t>
            </a:r>
            <a:endParaRPr lang="fi-FI" dirty="0"/>
          </a:p>
        </p:txBody>
      </p:sp>
      <p:sp>
        <p:nvSpPr>
          <p:cNvPr id="25" name="Date Placeholder 16"/>
          <p:cNvSpPr>
            <a:spLocks noGrp="1"/>
          </p:cNvSpPr>
          <p:nvPr>
            <p:ph type="dt" sz="half" idx="10"/>
          </p:nvPr>
        </p:nvSpPr>
        <p:spPr>
          <a:xfrm>
            <a:off x="9375647" y="52843"/>
            <a:ext cx="1162761" cy="268357"/>
          </a:xfrm>
          <a:prstGeom prst="rect">
            <a:avLst/>
          </a:prstGeom>
        </p:spPr>
        <p:txBody>
          <a:bodyPr/>
          <a:lstStyle>
            <a:lvl1pPr>
              <a:defRPr sz="900"/>
            </a:lvl1pPr>
          </a:lstStyle>
          <a:p>
            <a:fld id="{D3C17C2D-3DFC-40F0-BCA6-967658E4087D}" type="datetime1">
              <a:rPr lang="fi-FI" smtClean="0"/>
              <a:t>30.11.2020</a:t>
            </a:fld>
            <a:endParaRPr lang="fi-FI" dirty="0"/>
          </a:p>
        </p:txBody>
      </p:sp>
      <p:sp>
        <p:nvSpPr>
          <p:cNvPr id="26" name="Footer Placeholder 17"/>
          <p:cNvSpPr>
            <a:spLocks noGrp="1"/>
          </p:cNvSpPr>
          <p:nvPr>
            <p:ph type="ftr" sz="quarter" idx="11"/>
          </p:nvPr>
        </p:nvSpPr>
        <p:spPr>
          <a:xfrm>
            <a:off x="10474907" y="47254"/>
            <a:ext cx="1720268" cy="273946"/>
          </a:xfrm>
          <a:prstGeom prst="rect">
            <a:avLst/>
          </a:prstGeom>
        </p:spPr>
        <p:txBody>
          <a:bodyPr/>
          <a:lstStyle>
            <a:lvl1pPr>
              <a:defRPr sz="900"/>
            </a:lvl1pPr>
          </a:lstStyle>
          <a:p>
            <a:r>
              <a:rPr lang="fi-FI" smtClean="0"/>
              <a:t>EDUCATIONAL USE ONLY</a:t>
            </a:r>
            <a:endParaRPr lang="fi-FI" dirty="0"/>
          </a:p>
        </p:txBody>
      </p:sp>
      <p:sp>
        <p:nvSpPr>
          <p:cNvPr id="29" name="Subtitle 2"/>
          <p:cNvSpPr>
            <a:spLocks noGrp="1"/>
          </p:cNvSpPr>
          <p:nvPr>
            <p:ph type="subTitle" idx="14"/>
          </p:nvPr>
        </p:nvSpPr>
        <p:spPr>
          <a:xfrm>
            <a:off x="609600" y="723900"/>
            <a:ext cx="11201398" cy="596900"/>
          </a:xfrm>
          <a:prstGeom prst="rect">
            <a:avLst/>
          </a:prstGeom>
        </p:spPr>
        <p:txBody>
          <a:bodyPr lIns="91428" tIns="45714" rIns="91428" bIns="45714">
            <a:noAutofit/>
          </a:bodyPr>
          <a:lstStyle>
            <a:lvl1pPr marL="0" indent="0" algn="l">
              <a:buNone/>
              <a:defRPr sz="1400" cap="all" baseline="0">
                <a:solidFill>
                  <a:schemeClr val="accent2"/>
                </a:solidFill>
              </a:defRPr>
            </a:lvl1pPr>
            <a:lvl2pPr marL="457139" indent="0" algn="ctr">
              <a:buNone/>
              <a:defRPr>
                <a:solidFill>
                  <a:schemeClr val="tx1">
                    <a:tint val="75000"/>
                  </a:schemeClr>
                </a:solidFill>
              </a:defRPr>
            </a:lvl2pPr>
            <a:lvl3pPr marL="914279" indent="0" algn="ctr">
              <a:buNone/>
              <a:defRPr>
                <a:solidFill>
                  <a:schemeClr val="tx1">
                    <a:tint val="75000"/>
                  </a:schemeClr>
                </a:solidFill>
              </a:defRPr>
            </a:lvl3pPr>
            <a:lvl4pPr marL="1371418" indent="0" algn="ctr">
              <a:buNone/>
              <a:defRPr>
                <a:solidFill>
                  <a:schemeClr val="tx1">
                    <a:tint val="75000"/>
                  </a:schemeClr>
                </a:solidFill>
              </a:defRPr>
            </a:lvl4pPr>
            <a:lvl5pPr marL="1828556" indent="0" algn="ctr">
              <a:buNone/>
              <a:defRPr>
                <a:solidFill>
                  <a:schemeClr val="tx1">
                    <a:tint val="75000"/>
                  </a:schemeClr>
                </a:solidFill>
              </a:defRPr>
            </a:lvl5pPr>
            <a:lvl6pPr marL="2285696" indent="0" algn="ctr">
              <a:buNone/>
              <a:defRPr>
                <a:solidFill>
                  <a:schemeClr val="tx1">
                    <a:tint val="75000"/>
                  </a:schemeClr>
                </a:solidFill>
              </a:defRPr>
            </a:lvl6pPr>
            <a:lvl7pPr marL="2742835" indent="0" algn="ctr">
              <a:buNone/>
              <a:defRPr>
                <a:solidFill>
                  <a:schemeClr val="tx1">
                    <a:tint val="75000"/>
                  </a:schemeClr>
                </a:solidFill>
              </a:defRPr>
            </a:lvl7pPr>
            <a:lvl8pPr marL="3199975" indent="0" algn="ctr">
              <a:buNone/>
              <a:defRPr>
                <a:solidFill>
                  <a:schemeClr val="tx1">
                    <a:tint val="75000"/>
                  </a:schemeClr>
                </a:solidFill>
              </a:defRPr>
            </a:lvl8pPr>
            <a:lvl9pPr marL="3657114"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40641640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1" y="1447800"/>
            <a:ext cx="5411788" cy="4546600"/>
          </a:xfrm>
          <a:prstGeom prst="rect">
            <a:avLst/>
          </a:prstGeom>
        </p:spPr>
        <p:txBody>
          <a:bodyPr lIns="91428" tIns="45714" rIns="91428" bIns="45714"/>
          <a:lstStyle>
            <a:lvl1pPr marL="342854" indent="-342854">
              <a:buFontTx/>
              <a:buBlip>
                <a:blip r:embed="rId2"/>
              </a:buBlip>
              <a:defRPr sz="1800">
                <a:solidFill>
                  <a:schemeClr val="tx1"/>
                </a:solidFill>
              </a:defRPr>
            </a:lvl1pPr>
            <a:lvl2pPr marL="742851" indent="-285712">
              <a:buFontTx/>
              <a:buBlip>
                <a:blip r:embed="rId2"/>
              </a:buBlip>
              <a:defRPr sz="1600">
                <a:solidFill>
                  <a:schemeClr val="tx1"/>
                </a:solidFill>
              </a:defRPr>
            </a:lvl2pPr>
            <a:lvl3pPr marL="1142848" indent="-228569">
              <a:buFontTx/>
              <a:buBlip>
                <a:blip r:embed="rId2"/>
              </a:buBlip>
              <a:defRPr sz="1400">
                <a:solidFill>
                  <a:schemeClr val="tx1"/>
                </a:solidFill>
              </a:defRPr>
            </a:lvl3pPr>
            <a:lvl4pPr marL="1599987" indent="-228569">
              <a:buFontTx/>
              <a:buBlip>
                <a:blip r:embed="rId2"/>
              </a:buBlip>
              <a:defRPr sz="1300">
                <a:solidFill>
                  <a:schemeClr val="tx1"/>
                </a:solidFill>
              </a:defRPr>
            </a:lvl4pPr>
            <a:lvl5pPr marL="2057127" indent="-228569">
              <a:buFontTx/>
              <a:buBlip>
                <a:blip r:embed="rId2"/>
              </a:buBlip>
              <a:defRPr sz="1300">
                <a:solidFill>
                  <a:schemeClr val="tx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i-FI" dirty="0"/>
          </a:p>
        </p:txBody>
      </p:sp>
      <p:sp>
        <p:nvSpPr>
          <p:cNvPr id="4" name="Content Placeholder 3"/>
          <p:cNvSpPr>
            <a:spLocks noGrp="1"/>
          </p:cNvSpPr>
          <p:nvPr>
            <p:ph sz="half" idx="2"/>
          </p:nvPr>
        </p:nvSpPr>
        <p:spPr>
          <a:xfrm>
            <a:off x="6173788" y="1447800"/>
            <a:ext cx="5411787" cy="4546600"/>
          </a:xfrm>
          <a:prstGeom prst="rect">
            <a:avLst/>
          </a:prstGeom>
        </p:spPr>
        <p:txBody>
          <a:bodyPr lIns="91428" tIns="45714" rIns="91428" bIns="45714"/>
          <a:lstStyle>
            <a:lvl1pPr marL="342854" indent="-342854">
              <a:buFontTx/>
              <a:buBlip>
                <a:blip r:embed="rId2"/>
              </a:buBlip>
              <a:defRPr sz="1800">
                <a:solidFill>
                  <a:schemeClr val="tx1"/>
                </a:solidFill>
              </a:defRPr>
            </a:lvl1pPr>
            <a:lvl2pPr marL="742851" indent="-285712">
              <a:buFontTx/>
              <a:buBlip>
                <a:blip r:embed="rId2"/>
              </a:buBlip>
              <a:defRPr sz="1600">
                <a:solidFill>
                  <a:schemeClr val="tx1"/>
                </a:solidFill>
              </a:defRPr>
            </a:lvl2pPr>
            <a:lvl3pPr marL="1142848" indent="-228569">
              <a:buFontTx/>
              <a:buBlip>
                <a:blip r:embed="rId2"/>
              </a:buBlip>
              <a:defRPr sz="1400">
                <a:solidFill>
                  <a:schemeClr val="tx1"/>
                </a:solidFill>
              </a:defRPr>
            </a:lvl3pPr>
            <a:lvl4pPr marL="1599987" indent="-228569">
              <a:buFontTx/>
              <a:buBlip>
                <a:blip r:embed="rId2"/>
              </a:buBlip>
              <a:defRPr sz="1300">
                <a:solidFill>
                  <a:schemeClr val="tx1"/>
                </a:solidFill>
              </a:defRPr>
            </a:lvl4pPr>
            <a:lvl5pPr marL="2057127" indent="-228569">
              <a:buFontTx/>
              <a:buBlip>
                <a:blip r:embed="rId2"/>
              </a:buBlip>
              <a:defRPr sz="1300">
                <a:solidFill>
                  <a:schemeClr val="tx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i-FI" dirty="0"/>
          </a:p>
        </p:txBody>
      </p:sp>
      <p:sp>
        <p:nvSpPr>
          <p:cNvPr id="14" name="Title 23"/>
          <p:cNvSpPr>
            <a:spLocks noGrp="1"/>
          </p:cNvSpPr>
          <p:nvPr>
            <p:ph type="title" hasCustomPrompt="1"/>
          </p:nvPr>
        </p:nvSpPr>
        <p:spPr>
          <a:xfrm>
            <a:off x="609602" y="274638"/>
            <a:ext cx="11201399" cy="385762"/>
          </a:xfrm>
          <a:prstGeom prst="rect">
            <a:avLst/>
          </a:prstGeom>
        </p:spPr>
        <p:txBody>
          <a:bodyPr lIns="91428" tIns="45714" rIns="91428" bIns="45714"/>
          <a:lstStyle>
            <a:lvl1pPr algn="l">
              <a:defRPr sz="2400" b="1">
                <a:solidFill>
                  <a:schemeClr val="accent1"/>
                </a:solidFill>
              </a:defRPr>
            </a:lvl1pPr>
          </a:lstStyle>
          <a:p>
            <a:r>
              <a:rPr lang="en-US" dirty="0" smtClean="0"/>
              <a:t>CLICK TO EDIT MASTER TITLE STYLE</a:t>
            </a:r>
            <a:endParaRPr lang="fi-FI" dirty="0"/>
          </a:p>
        </p:txBody>
      </p:sp>
      <p:sp>
        <p:nvSpPr>
          <p:cNvPr id="15" name="Subtitle 2"/>
          <p:cNvSpPr>
            <a:spLocks noGrp="1"/>
          </p:cNvSpPr>
          <p:nvPr>
            <p:ph type="subTitle" idx="14"/>
          </p:nvPr>
        </p:nvSpPr>
        <p:spPr>
          <a:xfrm>
            <a:off x="609600" y="723900"/>
            <a:ext cx="11201398" cy="596900"/>
          </a:xfrm>
          <a:prstGeom prst="rect">
            <a:avLst/>
          </a:prstGeom>
        </p:spPr>
        <p:txBody>
          <a:bodyPr lIns="91428" tIns="45714" rIns="91428" bIns="45714">
            <a:noAutofit/>
          </a:bodyPr>
          <a:lstStyle>
            <a:lvl1pPr marL="0" indent="0" algn="l">
              <a:buNone/>
              <a:defRPr sz="1400" cap="all" baseline="0">
                <a:solidFill>
                  <a:schemeClr val="accent2"/>
                </a:solidFill>
              </a:defRPr>
            </a:lvl1pPr>
            <a:lvl2pPr marL="457139" indent="0" algn="ctr">
              <a:buNone/>
              <a:defRPr>
                <a:solidFill>
                  <a:schemeClr val="tx1">
                    <a:tint val="75000"/>
                  </a:schemeClr>
                </a:solidFill>
              </a:defRPr>
            </a:lvl2pPr>
            <a:lvl3pPr marL="914279" indent="0" algn="ctr">
              <a:buNone/>
              <a:defRPr>
                <a:solidFill>
                  <a:schemeClr val="tx1">
                    <a:tint val="75000"/>
                  </a:schemeClr>
                </a:solidFill>
              </a:defRPr>
            </a:lvl3pPr>
            <a:lvl4pPr marL="1371418" indent="0" algn="ctr">
              <a:buNone/>
              <a:defRPr>
                <a:solidFill>
                  <a:schemeClr val="tx1">
                    <a:tint val="75000"/>
                  </a:schemeClr>
                </a:solidFill>
              </a:defRPr>
            </a:lvl4pPr>
            <a:lvl5pPr marL="1828556" indent="0" algn="ctr">
              <a:buNone/>
              <a:defRPr>
                <a:solidFill>
                  <a:schemeClr val="tx1">
                    <a:tint val="75000"/>
                  </a:schemeClr>
                </a:solidFill>
              </a:defRPr>
            </a:lvl5pPr>
            <a:lvl6pPr marL="2285696" indent="0" algn="ctr">
              <a:buNone/>
              <a:defRPr>
                <a:solidFill>
                  <a:schemeClr val="tx1">
                    <a:tint val="75000"/>
                  </a:schemeClr>
                </a:solidFill>
              </a:defRPr>
            </a:lvl6pPr>
            <a:lvl7pPr marL="2742835" indent="0" algn="ctr">
              <a:buNone/>
              <a:defRPr>
                <a:solidFill>
                  <a:schemeClr val="tx1">
                    <a:tint val="75000"/>
                  </a:schemeClr>
                </a:solidFill>
              </a:defRPr>
            </a:lvl7pPr>
            <a:lvl8pPr marL="3199975" indent="0" algn="ctr">
              <a:buNone/>
              <a:defRPr>
                <a:solidFill>
                  <a:schemeClr val="tx1">
                    <a:tint val="75000"/>
                  </a:schemeClr>
                </a:solidFill>
              </a:defRPr>
            </a:lvl8pPr>
            <a:lvl9pPr marL="3657114" indent="0" algn="ctr">
              <a:buNone/>
              <a:defRPr>
                <a:solidFill>
                  <a:schemeClr val="tx1">
                    <a:tint val="75000"/>
                  </a:schemeClr>
                </a:solidFill>
              </a:defRPr>
            </a:lvl9pPr>
          </a:lstStyle>
          <a:p>
            <a:r>
              <a:rPr lang="en-US" smtClean="0"/>
              <a:t>Click to edit Master subtitle style</a:t>
            </a:r>
            <a:endParaRPr lang="en-US"/>
          </a:p>
        </p:txBody>
      </p:sp>
      <p:sp>
        <p:nvSpPr>
          <p:cNvPr id="16" name="Date Placeholder 16"/>
          <p:cNvSpPr>
            <a:spLocks noGrp="1"/>
          </p:cNvSpPr>
          <p:nvPr>
            <p:ph type="dt" sz="half" idx="10"/>
          </p:nvPr>
        </p:nvSpPr>
        <p:spPr>
          <a:xfrm>
            <a:off x="9375647" y="52843"/>
            <a:ext cx="1162761" cy="268357"/>
          </a:xfrm>
          <a:prstGeom prst="rect">
            <a:avLst/>
          </a:prstGeom>
        </p:spPr>
        <p:txBody>
          <a:bodyPr/>
          <a:lstStyle>
            <a:lvl1pPr>
              <a:defRPr sz="900"/>
            </a:lvl1pPr>
          </a:lstStyle>
          <a:p>
            <a:fld id="{46A43983-4C18-414A-B154-D67565DC0B3B}" type="datetime1">
              <a:rPr lang="fi-FI" smtClean="0"/>
              <a:t>30.11.2020</a:t>
            </a:fld>
            <a:endParaRPr lang="fi-FI" dirty="0"/>
          </a:p>
        </p:txBody>
      </p:sp>
      <p:sp>
        <p:nvSpPr>
          <p:cNvPr id="17" name="Footer Placeholder 17"/>
          <p:cNvSpPr>
            <a:spLocks noGrp="1"/>
          </p:cNvSpPr>
          <p:nvPr>
            <p:ph type="ftr" sz="quarter" idx="11"/>
          </p:nvPr>
        </p:nvSpPr>
        <p:spPr>
          <a:xfrm>
            <a:off x="10474907" y="47254"/>
            <a:ext cx="1720268" cy="273946"/>
          </a:xfrm>
          <a:prstGeom prst="rect">
            <a:avLst/>
          </a:prstGeom>
        </p:spPr>
        <p:txBody>
          <a:bodyPr/>
          <a:lstStyle>
            <a:lvl1pPr>
              <a:defRPr sz="900"/>
            </a:lvl1pPr>
          </a:lstStyle>
          <a:p>
            <a:r>
              <a:rPr lang="fi-FI" smtClean="0"/>
              <a:t>EDUCATIONAL USE ONLY</a:t>
            </a:r>
            <a:endParaRPr lang="fi-FI" dirty="0"/>
          </a:p>
        </p:txBody>
      </p:sp>
    </p:spTree>
    <p:extLst>
      <p:ext uri="{BB962C8B-B14F-4D97-AF65-F5344CB8AC3E}">
        <p14:creationId xmlns:p14="http://schemas.microsoft.com/office/powerpoint/2010/main" val="131838082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Date Placeholder 16"/>
          <p:cNvSpPr>
            <a:spLocks noGrp="1"/>
          </p:cNvSpPr>
          <p:nvPr>
            <p:ph type="dt" sz="half" idx="10"/>
          </p:nvPr>
        </p:nvSpPr>
        <p:spPr>
          <a:xfrm>
            <a:off x="9375647" y="52843"/>
            <a:ext cx="1162761" cy="268357"/>
          </a:xfrm>
          <a:prstGeom prst="rect">
            <a:avLst/>
          </a:prstGeom>
        </p:spPr>
        <p:txBody>
          <a:bodyPr/>
          <a:lstStyle>
            <a:lvl1pPr>
              <a:defRPr sz="900"/>
            </a:lvl1pPr>
          </a:lstStyle>
          <a:p>
            <a:fld id="{4791A73E-0461-4AB7-ADA7-411F9D95D986}" type="datetime1">
              <a:rPr lang="fi-FI" smtClean="0"/>
              <a:t>30.11.2020</a:t>
            </a:fld>
            <a:endParaRPr lang="fi-FI" dirty="0"/>
          </a:p>
        </p:txBody>
      </p:sp>
      <p:sp>
        <p:nvSpPr>
          <p:cNvPr id="11" name="Footer Placeholder 17"/>
          <p:cNvSpPr>
            <a:spLocks noGrp="1"/>
          </p:cNvSpPr>
          <p:nvPr>
            <p:ph type="ftr" sz="quarter" idx="11"/>
          </p:nvPr>
        </p:nvSpPr>
        <p:spPr>
          <a:xfrm>
            <a:off x="10474907" y="47254"/>
            <a:ext cx="1720268" cy="273946"/>
          </a:xfrm>
          <a:prstGeom prst="rect">
            <a:avLst/>
          </a:prstGeom>
        </p:spPr>
        <p:txBody>
          <a:bodyPr/>
          <a:lstStyle>
            <a:lvl1pPr>
              <a:defRPr sz="900"/>
            </a:lvl1pPr>
          </a:lstStyle>
          <a:p>
            <a:r>
              <a:rPr lang="fi-FI" smtClean="0"/>
              <a:t>EDUCATIONAL USE ONLY</a:t>
            </a:r>
            <a:endParaRPr lang="fi-FI" dirty="0"/>
          </a:p>
        </p:txBody>
      </p:sp>
    </p:spTree>
    <p:extLst>
      <p:ext uri="{BB962C8B-B14F-4D97-AF65-F5344CB8AC3E}">
        <p14:creationId xmlns:p14="http://schemas.microsoft.com/office/powerpoint/2010/main" val="148131960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436688"/>
            <a:ext cx="5387975" cy="531812"/>
          </a:xfrm>
          <a:prstGeom prst="rect">
            <a:avLst/>
          </a:prstGeom>
        </p:spPr>
        <p:txBody>
          <a:bodyPr lIns="91428" tIns="45714" rIns="91428" bIns="45714" anchor="b"/>
          <a:lstStyle>
            <a:lvl1pPr marL="0" indent="0">
              <a:buNone/>
              <a:defRPr sz="1600" b="1">
                <a:solidFill>
                  <a:schemeClr val="tx2"/>
                </a:solidFill>
              </a:defRPr>
            </a:lvl1pPr>
            <a:lvl2pPr marL="457139" indent="0">
              <a:buNone/>
              <a:defRPr sz="2000" b="1"/>
            </a:lvl2pPr>
            <a:lvl3pPr marL="914279" indent="0">
              <a:buNone/>
              <a:defRPr sz="1800" b="1"/>
            </a:lvl3pPr>
            <a:lvl4pPr marL="1371418" indent="0">
              <a:buNone/>
              <a:defRPr sz="1600" b="1"/>
            </a:lvl4pPr>
            <a:lvl5pPr marL="1828556" indent="0">
              <a:buNone/>
              <a:defRPr sz="1600" b="1"/>
            </a:lvl5pPr>
            <a:lvl6pPr marL="2285696" indent="0">
              <a:buNone/>
              <a:defRPr sz="1600" b="1"/>
            </a:lvl6pPr>
            <a:lvl7pPr marL="2742835" indent="0">
              <a:buNone/>
              <a:defRPr sz="1600" b="1"/>
            </a:lvl7pPr>
            <a:lvl8pPr marL="3199975" indent="0">
              <a:buNone/>
              <a:defRPr sz="1600" b="1"/>
            </a:lvl8pPr>
            <a:lvl9pPr marL="365711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6"/>
            <a:ext cx="5387975" cy="3844925"/>
          </a:xfrm>
          <a:prstGeom prst="rect">
            <a:avLst/>
          </a:prstGeom>
        </p:spPr>
        <p:txBody>
          <a:bodyPr lIns="91428" tIns="45714" rIns="91428" bIns="45714"/>
          <a:lstStyle>
            <a:lvl1pPr marL="342854" indent="-342854">
              <a:buFontTx/>
              <a:buBlip>
                <a:blip r:embed="rId2"/>
              </a:buBlip>
              <a:defRPr sz="1400">
                <a:solidFill>
                  <a:schemeClr val="tx1"/>
                </a:solidFill>
              </a:defRPr>
            </a:lvl1pPr>
            <a:lvl2pPr marL="742851" indent="-285712">
              <a:buFontTx/>
              <a:buBlip>
                <a:blip r:embed="rId2"/>
              </a:buBlip>
              <a:defRPr sz="1200">
                <a:solidFill>
                  <a:schemeClr val="tx1"/>
                </a:solidFill>
              </a:defRPr>
            </a:lvl2pPr>
            <a:lvl3pPr marL="1142848" indent="-228569">
              <a:buFontTx/>
              <a:buBlip>
                <a:blip r:embed="rId2"/>
              </a:buBlip>
              <a:defRPr sz="1100">
                <a:solidFill>
                  <a:schemeClr val="tx1"/>
                </a:solidFill>
              </a:defRPr>
            </a:lvl3pPr>
            <a:lvl4pPr marL="1599987" indent="-228569">
              <a:buFontTx/>
              <a:buBlip>
                <a:blip r:embed="rId2"/>
              </a:buBlip>
              <a:defRPr sz="1100">
                <a:solidFill>
                  <a:schemeClr val="tx1"/>
                </a:solidFill>
              </a:defRPr>
            </a:lvl4pPr>
            <a:lvl5pPr marL="2057127" indent="-228569">
              <a:buFontTx/>
              <a:buBlip>
                <a:blip r:embed="rId2"/>
              </a:buBlip>
              <a:defRPr sz="1100">
                <a:solidFill>
                  <a:schemeClr val="tx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i-FI" dirty="0"/>
          </a:p>
        </p:txBody>
      </p:sp>
      <p:sp>
        <p:nvSpPr>
          <p:cNvPr id="5" name="Text Placeholder 4"/>
          <p:cNvSpPr>
            <a:spLocks noGrp="1"/>
          </p:cNvSpPr>
          <p:nvPr>
            <p:ph type="body" sz="quarter" idx="3"/>
          </p:nvPr>
        </p:nvSpPr>
        <p:spPr>
          <a:xfrm>
            <a:off x="6194426" y="1436688"/>
            <a:ext cx="5391150" cy="531812"/>
          </a:xfrm>
          <a:prstGeom prst="rect">
            <a:avLst/>
          </a:prstGeom>
        </p:spPr>
        <p:txBody>
          <a:bodyPr lIns="91428" tIns="45714" rIns="91428" bIns="45714" anchor="b"/>
          <a:lstStyle>
            <a:lvl1pPr marL="0" indent="0">
              <a:buNone/>
              <a:defRPr sz="1600" b="1">
                <a:solidFill>
                  <a:schemeClr val="tx2"/>
                </a:solidFill>
              </a:defRPr>
            </a:lvl1pPr>
            <a:lvl2pPr marL="457139" indent="0">
              <a:buNone/>
              <a:defRPr sz="2000" b="1"/>
            </a:lvl2pPr>
            <a:lvl3pPr marL="914279" indent="0">
              <a:buNone/>
              <a:defRPr sz="1800" b="1"/>
            </a:lvl3pPr>
            <a:lvl4pPr marL="1371418" indent="0">
              <a:buNone/>
              <a:defRPr sz="1600" b="1"/>
            </a:lvl4pPr>
            <a:lvl5pPr marL="1828556" indent="0">
              <a:buNone/>
              <a:defRPr sz="1600" b="1"/>
            </a:lvl5pPr>
            <a:lvl6pPr marL="2285696" indent="0">
              <a:buNone/>
              <a:defRPr sz="1600" b="1"/>
            </a:lvl6pPr>
            <a:lvl7pPr marL="2742835" indent="0">
              <a:buNone/>
              <a:defRPr sz="1600" b="1"/>
            </a:lvl7pPr>
            <a:lvl8pPr marL="3199975" indent="0">
              <a:buNone/>
              <a:defRPr sz="1600" b="1"/>
            </a:lvl8pPr>
            <a:lvl9pPr marL="365711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4426" y="2174876"/>
            <a:ext cx="5391150" cy="3844925"/>
          </a:xfrm>
          <a:prstGeom prst="rect">
            <a:avLst/>
          </a:prstGeom>
        </p:spPr>
        <p:txBody>
          <a:bodyPr lIns="91428" tIns="45714" rIns="91428" bIns="45714"/>
          <a:lstStyle>
            <a:lvl1pPr marL="342854" indent="-342854">
              <a:buFontTx/>
              <a:buBlip>
                <a:blip r:embed="rId2"/>
              </a:buBlip>
              <a:defRPr sz="1400">
                <a:solidFill>
                  <a:schemeClr val="tx1"/>
                </a:solidFill>
              </a:defRPr>
            </a:lvl1pPr>
            <a:lvl2pPr marL="742851" indent="-285712">
              <a:buFontTx/>
              <a:buBlip>
                <a:blip r:embed="rId2"/>
              </a:buBlip>
              <a:defRPr sz="1200">
                <a:solidFill>
                  <a:schemeClr val="tx1"/>
                </a:solidFill>
              </a:defRPr>
            </a:lvl2pPr>
            <a:lvl3pPr marL="1142848" indent="-228569">
              <a:buFontTx/>
              <a:buBlip>
                <a:blip r:embed="rId2"/>
              </a:buBlip>
              <a:defRPr sz="1100">
                <a:solidFill>
                  <a:schemeClr val="tx1"/>
                </a:solidFill>
              </a:defRPr>
            </a:lvl3pPr>
            <a:lvl4pPr marL="1599987" indent="-228569">
              <a:buFontTx/>
              <a:buBlip>
                <a:blip r:embed="rId2"/>
              </a:buBlip>
              <a:defRPr sz="1100">
                <a:solidFill>
                  <a:schemeClr val="tx1"/>
                </a:solidFill>
              </a:defRPr>
            </a:lvl4pPr>
            <a:lvl5pPr marL="2057127" indent="-228569">
              <a:buFontTx/>
              <a:buBlip>
                <a:blip r:embed="rId2"/>
              </a:buBlip>
              <a:defRPr sz="11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16" name="Title 23"/>
          <p:cNvSpPr>
            <a:spLocks noGrp="1"/>
          </p:cNvSpPr>
          <p:nvPr>
            <p:ph type="title" hasCustomPrompt="1"/>
          </p:nvPr>
        </p:nvSpPr>
        <p:spPr>
          <a:xfrm>
            <a:off x="609602" y="274638"/>
            <a:ext cx="11201399" cy="385762"/>
          </a:xfrm>
          <a:prstGeom prst="rect">
            <a:avLst/>
          </a:prstGeom>
        </p:spPr>
        <p:txBody>
          <a:bodyPr lIns="91428" tIns="45714" rIns="91428" bIns="45714"/>
          <a:lstStyle>
            <a:lvl1pPr algn="l">
              <a:defRPr sz="2400" b="1">
                <a:solidFill>
                  <a:schemeClr val="accent1"/>
                </a:solidFill>
              </a:defRPr>
            </a:lvl1pPr>
          </a:lstStyle>
          <a:p>
            <a:r>
              <a:rPr lang="en-US" dirty="0" smtClean="0"/>
              <a:t>CLICK TO EDIT MASTER TITLE STYLE</a:t>
            </a:r>
            <a:endParaRPr lang="fi-FI" dirty="0"/>
          </a:p>
        </p:txBody>
      </p:sp>
      <p:sp>
        <p:nvSpPr>
          <p:cNvPr id="17" name="Subtitle 2"/>
          <p:cNvSpPr>
            <a:spLocks noGrp="1"/>
          </p:cNvSpPr>
          <p:nvPr>
            <p:ph type="subTitle" idx="14"/>
          </p:nvPr>
        </p:nvSpPr>
        <p:spPr>
          <a:xfrm>
            <a:off x="609600" y="723900"/>
            <a:ext cx="11201398" cy="596900"/>
          </a:xfrm>
          <a:prstGeom prst="rect">
            <a:avLst/>
          </a:prstGeom>
        </p:spPr>
        <p:txBody>
          <a:bodyPr lIns="91428" tIns="45714" rIns="91428" bIns="45714">
            <a:noAutofit/>
          </a:bodyPr>
          <a:lstStyle>
            <a:lvl1pPr marL="0" indent="0" algn="l">
              <a:buNone/>
              <a:defRPr sz="1400" cap="all" baseline="0">
                <a:solidFill>
                  <a:schemeClr val="accent2"/>
                </a:solidFill>
              </a:defRPr>
            </a:lvl1pPr>
            <a:lvl2pPr marL="457139" indent="0" algn="ctr">
              <a:buNone/>
              <a:defRPr>
                <a:solidFill>
                  <a:schemeClr val="tx1">
                    <a:tint val="75000"/>
                  </a:schemeClr>
                </a:solidFill>
              </a:defRPr>
            </a:lvl2pPr>
            <a:lvl3pPr marL="914279" indent="0" algn="ctr">
              <a:buNone/>
              <a:defRPr>
                <a:solidFill>
                  <a:schemeClr val="tx1">
                    <a:tint val="75000"/>
                  </a:schemeClr>
                </a:solidFill>
              </a:defRPr>
            </a:lvl3pPr>
            <a:lvl4pPr marL="1371418" indent="0" algn="ctr">
              <a:buNone/>
              <a:defRPr>
                <a:solidFill>
                  <a:schemeClr val="tx1">
                    <a:tint val="75000"/>
                  </a:schemeClr>
                </a:solidFill>
              </a:defRPr>
            </a:lvl4pPr>
            <a:lvl5pPr marL="1828556" indent="0" algn="ctr">
              <a:buNone/>
              <a:defRPr>
                <a:solidFill>
                  <a:schemeClr val="tx1">
                    <a:tint val="75000"/>
                  </a:schemeClr>
                </a:solidFill>
              </a:defRPr>
            </a:lvl5pPr>
            <a:lvl6pPr marL="2285696" indent="0" algn="ctr">
              <a:buNone/>
              <a:defRPr>
                <a:solidFill>
                  <a:schemeClr val="tx1">
                    <a:tint val="75000"/>
                  </a:schemeClr>
                </a:solidFill>
              </a:defRPr>
            </a:lvl6pPr>
            <a:lvl7pPr marL="2742835" indent="0" algn="ctr">
              <a:buNone/>
              <a:defRPr>
                <a:solidFill>
                  <a:schemeClr val="tx1">
                    <a:tint val="75000"/>
                  </a:schemeClr>
                </a:solidFill>
              </a:defRPr>
            </a:lvl7pPr>
            <a:lvl8pPr marL="3199975" indent="0" algn="ctr">
              <a:buNone/>
              <a:defRPr>
                <a:solidFill>
                  <a:schemeClr val="tx1">
                    <a:tint val="75000"/>
                  </a:schemeClr>
                </a:solidFill>
              </a:defRPr>
            </a:lvl8pPr>
            <a:lvl9pPr marL="3657114" indent="0" algn="ctr">
              <a:buNone/>
              <a:defRPr>
                <a:solidFill>
                  <a:schemeClr val="tx1">
                    <a:tint val="75000"/>
                  </a:schemeClr>
                </a:solidFill>
              </a:defRPr>
            </a:lvl9pPr>
          </a:lstStyle>
          <a:p>
            <a:r>
              <a:rPr lang="en-US" dirty="0" smtClean="0"/>
              <a:t>Click to edit Master subtitle style</a:t>
            </a:r>
            <a:endParaRPr lang="en-US" dirty="0"/>
          </a:p>
        </p:txBody>
      </p:sp>
      <p:sp>
        <p:nvSpPr>
          <p:cNvPr id="18" name="Date Placeholder 16"/>
          <p:cNvSpPr>
            <a:spLocks noGrp="1"/>
          </p:cNvSpPr>
          <p:nvPr>
            <p:ph type="dt" sz="half" idx="10"/>
          </p:nvPr>
        </p:nvSpPr>
        <p:spPr>
          <a:xfrm>
            <a:off x="9375647" y="52843"/>
            <a:ext cx="1162761" cy="268357"/>
          </a:xfrm>
          <a:prstGeom prst="rect">
            <a:avLst/>
          </a:prstGeom>
        </p:spPr>
        <p:txBody>
          <a:bodyPr/>
          <a:lstStyle>
            <a:lvl1pPr>
              <a:defRPr sz="900"/>
            </a:lvl1pPr>
          </a:lstStyle>
          <a:p>
            <a:fld id="{AB360EB4-8320-4F77-ACC3-44A45C3519AA}" type="datetime1">
              <a:rPr lang="fi-FI" smtClean="0"/>
              <a:t>30.11.2020</a:t>
            </a:fld>
            <a:endParaRPr lang="fi-FI" dirty="0"/>
          </a:p>
        </p:txBody>
      </p:sp>
      <p:sp>
        <p:nvSpPr>
          <p:cNvPr id="19" name="Footer Placeholder 17"/>
          <p:cNvSpPr>
            <a:spLocks noGrp="1"/>
          </p:cNvSpPr>
          <p:nvPr>
            <p:ph type="ftr" sz="quarter" idx="11"/>
          </p:nvPr>
        </p:nvSpPr>
        <p:spPr>
          <a:xfrm>
            <a:off x="10474907" y="47254"/>
            <a:ext cx="1720268" cy="273946"/>
          </a:xfrm>
          <a:prstGeom prst="rect">
            <a:avLst/>
          </a:prstGeom>
        </p:spPr>
        <p:txBody>
          <a:bodyPr/>
          <a:lstStyle>
            <a:lvl1pPr>
              <a:defRPr sz="900"/>
            </a:lvl1pPr>
          </a:lstStyle>
          <a:p>
            <a:r>
              <a:rPr lang="fi-FI" smtClean="0"/>
              <a:t>EDUCATIONAL USE ONLY</a:t>
            </a:r>
            <a:endParaRPr lang="fi-FI" dirty="0"/>
          </a:p>
        </p:txBody>
      </p:sp>
    </p:spTree>
    <p:extLst>
      <p:ext uri="{BB962C8B-B14F-4D97-AF65-F5344CB8AC3E}">
        <p14:creationId xmlns:p14="http://schemas.microsoft.com/office/powerpoint/2010/main" val="1059634524"/>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09602" y="1435101"/>
            <a:ext cx="3314701" cy="4330700"/>
          </a:xfrm>
          <a:prstGeom prst="rect">
            <a:avLst/>
          </a:prstGeom>
        </p:spPr>
        <p:txBody>
          <a:bodyPr lIns="91428" tIns="45714" rIns="91428" bIns="45714"/>
          <a:lstStyle>
            <a:lvl1pPr marL="0" indent="0">
              <a:buNone/>
              <a:defRPr sz="1400"/>
            </a:lvl1pPr>
            <a:lvl2pPr marL="457139" indent="0">
              <a:buNone/>
              <a:defRPr sz="1300"/>
            </a:lvl2pPr>
            <a:lvl3pPr marL="914279" indent="0">
              <a:buNone/>
              <a:defRPr sz="1000"/>
            </a:lvl3pPr>
            <a:lvl4pPr marL="1371418" indent="0">
              <a:buNone/>
              <a:defRPr sz="900"/>
            </a:lvl4pPr>
            <a:lvl5pPr marL="1828556" indent="0">
              <a:buNone/>
              <a:defRPr sz="900"/>
            </a:lvl5pPr>
            <a:lvl6pPr marL="2285696" indent="0">
              <a:buNone/>
              <a:defRPr sz="900"/>
            </a:lvl6pPr>
            <a:lvl7pPr marL="2742835" indent="0">
              <a:buNone/>
              <a:defRPr sz="900"/>
            </a:lvl7pPr>
            <a:lvl8pPr marL="3199975" indent="0">
              <a:buNone/>
              <a:defRPr sz="900"/>
            </a:lvl8pPr>
            <a:lvl9pPr marL="3657114" indent="0">
              <a:buNone/>
              <a:defRPr sz="900"/>
            </a:lvl9pPr>
          </a:lstStyle>
          <a:p>
            <a:pPr lvl="0"/>
            <a:r>
              <a:rPr lang="en-US" dirty="0" smtClean="0"/>
              <a:t>Click to edit Master text styles</a:t>
            </a:r>
          </a:p>
        </p:txBody>
      </p:sp>
      <p:sp>
        <p:nvSpPr>
          <p:cNvPr id="14" name="Date Placeholder 16"/>
          <p:cNvSpPr>
            <a:spLocks noGrp="1"/>
          </p:cNvSpPr>
          <p:nvPr>
            <p:ph type="dt" sz="half" idx="10"/>
          </p:nvPr>
        </p:nvSpPr>
        <p:spPr>
          <a:xfrm>
            <a:off x="9375647" y="52843"/>
            <a:ext cx="1162761" cy="268357"/>
          </a:xfrm>
          <a:prstGeom prst="rect">
            <a:avLst/>
          </a:prstGeom>
        </p:spPr>
        <p:txBody>
          <a:bodyPr/>
          <a:lstStyle>
            <a:lvl1pPr>
              <a:defRPr sz="900"/>
            </a:lvl1pPr>
          </a:lstStyle>
          <a:p>
            <a:fld id="{2AEB5112-12C6-4275-B9EC-6214D434636F}" type="datetime1">
              <a:rPr lang="fi-FI" smtClean="0"/>
              <a:t>30.11.2020</a:t>
            </a:fld>
            <a:endParaRPr lang="fi-FI" dirty="0"/>
          </a:p>
        </p:txBody>
      </p:sp>
      <p:sp>
        <p:nvSpPr>
          <p:cNvPr id="15" name="Footer Placeholder 17"/>
          <p:cNvSpPr>
            <a:spLocks noGrp="1"/>
          </p:cNvSpPr>
          <p:nvPr>
            <p:ph type="ftr" sz="quarter" idx="11"/>
          </p:nvPr>
        </p:nvSpPr>
        <p:spPr>
          <a:xfrm>
            <a:off x="10474907" y="47254"/>
            <a:ext cx="1720268" cy="273946"/>
          </a:xfrm>
          <a:prstGeom prst="rect">
            <a:avLst/>
          </a:prstGeom>
        </p:spPr>
        <p:txBody>
          <a:bodyPr/>
          <a:lstStyle>
            <a:lvl1pPr>
              <a:defRPr sz="900"/>
            </a:lvl1pPr>
          </a:lstStyle>
          <a:p>
            <a:r>
              <a:rPr lang="fi-FI" smtClean="0"/>
              <a:t>EDUCATIONAL USE ONLY</a:t>
            </a:r>
            <a:endParaRPr lang="fi-FI" dirty="0"/>
          </a:p>
        </p:txBody>
      </p:sp>
      <p:sp>
        <p:nvSpPr>
          <p:cNvPr id="16" name="Title 23"/>
          <p:cNvSpPr>
            <a:spLocks noGrp="1"/>
          </p:cNvSpPr>
          <p:nvPr>
            <p:ph type="title" hasCustomPrompt="1"/>
          </p:nvPr>
        </p:nvSpPr>
        <p:spPr>
          <a:xfrm>
            <a:off x="609602" y="274638"/>
            <a:ext cx="11201399" cy="385762"/>
          </a:xfrm>
          <a:prstGeom prst="rect">
            <a:avLst/>
          </a:prstGeom>
        </p:spPr>
        <p:txBody>
          <a:bodyPr lIns="91428" tIns="45714" rIns="91428" bIns="45714"/>
          <a:lstStyle>
            <a:lvl1pPr algn="l">
              <a:defRPr sz="2400" b="1">
                <a:solidFill>
                  <a:schemeClr val="accent1"/>
                </a:solidFill>
              </a:defRPr>
            </a:lvl1pPr>
          </a:lstStyle>
          <a:p>
            <a:r>
              <a:rPr lang="en-US" dirty="0" smtClean="0"/>
              <a:t>CLICK TO EDIT MASTER TITLE STYLE</a:t>
            </a:r>
            <a:endParaRPr lang="fi-FI" dirty="0"/>
          </a:p>
        </p:txBody>
      </p:sp>
      <p:sp>
        <p:nvSpPr>
          <p:cNvPr id="17" name="Subtitle 2"/>
          <p:cNvSpPr>
            <a:spLocks noGrp="1"/>
          </p:cNvSpPr>
          <p:nvPr>
            <p:ph type="subTitle" idx="14"/>
          </p:nvPr>
        </p:nvSpPr>
        <p:spPr>
          <a:xfrm>
            <a:off x="609600" y="723900"/>
            <a:ext cx="11201398" cy="596900"/>
          </a:xfrm>
          <a:prstGeom prst="rect">
            <a:avLst/>
          </a:prstGeom>
        </p:spPr>
        <p:txBody>
          <a:bodyPr lIns="91428" tIns="45714" rIns="91428" bIns="45714">
            <a:noAutofit/>
          </a:bodyPr>
          <a:lstStyle>
            <a:lvl1pPr marL="0" indent="0" algn="l">
              <a:buNone/>
              <a:defRPr sz="1400" cap="all" baseline="0">
                <a:solidFill>
                  <a:schemeClr val="accent2"/>
                </a:solidFill>
              </a:defRPr>
            </a:lvl1pPr>
            <a:lvl2pPr marL="457139" indent="0" algn="ctr">
              <a:buNone/>
              <a:defRPr>
                <a:solidFill>
                  <a:schemeClr val="tx1">
                    <a:tint val="75000"/>
                  </a:schemeClr>
                </a:solidFill>
              </a:defRPr>
            </a:lvl2pPr>
            <a:lvl3pPr marL="914279" indent="0" algn="ctr">
              <a:buNone/>
              <a:defRPr>
                <a:solidFill>
                  <a:schemeClr val="tx1">
                    <a:tint val="75000"/>
                  </a:schemeClr>
                </a:solidFill>
              </a:defRPr>
            </a:lvl3pPr>
            <a:lvl4pPr marL="1371418" indent="0" algn="ctr">
              <a:buNone/>
              <a:defRPr>
                <a:solidFill>
                  <a:schemeClr val="tx1">
                    <a:tint val="75000"/>
                  </a:schemeClr>
                </a:solidFill>
              </a:defRPr>
            </a:lvl4pPr>
            <a:lvl5pPr marL="1828556" indent="0" algn="ctr">
              <a:buNone/>
              <a:defRPr>
                <a:solidFill>
                  <a:schemeClr val="tx1">
                    <a:tint val="75000"/>
                  </a:schemeClr>
                </a:solidFill>
              </a:defRPr>
            </a:lvl5pPr>
            <a:lvl6pPr marL="2285696" indent="0" algn="ctr">
              <a:buNone/>
              <a:defRPr>
                <a:solidFill>
                  <a:schemeClr val="tx1">
                    <a:tint val="75000"/>
                  </a:schemeClr>
                </a:solidFill>
              </a:defRPr>
            </a:lvl6pPr>
            <a:lvl7pPr marL="2742835" indent="0" algn="ctr">
              <a:buNone/>
              <a:defRPr>
                <a:solidFill>
                  <a:schemeClr val="tx1">
                    <a:tint val="75000"/>
                  </a:schemeClr>
                </a:solidFill>
              </a:defRPr>
            </a:lvl7pPr>
            <a:lvl8pPr marL="3199975" indent="0" algn="ctr">
              <a:buNone/>
              <a:defRPr>
                <a:solidFill>
                  <a:schemeClr val="tx1">
                    <a:tint val="75000"/>
                  </a:schemeClr>
                </a:solidFill>
              </a:defRPr>
            </a:lvl8pPr>
            <a:lvl9pPr marL="3657114" indent="0" algn="ctr">
              <a:buNone/>
              <a:defRPr>
                <a:solidFill>
                  <a:schemeClr val="tx1">
                    <a:tint val="75000"/>
                  </a:schemeClr>
                </a:solidFill>
              </a:defRPr>
            </a:lvl9pPr>
          </a:lstStyle>
          <a:p>
            <a:r>
              <a:rPr lang="en-US" dirty="0" smtClean="0"/>
              <a:t>Click to edit Master subtitle style</a:t>
            </a:r>
            <a:endParaRPr lang="en-US" dirty="0"/>
          </a:p>
        </p:txBody>
      </p:sp>
      <p:sp>
        <p:nvSpPr>
          <p:cNvPr id="19" name="Chart Placeholder 18"/>
          <p:cNvSpPr>
            <a:spLocks noGrp="1"/>
          </p:cNvSpPr>
          <p:nvPr>
            <p:ph type="chart" sz="quarter" idx="15"/>
          </p:nvPr>
        </p:nvSpPr>
        <p:spPr>
          <a:xfrm>
            <a:off x="4178300" y="1435101"/>
            <a:ext cx="7632700" cy="4330700"/>
          </a:xfrm>
          <a:prstGeom prst="rect">
            <a:avLst/>
          </a:prstGeom>
        </p:spPr>
        <p:txBody>
          <a:bodyPr lIns="91428" tIns="45714" rIns="91428" bIns="45714"/>
          <a:lstStyle/>
          <a:p>
            <a:endParaRPr lang="fi-FI"/>
          </a:p>
        </p:txBody>
      </p:sp>
    </p:spTree>
    <p:extLst>
      <p:ext uri="{BB962C8B-B14F-4D97-AF65-F5344CB8AC3E}">
        <p14:creationId xmlns:p14="http://schemas.microsoft.com/office/powerpoint/2010/main" val="410743318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Subtitle 2"/>
          <p:cNvSpPr txBox="1">
            <a:spLocks/>
          </p:cNvSpPr>
          <p:nvPr userDrawn="1"/>
        </p:nvSpPr>
        <p:spPr>
          <a:xfrm>
            <a:off x="9061587" y="6205019"/>
            <a:ext cx="2137379" cy="490696"/>
          </a:xfrm>
          <a:prstGeom prst="rect">
            <a:avLst/>
          </a:prstGeom>
          <a:effectLst/>
        </p:spPr>
        <p:txBody>
          <a:bodyPr lIns="121928" tIns="60964" rIns="121928" bIns="60964">
            <a:normAutofit/>
          </a:bodyPr>
          <a:lstStyle>
            <a:lvl1pPr marL="0" indent="0" algn="l" defTabSz="457200" rtl="0" eaLnBrk="1" latinLnBrk="0" hangingPunct="1">
              <a:spcBef>
                <a:spcPct val="20000"/>
              </a:spcBef>
              <a:buFont typeface="Arial"/>
              <a:buNone/>
              <a:defRPr sz="1600" kern="1200" spc="0">
                <a:solidFill>
                  <a:srgbClr val="FFFFFF"/>
                </a:solidFill>
                <a:latin typeface="Verdana"/>
                <a:ea typeface="+mn-ea"/>
                <a:cs typeface="Verdana"/>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100000"/>
              </a:lnSpc>
            </a:pPr>
            <a:r>
              <a:rPr lang="fi-FI" sz="1000" dirty="0" smtClean="0">
                <a:solidFill>
                  <a:srgbClr val="53565A"/>
                </a:solidFill>
                <a:latin typeface="+mj-lt"/>
              </a:rPr>
              <a:t>+358 44 564 8792</a:t>
            </a:r>
          </a:p>
          <a:p>
            <a:pPr marL="0" marR="0" indent="0" algn="l" defTabSz="609640" rtl="0" eaLnBrk="1" fontAlgn="auto" latinLnBrk="0" hangingPunct="1">
              <a:lnSpc>
                <a:spcPct val="100000"/>
              </a:lnSpc>
              <a:spcBef>
                <a:spcPct val="20000"/>
              </a:spcBef>
              <a:spcAft>
                <a:spcPts val="0"/>
              </a:spcAft>
              <a:buClrTx/>
              <a:buSzTx/>
              <a:buFont typeface="Arial"/>
              <a:buNone/>
              <a:tabLst/>
              <a:defRPr/>
            </a:pPr>
            <a:r>
              <a:rPr lang="fi-FI" sz="1000" dirty="0" smtClean="0">
                <a:solidFill>
                  <a:srgbClr val="53565A"/>
                </a:solidFill>
                <a:latin typeface="+mj-lt"/>
              </a:rPr>
              <a:t>+358 50 357 2516</a:t>
            </a:r>
          </a:p>
          <a:p>
            <a:pPr>
              <a:lnSpc>
                <a:spcPct val="100000"/>
              </a:lnSpc>
            </a:pPr>
            <a:endParaRPr lang="fi-FI" sz="1000" dirty="0" smtClean="0">
              <a:solidFill>
                <a:srgbClr val="53565A"/>
              </a:solidFill>
              <a:latin typeface="+mj-lt"/>
            </a:endParaRPr>
          </a:p>
        </p:txBody>
      </p:sp>
      <p:sp>
        <p:nvSpPr>
          <p:cNvPr id="12" name="Subtitle 2"/>
          <p:cNvSpPr txBox="1">
            <a:spLocks/>
          </p:cNvSpPr>
          <p:nvPr userDrawn="1"/>
        </p:nvSpPr>
        <p:spPr>
          <a:xfrm>
            <a:off x="10535094" y="6205019"/>
            <a:ext cx="1650628" cy="490696"/>
          </a:xfrm>
          <a:prstGeom prst="rect">
            <a:avLst/>
          </a:prstGeom>
          <a:effectLst/>
        </p:spPr>
        <p:txBody>
          <a:bodyPr lIns="121928" tIns="60964" rIns="121928" bIns="60964">
            <a:normAutofit/>
          </a:bodyPr>
          <a:lstStyle>
            <a:lvl1pPr marL="0" indent="0" algn="l" defTabSz="457200" rtl="0" eaLnBrk="1" latinLnBrk="0" hangingPunct="1">
              <a:spcBef>
                <a:spcPct val="20000"/>
              </a:spcBef>
              <a:buFont typeface="Arial"/>
              <a:buNone/>
              <a:defRPr sz="1600" kern="1200" spc="0">
                <a:solidFill>
                  <a:srgbClr val="FFFFFF"/>
                </a:solidFill>
                <a:latin typeface="Verdana"/>
                <a:ea typeface="+mn-ea"/>
                <a:cs typeface="Verdana"/>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100000"/>
              </a:lnSpc>
            </a:pPr>
            <a:r>
              <a:rPr lang="fi-FI" sz="1000" dirty="0" err="1" smtClean="0">
                <a:solidFill>
                  <a:srgbClr val="53565A"/>
                </a:solidFill>
                <a:latin typeface="+mj-lt"/>
              </a:rPr>
              <a:t>marjaana@etula.fi</a:t>
            </a:r>
            <a:endParaRPr lang="fi-FI" sz="1000" dirty="0" smtClean="0">
              <a:solidFill>
                <a:srgbClr val="53565A"/>
              </a:solidFill>
              <a:latin typeface="+mj-lt"/>
            </a:endParaRPr>
          </a:p>
          <a:p>
            <a:pPr marL="0" marR="0" indent="0" algn="l" defTabSz="609640" rtl="0" eaLnBrk="1" fontAlgn="auto" latinLnBrk="0" hangingPunct="1">
              <a:lnSpc>
                <a:spcPct val="100000"/>
              </a:lnSpc>
              <a:spcBef>
                <a:spcPct val="20000"/>
              </a:spcBef>
              <a:spcAft>
                <a:spcPts val="0"/>
              </a:spcAft>
              <a:buClrTx/>
              <a:buSzTx/>
              <a:buFont typeface="Arial"/>
              <a:buNone/>
              <a:tabLst/>
              <a:defRPr/>
            </a:pPr>
            <a:r>
              <a:rPr lang="fi-FI" sz="1000" dirty="0" err="1" smtClean="0">
                <a:solidFill>
                  <a:srgbClr val="53565A"/>
                </a:solidFill>
                <a:latin typeface="+mj-lt"/>
              </a:rPr>
              <a:t>sami@etula.fi</a:t>
            </a:r>
            <a:endParaRPr lang="fi-FI" sz="1000" dirty="0" smtClean="0">
              <a:solidFill>
                <a:srgbClr val="53565A"/>
              </a:solidFill>
              <a:latin typeface="+mj-lt"/>
            </a:endParaRPr>
          </a:p>
          <a:p>
            <a:pPr>
              <a:lnSpc>
                <a:spcPct val="100000"/>
              </a:lnSpc>
            </a:pPr>
            <a:endParaRPr lang="fi-FI" sz="1000" dirty="0" smtClean="0">
              <a:solidFill>
                <a:srgbClr val="53565A"/>
              </a:solidFill>
              <a:latin typeface="+mj-lt"/>
            </a:endParaRPr>
          </a:p>
        </p:txBody>
      </p:sp>
      <p:sp>
        <p:nvSpPr>
          <p:cNvPr id="13" name="Subtitle 2"/>
          <p:cNvSpPr txBox="1">
            <a:spLocks/>
          </p:cNvSpPr>
          <p:nvPr userDrawn="1"/>
        </p:nvSpPr>
        <p:spPr>
          <a:xfrm>
            <a:off x="10406008" y="5815964"/>
            <a:ext cx="1585914" cy="239519"/>
          </a:xfrm>
          <a:prstGeom prst="rect">
            <a:avLst/>
          </a:prstGeom>
          <a:effectLst/>
        </p:spPr>
        <p:txBody>
          <a:bodyPr lIns="121928" tIns="60964" rIns="121928" bIns="60964">
            <a:noAutofit/>
          </a:bodyPr>
          <a:lstStyle>
            <a:lvl1pPr marL="0" indent="0" algn="l" defTabSz="457200" rtl="0" eaLnBrk="1" latinLnBrk="0" hangingPunct="1">
              <a:spcBef>
                <a:spcPct val="20000"/>
              </a:spcBef>
              <a:buFont typeface="Arial"/>
              <a:buNone/>
              <a:defRPr sz="1600" kern="1200" spc="0">
                <a:solidFill>
                  <a:srgbClr val="FFFFFF"/>
                </a:solidFill>
                <a:latin typeface="Verdana"/>
                <a:ea typeface="+mn-ea"/>
                <a:cs typeface="Verdana"/>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120000"/>
              </a:lnSpc>
            </a:pPr>
            <a:r>
              <a:rPr lang="fi-FI" sz="900" dirty="0" smtClean="0">
                <a:solidFill>
                  <a:srgbClr val="53565A"/>
                </a:solidFill>
                <a:latin typeface="+mj-lt"/>
              </a:rPr>
              <a:t>© Etula Group Oy 2018</a:t>
            </a:r>
          </a:p>
        </p:txBody>
      </p:sp>
      <p:sp>
        <p:nvSpPr>
          <p:cNvPr id="16" name="Text Box 4"/>
          <p:cNvSpPr txBox="1"/>
          <p:nvPr userDrawn="1"/>
        </p:nvSpPr>
        <p:spPr>
          <a:xfrm>
            <a:off x="3049133" y="6166919"/>
            <a:ext cx="5129667" cy="609741"/>
          </a:xfrm>
          <a:prstGeom prst="rect">
            <a:avLst/>
          </a:prstGeom>
          <a:noFill/>
          <a:ln>
            <a:noFill/>
          </a:ln>
          <a:effectLst/>
          <a:extLst>
            <a:ext uri="{C572A759-6A51-4108-AA02-DFA0A04FC94B}">
              <ma14:wrappingTextBoxFlag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 xmlns:mo="http://schemas.microsoft.com/office/mac/office/2008/main" xmlns:mv="urn:schemas-microsoft-com:mac:vml" xmlns:o="urn:schemas-microsoft-com:office:office" xmlns:v="urn:schemas-microsoft-com:vml" xmlns:w10="urn:schemas-microsoft-com:office:word" xmlns:w="http://schemas.openxmlformats.org/wordprocessingml/2006/main" xmlns:ma14="http://schemas.microsoft.com/office/mac/drawingml/2011/main" xmlns:lc="http://schemas.openxmlformats.org/drawingml/2006/lockedCanvas"/>
            </a:ext>
          </a:extLst>
        </p:spPr>
        <p:style>
          <a:lnRef idx="0">
            <a:schemeClr val="accent1"/>
          </a:lnRef>
          <a:fillRef idx="0">
            <a:schemeClr val="accent1"/>
          </a:fillRef>
          <a:effectRef idx="0">
            <a:schemeClr val="accent1"/>
          </a:effectRef>
          <a:fontRef idx="minor">
            <a:schemeClr val="dk1"/>
          </a:fontRef>
        </p:style>
        <p:txBody>
          <a:bodyPr rot="0" spcFirstLastPara="0" vert="horz" wrap="square" lIns="121928" tIns="60964" rIns="121928" bIns="60964" numCol="1" spcCol="0" rtlCol="0" fromWordArt="0" anchor="t" anchorCtr="0" forceAA="0" compatLnSpc="1">
            <a:prstTxWarp prst="textNoShape">
              <a:avLst/>
            </a:prstTxWarp>
            <a:noAutofit/>
          </a:bodyPr>
          <a:lstStyle/>
          <a:p>
            <a:pPr algn="l">
              <a:lnSpc>
                <a:spcPct val="100000"/>
              </a:lnSpc>
              <a:spcAft>
                <a:spcPts val="0"/>
              </a:spcAft>
            </a:pPr>
            <a:r>
              <a:rPr lang="en-US" sz="1000" b="1" dirty="0" smtClean="0">
                <a:solidFill>
                  <a:schemeClr val="tx1"/>
                </a:solidFill>
                <a:effectLst/>
                <a:latin typeface="+mj-lt"/>
                <a:ea typeface="ＭＳ Ｐゴシック"/>
                <a:cs typeface="Times New Roman"/>
              </a:rPr>
              <a:t>We are part of the team. </a:t>
            </a:r>
            <a:r>
              <a:rPr lang="en-US" sz="1000" b="0" dirty="0" smtClean="0">
                <a:solidFill>
                  <a:schemeClr val="tx1"/>
                </a:solidFill>
                <a:effectLst/>
                <a:latin typeface="+mj-lt"/>
                <a:ea typeface="ＭＳ Ｐゴシック"/>
                <a:cs typeface="Times New Roman"/>
              </a:rPr>
              <a:t>Generally, we do pretty normal things, but sometimes become inspired to find completely new and sustainable solutions to complex situations. </a:t>
            </a:r>
          </a:p>
          <a:p>
            <a:pPr algn="l">
              <a:lnSpc>
                <a:spcPct val="100000"/>
              </a:lnSpc>
              <a:spcAft>
                <a:spcPts val="0"/>
              </a:spcAft>
            </a:pPr>
            <a:r>
              <a:rPr lang="en-US" sz="1000" b="0" dirty="0" smtClean="0">
                <a:solidFill>
                  <a:schemeClr val="tx1"/>
                </a:solidFill>
                <a:effectLst/>
                <a:latin typeface="+mj-lt"/>
                <a:ea typeface="ＭＳ Ｐゴシック"/>
                <a:cs typeface="Times New Roman"/>
              </a:rPr>
              <a:t>We will help.</a:t>
            </a:r>
            <a:endParaRPr lang="fi-FI" sz="1000" b="0" dirty="0">
              <a:solidFill>
                <a:schemeClr val="tx1"/>
              </a:solidFill>
              <a:effectLst/>
              <a:latin typeface="+mj-lt"/>
              <a:ea typeface="ＭＳ Ｐゴシック"/>
              <a:cs typeface="Times New Roman"/>
            </a:endParaRPr>
          </a:p>
        </p:txBody>
      </p:sp>
      <p:sp>
        <p:nvSpPr>
          <p:cNvPr id="21" name="Date Placeholder 20"/>
          <p:cNvSpPr>
            <a:spLocks noGrp="1"/>
          </p:cNvSpPr>
          <p:nvPr>
            <p:ph type="dt" sz="half" idx="2"/>
          </p:nvPr>
        </p:nvSpPr>
        <p:spPr>
          <a:xfrm>
            <a:off x="9372601" y="38101"/>
            <a:ext cx="1423988" cy="266700"/>
          </a:xfrm>
          <a:prstGeom prst="rect">
            <a:avLst/>
          </a:prstGeom>
        </p:spPr>
        <p:txBody>
          <a:bodyPr vert="horz" lIns="91428" tIns="45714" rIns="91428" bIns="45714" rtlCol="0" anchor="ctr"/>
          <a:lstStyle>
            <a:lvl1pPr algn="r">
              <a:defRPr sz="1000">
                <a:solidFill>
                  <a:schemeClr val="tx1"/>
                </a:solidFill>
              </a:defRPr>
            </a:lvl1pPr>
          </a:lstStyle>
          <a:p>
            <a:fld id="{43F37D8E-A06F-44F3-884F-8462DFD49163}" type="datetime1">
              <a:rPr lang="fi-FI" smtClean="0"/>
              <a:t>30.11.2020</a:t>
            </a:fld>
            <a:endParaRPr lang="fi-FI"/>
          </a:p>
        </p:txBody>
      </p:sp>
      <p:sp>
        <p:nvSpPr>
          <p:cNvPr id="22" name="Footer Placeholder 21"/>
          <p:cNvSpPr>
            <a:spLocks noGrp="1"/>
          </p:cNvSpPr>
          <p:nvPr>
            <p:ph type="ftr" sz="quarter" idx="3"/>
          </p:nvPr>
        </p:nvSpPr>
        <p:spPr>
          <a:xfrm>
            <a:off x="10796588" y="38101"/>
            <a:ext cx="1398587" cy="266700"/>
          </a:xfrm>
          <a:prstGeom prst="rect">
            <a:avLst/>
          </a:prstGeom>
        </p:spPr>
        <p:txBody>
          <a:bodyPr vert="horz" lIns="91428" tIns="45714" rIns="91428" bIns="45714" rtlCol="0" anchor="ctr"/>
          <a:lstStyle>
            <a:lvl1pPr algn="l">
              <a:defRPr sz="1000">
                <a:solidFill>
                  <a:schemeClr val="tx1"/>
                </a:solidFill>
              </a:defRPr>
            </a:lvl1pPr>
          </a:lstStyle>
          <a:p>
            <a:r>
              <a:rPr lang="fi-FI" smtClean="0"/>
              <a:t>EDUCATIONAL USE ONLY</a:t>
            </a:r>
            <a:endParaRPr lang="fi-FI" dirty="0"/>
          </a:p>
        </p:txBody>
      </p:sp>
      <p:pic>
        <p:nvPicPr>
          <p:cNvPr id="26" name="Picture 25"/>
          <p:cNvPicPr>
            <a:picLocks noChangeAspect="1"/>
          </p:cNvPicPr>
          <p:nvPr userDrawn="1"/>
        </p:nvPicPr>
        <p:blipFill>
          <a:blip r:embed="rId12">
            <a:extLst>
              <a:ext uri="{28A0092B-C50C-407E-A947-70E740481C1C}">
                <a14:useLocalDpi xmlns:a14="http://schemas.microsoft.com/office/drawing/2010/main"/>
              </a:ext>
            </a:extLst>
          </a:blip>
          <a:stretch>
            <a:fillRect/>
          </a:stretch>
        </p:blipFill>
        <p:spPr>
          <a:xfrm>
            <a:off x="601418" y="6248262"/>
            <a:ext cx="2252085" cy="404210"/>
          </a:xfrm>
          <a:prstGeom prst="rect">
            <a:avLst/>
          </a:prstGeom>
        </p:spPr>
      </p:pic>
      <p:cxnSp>
        <p:nvCxnSpPr>
          <p:cNvPr id="10" name="Straight Connector 9"/>
          <p:cNvCxnSpPr/>
          <p:nvPr userDrawn="1"/>
        </p:nvCxnSpPr>
        <p:spPr>
          <a:xfrm>
            <a:off x="609761" y="6062406"/>
            <a:ext cx="11061153" cy="0"/>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2952714"/>
      </p:ext>
    </p:extLst>
  </p:cSld>
  <p:clrMap bg1="lt1" tx1="dk1" bg2="lt2" tx2="dk2" accent1="accent1" accent2="accent2" accent3="accent3" accent4="accent4" accent5="accent5" accent6="accent6" hlink="hlink" folHlink="folHlink"/>
  <p:sldLayoutIdLst>
    <p:sldLayoutId id="2147483669" r:id="rId1"/>
    <p:sldLayoutId id="2147483689" r:id="rId2"/>
    <p:sldLayoutId id="2147483674" r:id="rId3"/>
    <p:sldLayoutId id="2147483686" r:id="rId4"/>
    <p:sldLayoutId id="2147483670" r:id="rId5"/>
    <p:sldLayoutId id="2147483672" r:id="rId6"/>
    <p:sldLayoutId id="2147483675" r:id="rId7"/>
    <p:sldLayoutId id="2147483673" r:id="rId8"/>
    <p:sldLayoutId id="2147483676" r:id="rId9"/>
    <p:sldLayoutId id="2147483677" r:id="rId10"/>
  </p:sldLayoutIdLst>
  <p:transition>
    <p:fade/>
  </p:transition>
  <p:timing>
    <p:tnLst>
      <p:par>
        <p:cTn id="1" dur="indefinite" restart="never" nodeType="tmRoot"/>
      </p:par>
    </p:tnLst>
  </p:timing>
  <p:hf sldNum="0" hdr="0"/>
  <p:txStyles>
    <p:titleStyle>
      <a:lvl1pPr algn="ctr" defTabSz="914279" rtl="0" eaLnBrk="1" latinLnBrk="0" hangingPunct="1">
        <a:spcBef>
          <a:spcPct val="0"/>
        </a:spcBef>
        <a:buNone/>
        <a:defRPr sz="4400" kern="1200">
          <a:solidFill>
            <a:schemeClr val="tx1"/>
          </a:solidFill>
          <a:latin typeface="+mj-lt"/>
          <a:ea typeface="+mj-ea"/>
          <a:cs typeface="+mj-cs"/>
        </a:defRPr>
      </a:lvl1pPr>
    </p:titleStyle>
    <p:bodyStyle>
      <a:lvl1pPr marL="342854" indent="-342854" algn="l" defTabSz="914279"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851" indent="-285712" algn="l" defTabSz="914279"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848" indent="-228569" algn="l" defTabSz="914279"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987" indent="-228569" algn="l" defTabSz="91427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127" indent="-228569" algn="l" defTabSz="91427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266" indent="-228569" algn="l" defTabSz="91427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04" indent="-228569" algn="l" defTabSz="91427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44" indent="-228569" algn="l" defTabSz="91427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683" indent="-228569" algn="l" defTabSz="91427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i-FI"/>
      </a:defPPr>
      <a:lvl1pPr marL="0" algn="l" defTabSz="914279" rtl="0" eaLnBrk="1" latinLnBrk="0" hangingPunct="1">
        <a:defRPr sz="1800" kern="1200">
          <a:solidFill>
            <a:schemeClr val="tx1"/>
          </a:solidFill>
          <a:latin typeface="+mn-lt"/>
          <a:ea typeface="+mn-ea"/>
          <a:cs typeface="+mn-cs"/>
        </a:defRPr>
      </a:lvl1pPr>
      <a:lvl2pPr marL="457139" algn="l" defTabSz="914279" rtl="0" eaLnBrk="1" latinLnBrk="0" hangingPunct="1">
        <a:defRPr sz="1800" kern="1200">
          <a:solidFill>
            <a:schemeClr val="tx1"/>
          </a:solidFill>
          <a:latin typeface="+mn-lt"/>
          <a:ea typeface="+mn-ea"/>
          <a:cs typeface="+mn-cs"/>
        </a:defRPr>
      </a:lvl2pPr>
      <a:lvl3pPr marL="914279" algn="l" defTabSz="914279" rtl="0" eaLnBrk="1" latinLnBrk="0" hangingPunct="1">
        <a:defRPr sz="1800" kern="1200">
          <a:solidFill>
            <a:schemeClr val="tx1"/>
          </a:solidFill>
          <a:latin typeface="+mn-lt"/>
          <a:ea typeface="+mn-ea"/>
          <a:cs typeface="+mn-cs"/>
        </a:defRPr>
      </a:lvl3pPr>
      <a:lvl4pPr marL="1371418" algn="l" defTabSz="914279" rtl="0" eaLnBrk="1" latinLnBrk="0" hangingPunct="1">
        <a:defRPr sz="1800" kern="1200">
          <a:solidFill>
            <a:schemeClr val="tx1"/>
          </a:solidFill>
          <a:latin typeface="+mn-lt"/>
          <a:ea typeface="+mn-ea"/>
          <a:cs typeface="+mn-cs"/>
        </a:defRPr>
      </a:lvl4pPr>
      <a:lvl5pPr marL="1828556" algn="l" defTabSz="914279" rtl="0" eaLnBrk="1" latinLnBrk="0" hangingPunct="1">
        <a:defRPr sz="1800" kern="1200">
          <a:solidFill>
            <a:schemeClr val="tx1"/>
          </a:solidFill>
          <a:latin typeface="+mn-lt"/>
          <a:ea typeface="+mn-ea"/>
          <a:cs typeface="+mn-cs"/>
        </a:defRPr>
      </a:lvl5pPr>
      <a:lvl6pPr marL="2285696" algn="l" defTabSz="914279" rtl="0" eaLnBrk="1" latinLnBrk="0" hangingPunct="1">
        <a:defRPr sz="1800" kern="1200">
          <a:solidFill>
            <a:schemeClr val="tx1"/>
          </a:solidFill>
          <a:latin typeface="+mn-lt"/>
          <a:ea typeface="+mn-ea"/>
          <a:cs typeface="+mn-cs"/>
        </a:defRPr>
      </a:lvl6pPr>
      <a:lvl7pPr marL="2742835" algn="l" defTabSz="914279" rtl="0" eaLnBrk="1" latinLnBrk="0" hangingPunct="1">
        <a:defRPr sz="1800" kern="1200">
          <a:solidFill>
            <a:schemeClr val="tx1"/>
          </a:solidFill>
          <a:latin typeface="+mn-lt"/>
          <a:ea typeface="+mn-ea"/>
          <a:cs typeface="+mn-cs"/>
        </a:defRPr>
      </a:lvl7pPr>
      <a:lvl8pPr marL="3199975" algn="l" defTabSz="914279" rtl="0" eaLnBrk="1" latinLnBrk="0" hangingPunct="1">
        <a:defRPr sz="1800" kern="1200">
          <a:solidFill>
            <a:schemeClr val="tx1"/>
          </a:solidFill>
          <a:latin typeface="+mn-lt"/>
          <a:ea typeface="+mn-ea"/>
          <a:cs typeface="+mn-cs"/>
        </a:defRPr>
      </a:lvl8pPr>
      <a:lvl9pPr marL="3657114" algn="l" defTabSz="91427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itle 15"/>
          <p:cNvSpPr>
            <a:spLocks noGrp="1"/>
          </p:cNvSpPr>
          <p:nvPr>
            <p:ph type="title"/>
          </p:nvPr>
        </p:nvSpPr>
        <p:spPr/>
        <p:txBody>
          <a:bodyPr/>
          <a:lstStyle/>
          <a:p>
            <a:pPr eaLnBrk="1" hangingPunct="1"/>
            <a:r>
              <a:rPr lang="en-US" sz="3200" dirty="0" smtClean="0"/>
              <a:t>PITCH</a:t>
            </a:r>
            <a:endParaRPr lang="en-US" sz="3200" dirty="0"/>
          </a:p>
        </p:txBody>
      </p:sp>
      <p:sp>
        <p:nvSpPr>
          <p:cNvPr id="6" name="Subtitle 5"/>
          <p:cNvSpPr>
            <a:spLocks noGrp="1"/>
          </p:cNvSpPr>
          <p:nvPr>
            <p:ph type="body" idx="1"/>
          </p:nvPr>
        </p:nvSpPr>
        <p:spPr/>
        <p:txBody>
          <a:bodyPr>
            <a:normAutofit lnSpcReduction="10000"/>
          </a:bodyPr>
          <a:lstStyle/>
          <a:p>
            <a:r>
              <a:rPr lang="fi-FI" dirty="0" err="1" smtClean="0"/>
              <a:t>Etula.fi/pitch</a:t>
            </a:r>
            <a:r>
              <a:rPr lang="fi-FI" dirty="0" smtClean="0"/>
              <a:t> </a:t>
            </a:r>
            <a:endParaRPr lang="fi-FI" dirty="0"/>
          </a:p>
        </p:txBody>
      </p:sp>
      <p:sp>
        <p:nvSpPr>
          <p:cNvPr id="5122" name="Rectangle 26"/>
          <p:cNvSpPr>
            <a:spLocks noGrp="1" noChangeArrowheads="1"/>
          </p:cNvSpPr>
          <p:nvPr>
            <p:ph type="dt" sz="half" idx="10"/>
          </p:nvPr>
        </p:nvSpPr>
        <p:spPr>
          <a:noFill/>
        </p:spPr>
        <p:txBody>
          <a:bodyPr/>
          <a:lstStyle>
            <a:lvl1pPr eaLnBrk="0" hangingPunct="0">
              <a:defRPr>
                <a:solidFill>
                  <a:schemeClr val="tx1"/>
                </a:solidFill>
                <a:latin typeface="Arial" pitchFamily="34" charset="0"/>
              </a:defRPr>
            </a:lvl1pPr>
            <a:lvl2pPr marL="828686" indent="-318726" eaLnBrk="0" hangingPunct="0">
              <a:defRPr>
                <a:solidFill>
                  <a:schemeClr val="tx1"/>
                </a:solidFill>
                <a:latin typeface="Arial" pitchFamily="34" charset="0"/>
              </a:defRPr>
            </a:lvl2pPr>
            <a:lvl3pPr marL="1274902" indent="-254980" eaLnBrk="0" hangingPunct="0">
              <a:defRPr>
                <a:solidFill>
                  <a:schemeClr val="tx1"/>
                </a:solidFill>
                <a:latin typeface="Arial" pitchFamily="34" charset="0"/>
              </a:defRPr>
            </a:lvl3pPr>
            <a:lvl4pPr marL="1784863" indent="-254980" eaLnBrk="0" hangingPunct="0">
              <a:defRPr>
                <a:solidFill>
                  <a:schemeClr val="tx1"/>
                </a:solidFill>
                <a:latin typeface="Arial" pitchFamily="34" charset="0"/>
              </a:defRPr>
            </a:lvl4pPr>
            <a:lvl5pPr marL="2294824" indent="-254980" eaLnBrk="0" hangingPunct="0">
              <a:defRPr>
                <a:solidFill>
                  <a:schemeClr val="tx1"/>
                </a:solidFill>
                <a:latin typeface="Arial" pitchFamily="34" charset="0"/>
              </a:defRPr>
            </a:lvl5pPr>
            <a:lvl6pPr marL="2804785" indent="-254980" eaLnBrk="0" fontAlgn="base" hangingPunct="0">
              <a:spcBef>
                <a:spcPct val="0"/>
              </a:spcBef>
              <a:spcAft>
                <a:spcPct val="0"/>
              </a:spcAft>
              <a:defRPr>
                <a:solidFill>
                  <a:schemeClr val="tx1"/>
                </a:solidFill>
                <a:latin typeface="Arial" pitchFamily="34" charset="0"/>
              </a:defRPr>
            </a:lvl6pPr>
            <a:lvl7pPr marL="3314746" indent="-254980" eaLnBrk="0" fontAlgn="base" hangingPunct="0">
              <a:spcBef>
                <a:spcPct val="0"/>
              </a:spcBef>
              <a:spcAft>
                <a:spcPct val="0"/>
              </a:spcAft>
              <a:defRPr>
                <a:solidFill>
                  <a:schemeClr val="tx1"/>
                </a:solidFill>
                <a:latin typeface="Arial" pitchFamily="34" charset="0"/>
              </a:defRPr>
            </a:lvl7pPr>
            <a:lvl8pPr marL="3824707" indent="-254980" eaLnBrk="0" fontAlgn="base" hangingPunct="0">
              <a:spcBef>
                <a:spcPct val="0"/>
              </a:spcBef>
              <a:spcAft>
                <a:spcPct val="0"/>
              </a:spcAft>
              <a:defRPr>
                <a:solidFill>
                  <a:schemeClr val="tx1"/>
                </a:solidFill>
                <a:latin typeface="Arial" pitchFamily="34" charset="0"/>
              </a:defRPr>
            </a:lvl8pPr>
            <a:lvl9pPr marL="4334667" indent="-254980" eaLnBrk="0" fontAlgn="base" hangingPunct="0">
              <a:spcBef>
                <a:spcPct val="0"/>
              </a:spcBef>
              <a:spcAft>
                <a:spcPct val="0"/>
              </a:spcAft>
              <a:defRPr>
                <a:solidFill>
                  <a:schemeClr val="tx1"/>
                </a:solidFill>
                <a:latin typeface="Arial" pitchFamily="34" charset="0"/>
              </a:defRPr>
            </a:lvl9pPr>
          </a:lstStyle>
          <a:p>
            <a:pPr eaLnBrk="1" hangingPunct="1"/>
            <a:fld id="{C6653AF6-BA40-485E-ABAE-7801AEFAF5C5}" type="datetime1">
              <a:rPr lang="fi-FI" smtClean="0">
                <a:solidFill>
                  <a:srgbClr val="969696"/>
                </a:solidFill>
              </a:rPr>
              <a:t>30.11.2020</a:t>
            </a:fld>
            <a:endParaRPr lang="fi-FI" dirty="0" smtClean="0">
              <a:solidFill>
                <a:srgbClr val="969696"/>
              </a:solidFill>
            </a:endParaRPr>
          </a:p>
        </p:txBody>
      </p:sp>
      <p:sp>
        <p:nvSpPr>
          <p:cNvPr id="5123" name="Rectangle 27"/>
          <p:cNvSpPr>
            <a:spLocks noGrp="1" noChangeArrowheads="1"/>
          </p:cNvSpPr>
          <p:nvPr>
            <p:ph type="ftr" sz="quarter" idx="11"/>
          </p:nvPr>
        </p:nvSpPr>
        <p:spPr>
          <a:noFill/>
        </p:spPr>
        <p:txBody>
          <a:bodyPr/>
          <a:lstStyle>
            <a:lvl1pPr eaLnBrk="0" hangingPunct="0">
              <a:defRPr>
                <a:solidFill>
                  <a:schemeClr val="tx1"/>
                </a:solidFill>
                <a:latin typeface="Arial" pitchFamily="34" charset="0"/>
              </a:defRPr>
            </a:lvl1pPr>
            <a:lvl2pPr marL="828686" indent="-318726" eaLnBrk="0" hangingPunct="0">
              <a:defRPr>
                <a:solidFill>
                  <a:schemeClr val="tx1"/>
                </a:solidFill>
                <a:latin typeface="Arial" pitchFamily="34" charset="0"/>
              </a:defRPr>
            </a:lvl2pPr>
            <a:lvl3pPr marL="1274902" indent="-254980" eaLnBrk="0" hangingPunct="0">
              <a:defRPr>
                <a:solidFill>
                  <a:schemeClr val="tx1"/>
                </a:solidFill>
                <a:latin typeface="Arial" pitchFamily="34" charset="0"/>
              </a:defRPr>
            </a:lvl3pPr>
            <a:lvl4pPr marL="1784863" indent="-254980" eaLnBrk="0" hangingPunct="0">
              <a:defRPr>
                <a:solidFill>
                  <a:schemeClr val="tx1"/>
                </a:solidFill>
                <a:latin typeface="Arial" pitchFamily="34" charset="0"/>
              </a:defRPr>
            </a:lvl4pPr>
            <a:lvl5pPr marL="2294824" indent="-254980" eaLnBrk="0" hangingPunct="0">
              <a:defRPr>
                <a:solidFill>
                  <a:schemeClr val="tx1"/>
                </a:solidFill>
                <a:latin typeface="Arial" pitchFamily="34" charset="0"/>
              </a:defRPr>
            </a:lvl5pPr>
            <a:lvl6pPr marL="2804785" indent="-254980" eaLnBrk="0" fontAlgn="base" hangingPunct="0">
              <a:spcBef>
                <a:spcPct val="0"/>
              </a:spcBef>
              <a:spcAft>
                <a:spcPct val="0"/>
              </a:spcAft>
              <a:defRPr>
                <a:solidFill>
                  <a:schemeClr val="tx1"/>
                </a:solidFill>
                <a:latin typeface="Arial" pitchFamily="34" charset="0"/>
              </a:defRPr>
            </a:lvl6pPr>
            <a:lvl7pPr marL="3314746" indent="-254980" eaLnBrk="0" fontAlgn="base" hangingPunct="0">
              <a:spcBef>
                <a:spcPct val="0"/>
              </a:spcBef>
              <a:spcAft>
                <a:spcPct val="0"/>
              </a:spcAft>
              <a:defRPr>
                <a:solidFill>
                  <a:schemeClr val="tx1"/>
                </a:solidFill>
                <a:latin typeface="Arial" pitchFamily="34" charset="0"/>
              </a:defRPr>
            </a:lvl7pPr>
            <a:lvl8pPr marL="3824707" indent="-254980" eaLnBrk="0" fontAlgn="base" hangingPunct="0">
              <a:spcBef>
                <a:spcPct val="0"/>
              </a:spcBef>
              <a:spcAft>
                <a:spcPct val="0"/>
              </a:spcAft>
              <a:defRPr>
                <a:solidFill>
                  <a:schemeClr val="tx1"/>
                </a:solidFill>
                <a:latin typeface="Arial" pitchFamily="34" charset="0"/>
              </a:defRPr>
            </a:lvl8pPr>
            <a:lvl9pPr marL="4334667" indent="-254980" eaLnBrk="0" fontAlgn="base" hangingPunct="0">
              <a:spcBef>
                <a:spcPct val="0"/>
              </a:spcBef>
              <a:spcAft>
                <a:spcPct val="0"/>
              </a:spcAft>
              <a:defRPr>
                <a:solidFill>
                  <a:schemeClr val="tx1"/>
                </a:solidFill>
                <a:latin typeface="Arial" pitchFamily="34" charset="0"/>
              </a:defRPr>
            </a:lvl9pPr>
          </a:lstStyle>
          <a:p>
            <a:pPr eaLnBrk="1" hangingPunct="1"/>
            <a:r>
              <a:rPr lang="fi-FI" smtClean="0">
                <a:solidFill>
                  <a:srgbClr val="969696"/>
                </a:solidFill>
              </a:rPr>
              <a:t>EDUCATIONAL USE ONLY</a:t>
            </a:r>
            <a:endParaRPr lang="fi-FI" dirty="0" smtClean="0">
              <a:solidFill>
                <a:srgbClr val="969696"/>
              </a:solidFill>
            </a:endParaRPr>
          </a:p>
        </p:txBody>
      </p:sp>
    </p:spTree>
    <p:extLst>
      <p:ext uri="{BB962C8B-B14F-4D97-AF65-F5344CB8AC3E}">
        <p14:creationId xmlns:p14="http://schemas.microsoft.com/office/powerpoint/2010/main" val="1195986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THE TEAM AND OWNERS</a:t>
            </a:r>
            <a:endParaRPr lang="fi-FI" dirty="0"/>
          </a:p>
        </p:txBody>
      </p:sp>
      <p:sp>
        <p:nvSpPr>
          <p:cNvPr id="8" name="Subtitle 7"/>
          <p:cNvSpPr>
            <a:spLocks noGrp="1"/>
          </p:cNvSpPr>
          <p:nvPr>
            <p:ph type="subTitle" idx="14"/>
          </p:nvPr>
        </p:nvSpPr>
        <p:spPr/>
        <p:txBody>
          <a:bodyPr/>
          <a:lstStyle/>
          <a:p>
            <a:endParaRPr lang="fi-FI" dirty="0"/>
          </a:p>
        </p:txBody>
      </p:sp>
      <p:sp>
        <p:nvSpPr>
          <p:cNvPr id="4" name="TextBox 3"/>
          <p:cNvSpPr txBox="1"/>
          <p:nvPr/>
        </p:nvSpPr>
        <p:spPr>
          <a:xfrm>
            <a:off x="2098796" y="994367"/>
            <a:ext cx="3453501" cy="349209"/>
          </a:xfrm>
          <a:prstGeom prst="rect">
            <a:avLst/>
          </a:prstGeom>
          <a:noFill/>
        </p:spPr>
        <p:txBody>
          <a:bodyPr wrap="square" lIns="101992" tIns="50996" rIns="101992" bIns="50996" rtlCol="0">
            <a:spAutoFit/>
          </a:bodyPr>
          <a:lstStyle/>
          <a:p>
            <a:r>
              <a:rPr lang="fi-FI" sz="1600" b="1" dirty="0" smtClean="0">
                <a:solidFill>
                  <a:schemeClr val="accent1"/>
                </a:solidFill>
              </a:rPr>
              <a:t>Olli Onnistuja (48 %)</a:t>
            </a:r>
            <a:endParaRPr lang="fi-FI" sz="1600" b="1" dirty="0">
              <a:solidFill>
                <a:schemeClr val="accent1"/>
              </a:solidFill>
            </a:endParaRPr>
          </a:p>
        </p:txBody>
      </p:sp>
      <p:sp>
        <p:nvSpPr>
          <p:cNvPr id="9" name="TextBox 8"/>
          <p:cNvSpPr txBox="1"/>
          <p:nvPr/>
        </p:nvSpPr>
        <p:spPr>
          <a:xfrm>
            <a:off x="2098796" y="1209285"/>
            <a:ext cx="2999093" cy="287654"/>
          </a:xfrm>
          <a:prstGeom prst="rect">
            <a:avLst/>
          </a:prstGeom>
          <a:noFill/>
        </p:spPr>
        <p:txBody>
          <a:bodyPr wrap="square" lIns="101992" tIns="50996" rIns="101992" bIns="50996" rtlCol="0">
            <a:spAutoFit/>
          </a:bodyPr>
          <a:lstStyle/>
          <a:p>
            <a:r>
              <a:rPr lang="fi-FI" sz="1200" b="1" dirty="0">
                <a:solidFill>
                  <a:schemeClr val="tx2"/>
                </a:solidFill>
              </a:rPr>
              <a:t>CEO</a:t>
            </a:r>
          </a:p>
        </p:txBody>
      </p:sp>
      <p:sp>
        <p:nvSpPr>
          <p:cNvPr id="10" name="TextBox 9"/>
          <p:cNvSpPr txBox="1"/>
          <p:nvPr/>
        </p:nvSpPr>
        <p:spPr>
          <a:xfrm>
            <a:off x="2098796" y="1437938"/>
            <a:ext cx="3453501" cy="1118651"/>
          </a:xfrm>
          <a:prstGeom prst="rect">
            <a:avLst/>
          </a:prstGeom>
          <a:noFill/>
        </p:spPr>
        <p:txBody>
          <a:bodyPr wrap="square" lIns="101992" tIns="50996" rIns="101992" bIns="50996" rtlCol="0">
            <a:spAutoFit/>
          </a:bodyPr>
          <a:lstStyle/>
          <a:p>
            <a:r>
              <a:rPr lang="fi-FI" sz="1100" dirty="0" err="1"/>
              <a:t>Lorem</a:t>
            </a:r>
            <a:r>
              <a:rPr lang="fi-FI" sz="1100" dirty="0"/>
              <a:t> </a:t>
            </a:r>
            <a:r>
              <a:rPr lang="fi-FI" sz="1100" dirty="0" err="1"/>
              <a:t>ipsum</a:t>
            </a:r>
            <a:r>
              <a:rPr lang="fi-FI" sz="1100" dirty="0"/>
              <a:t> </a:t>
            </a:r>
            <a:r>
              <a:rPr lang="fi-FI" sz="1100" dirty="0" err="1"/>
              <a:t>dolor</a:t>
            </a:r>
            <a:r>
              <a:rPr lang="fi-FI" sz="1100" dirty="0"/>
              <a:t> </a:t>
            </a:r>
            <a:r>
              <a:rPr lang="fi-FI" sz="1100" dirty="0" err="1"/>
              <a:t>sit</a:t>
            </a:r>
            <a:r>
              <a:rPr lang="fi-FI" sz="1100" dirty="0"/>
              <a:t> </a:t>
            </a:r>
            <a:r>
              <a:rPr lang="fi-FI" sz="1100" dirty="0" err="1"/>
              <a:t>amet</a:t>
            </a:r>
            <a:r>
              <a:rPr lang="fi-FI" sz="1100" dirty="0"/>
              <a:t>, </a:t>
            </a:r>
            <a:r>
              <a:rPr lang="fi-FI" sz="1100" dirty="0" err="1"/>
              <a:t>consectetur</a:t>
            </a:r>
            <a:r>
              <a:rPr lang="fi-FI" sz="1100" dirty="0"/>
              <a:t> </a:t>
            </a:r>
            <a:r>
              <a:rPr lang="fi-FI" sz="1100" dirty="0" err="1"/>
              <a:t>adipiscing</a:t>
            </a:r>
            <a:r>
              <a:rPr lang="fi-FI" sz="1100" dirty="0"/>
              <a:t> elit. </a:t>
            </a:r>
            <a:r>
              <a:rPr lang="fi-FI" sz="1100" dirty="0" err="1"/>
              <a:t>Vivamus</a:t>
            </a:r>
            <a:r>
              <a:rPr lang="fi-FI" sz="1100" dirty="0"/>
              <a:t> </a:t>
            </a:r>
            <a:r>
              <a:rPr lang="fi-FI" sz="1100" dirty="0" err="1"/>
              <a:t>feugiat</a:t>
            </a:r>
            <a:r>
              <a:rPr lang="fi-FI" sz="1100" dirty="0"/>
              <a:t> </a:t>
            </a:r>
            <a:r>
              <a:rPr lang="fi-FI" sz="1100" dirty="0" err="1"/>
              <a:t>commodo</a:t>
            </a:r>
            <a:r>
              <a:rPr lang="fi-FI" sz="1100" dirty="0"/>
              <a:t> </a:t>
            </a:r>
            <a:r>
              <a:rPr lang="fi-FI" sz="1100" dirty="0" err="1"/>
              <a:t>nulla</a:t>
            </a:r>
            <a:r>
              <a:rPr lang="fi-FI" sz="1100" dirty="0"/>
              <a:t> </a:t>
            </a:r>
            <a:r>
              <a:rPr lang="fi-FI" sz="1100" dirty="0" err="1"/>
              <a:t>non</a:t>
            </a:r>
            <a:r>
              <a:rPr lang="fi-FI" sz="1100" dirty="0"/>
              <a:t> </a:t>
            </a:r>
            <a:r>
              <a:rPr lang="fi-FI" sz="1100" dirty="0" err="1"/>
              <a:t>hendrerit</a:t>
            </a:r>
            <a:r>
              <a:rPr lang="fi-FI" sz="1100" dirty="0"/>
              <a:t>. </a:t>
            </a:r>
            <a:r>
              <a:rPr lang="fi-FI" sz="1100" dirty="0" err="1"/>
              <a:t>Vestibulum</a:t>
            </a:r>
            <a:r>
              <a:rPr lang="fi-FI" sz="1100" dirty="0"/>
              <a:t> magna </a:t>
            </a:r>
            <a:r>
              <a:rPr lang="fi-FI" sz="1100" dirty="0" err="1"/>
              <a:t>metus</a:t>
            </a:r>
            <a:r>
              <a:rPr lang="fi-FI" sz="1100" dirty="0"/>
              <a:t>, </a:t>
            </a:r>
            <a:r>
              <a:rPr lang="fi-FI" sz="1100" dirty="0" err="1"/>
              <a:t>tincidunt</a:t>
            </a:r>
            <a:r>
              <a:rPr lang="fi-FI" sz="1100" dirty="0"/>
              <a:t> </a:t>
            </a:r>
            <a:r>
              <a:rPr lang="fi-FI" sz="1100" dirty="0" err="1"/>
              <a:t>ut</a:t>
            </a:r>
            <a:r>
              <a:rPr lang="fi-FI" sz="1100" dirty="0"/>
              <a:t> </a:t>
            </a:r>
            <a:r>
              <a:rPr lang="fi-FI" sz="1100" dirty="0" err="1"/>
              <a:t>quam</a:t>
            </a:r>
            <a:r>
              <a:rPr lang="fi-FI" sz="1100" dirty="0"/>
              <a:t> </a:t>
            </a:r>
            <a:r>
              <a:rPr lang="fi-FI" sz="1100" dirty="0" err="1"/>
              <a:t>eu</a:t>
            </a:r>
            <a:r>
              <a:rPr lang="fi-FI" sz="1100" dirty="0"/>
              <a:t>, </a:t>
            </a:r>
            <a:r>
              <a:rPr lang="fi-FI" sz="1100" dirty="0" err="1"/>
              <a:t>pulvinar</a:t>
            </a:r>
            <a:r>
              <a:rPr lang="fi-FI" sz="1100" dirty="0"/>
              <a:t> </a:t>
            </a:r>
            <a:r>
              <a:rPr lang="fi-FI" sz="1100" dirty="0" err="1"/>
              <a:t>viverra</a:t>
            </a:r>
            <a:r>
              <a:rPr lang="fi-FI" sz="1100" dirty="0"/>
              <a:t> </a:t>
            </a:r>
            <a:r>
              <a:rPr lang="fi-FI" sz="1100" dirty="0" err="1"/>
              <a:t>dolor</a:t>
            </a:r>
            <a:r>
              <a:rPr lang="fi-FI" sz="1100" dirty="0"/>
              <a:t>. </a:t>
            </a:r>
            <a:r>
              <a:rPr lang="fi-FI" sz="1100" dirty="0" err="1"/>
              <a:t>Sed</a:t>
            </a:r>
            <a:r>
              <a:rPr lang="fi-FI" sz="1100" dirty="0"/>
              <a:t> </a:t>
            </a:r>
            <a:r>
              <a:rPr lang="fi-FI" sz="1100" dirty="0" err="1"/>
              <a:t>vestibulum</a:t>
            </a:r>
            <a:r>
              <a:rPr lang="fi-FI" sz="1100" dirty="0"/>
              <a:t> magna </a:t>
            </a:r>
            <a:r>
              <a:rPr lang="fi-FI" sz="1100" dirty="0" err="1"/>
              <a:t>nec</a:t>
            </a:r>
            <a:r>
              <a:rPr lang="fi-FI" sz="1100" dirty="0"/>
              <a:t> elit </a:t>
            </a:r>
            <a:r>
              <a:rPr lang="fi-FI" sz="1100" dirty="0" err="1"/>
              <a:t>venenatis</a:t>
            </a:r>
            <a:endParaRPr lang="fi-FI" sz="1100" dirty="0"/>
          </a:p>
        </p:txBody>
      </p:sp>
      <p:sp>
        <p:nvSpPr>
          <p:cNvPr id="11" name="TextBox 10"/>
          <p:cNvSpPr txBox="1"/>
          <p:nvPr/>
        </p:nvSpPr>
        <p:spPr>
          <a:xfrm>
            <a:off x="7374403" y="994078"/>
            <a:ext cx="3453501" cy="349209"/>
          </a:xfrm>
          <a:prstGeom prst="rect">
            <a:avLst/>
          </a:prstGeom>
          <a:noFill/>
        </p:spPr>
        <p:txBody>
          <a:bodyPr wrap="square" lIns="101992" tIns="50996" rIns="101992" bIns="50996" rtlCol="0">
            <a:spAutoFit/>
          </a:bodyPr>
          <a:lstStyle/>
          <a:p>
            <a:r>
              <a:rPr lang="fi-FI" sz="1600" b="1" dirty="0" smtClean="0">
                <a:solidFill>
                  <a:schemeClr val="accent1"/>
                </a:solidFill>
              </a:rPr>
              <a:t>Henna Huippu (12 %)</a:t>
            </a:r>
            <a:endParaRPr lang="fi-FI" sz="1600" b="1" dirty="0">
              <a:solidFill>
                <a:schemeClr val="accent1"/>
              </a:solidFill>
            </a:endParaRPr>
          </a:p>
        </p:txBody>
      </p:sp>
      <p:sp>
        <p:nvSpPr>
          <p:cNvPr id="12" name="TextBox 11"/>
          <p:cNvSpPr txBox="1"/>
          <p:nvPr/>
        </p:nvSpPr>
        <p:spPr>
          <a:xfrm>
            <a:off x="7374403" y="1208996"/>
            <a:ext cx="2999093" cy="287654"/>
          </a:xfrm>
          <a:prstGeom prst="rect">
            <a:avLst/>
          </a:prstGeom>
          <a:noFill/>
        </p:spPr>
        <p:txBody>
          <a:bodyPr wrap="square" lIns="101992" tIns="50996" rIns="101992" bIns="50996" rtlCol="0">
            <a:spAutoFit/>
          </a:bodyPr>
          <a:lstStyle/>
          <a:p>
            <a:r>
              <a:rPr lang="fi-FI" sz="1200" b="1" dirty="0">
                <a:solidFill>
                  <a:schemeClr val="tx2"/>
                </a:solidFill>
              </a:rPr>
              <a:t>R&amp;D</a:t>
            </a:r>
          </a:p>
        </p:txBody>
      </p:sp>
      <p:sp>
        <p:nvSpPr>
          <p:cNvPr id="13" name="TextBox 12"/>
          <p:cNvSpPr txBox="1"/>
          <p:nvPr/>
        </p:nvSpPr>
        <p:spPr>
          <a:xfrm>
            <a:off x="7374403" y="1437649"/>
            <a:ext cx="3453501" cy="1118651"/>
          </a:xfrm>
          <a:prstGeom prst="rect">
            <a:avLst/>
          </a:prstGeom>
          <a:noFill/>
        </p:spPr>
        <p:txBody>
          <a:bodyPr wrap="square" lIns="101992" tIns="50996" rIns="101992" bIns="50996" rtlCol="0">
            <a:spAutoFit/>
          </a:bodyPr>
          <a:lstStyle/>
          <a:p>
            <a:r>
              <a:rPr lang="fi-FI" sz="1100" dirty="0" err="1"/>
              <a:t>Lorem</a:t>
            </a:r>
            <a:r>
              <a:rPr lang="fi-FI" sz="1100" dirty="0"/>
              <a:t> </a:t>
            </a:r>
            <a:r>
              <a:rPr lang="fi-FI" sz="1100" dirty="0" err="1"/>
              <a:t>ipsum</a:t>
            </a:r>
            <a:r>
              <a:rPr lang="fi-FI" sz="1100" dirty="0"/>
              <a:t> </a:t>
            </a:r>
            <a:r>
              <a:rPr lang="fi-FI" sz="1100" dirty="0" err="1"/>
              <a:t>dolor</a:t>
            </a:r>
            <a:r>
              <a:rPr lang="fi-FI" sz="1100" dirty="0"/>
              <a:t> </a:t>
            </a:r>
            <a:r>
              <a:rPr lang="fi-FI" sz="1100" dirty="0" err="1"/>
              <a:t>sit</a:t>
            </a:r>
            <a:r>
              <a:rPr lang="fi-FI" sz="1100" dirty="0"/>
              <a:t> </a:t>
            </a:r>
            <a:r>
              <a:rPr lang="fi-FI" sz="1100" dirty="0" err="1"/>
              <a:t>amet</a:t>
            </a:r>
            <a:r>
              <a:rPr lang="fi-FI" sz="1100" dirty="0"/>
              <a:t>, </a:t>
            </a:r>
            <a:r>
              <a:rPr lang="fi-FI" sz="1100" dirty="0" err="1"/>
              <a:t>consectetur</a:t>
            </a:r>
            <a:r>
              <a:rPr lang="fi-FI" sz="1100" dirty="0"/>
              <a:t> </a:t>
            </a:r>
            <a:r>
              <a:rPr lang="fi-FI" sz="1100" dirty="0" err="1"/>
              <a:t>adipiscing</a:t>
            </a:r>
            <a:r>
              <a:rPr lang="fi-FI" sz="1100" dirty="0"/>
              <a:t> elit. </a:t>
            </a:r>
            <a:r>
              <a:rPr lang="fi-FI" sz="1100" dirty="0" err="1"/>
              <a:t>Vivamus</a:t>
            </a:r>
            <a:r>
              <a:rPr lang="fi-FI" sz="1100" dirty="0"/>
              <a:t> </a:t>
            </a:r>
            <a:r>
              <a:rPr lang="fi-FI" sz="1100" dirty="0" err="1"/>
              <a:t>feugiat</a:t>
            </a:r>
            <a:r>
              <a:rPr lang="fi-FI" sz="1100" dirty="0"/>
              <a:t> </a:t>
            </a:r>
            <a:r>
              <a:rPr lang="fi-FI" sz="1100" dirty="0" err="1"/>
              <a:t>commodo</a:t>
            </a:r>
            <a:r>
              <a:rPr lang="fi-FI" sz="1100" dirty="0"/>
              <a:t> </a:t>
            </a:r>
            <a:r>
              <a:rPr lang="fi-FI" sz="1100" dirty="0" err="1"/>
              <a:t>nulla</a:t>
            </a:r>
            <a:r>
              <a:rPr lang="fi-FI" sz="1100" dirty="0"/>
              <a:t> </a:t>
            </a:r>
            <a:r>
              <a:rPr lang="fi-FI" sz="1100" dirty="0" err="1"/>
              <a:t>non</a:t>
            </a:r>
            <a:r>
              <a:rPr lang="fi-FI" sz="1100" dirty="0"/>
              <a:t> </a:t>
            </a:r>
            <a:r>
              <a:rPr lang="fi-FI" sz="1100" dirty="0" err="1"/>
              <a:t>hendrerit</a:t>
            </a:r>
            <a:r>
              <a:rPr lang="fi-FI" sz="1100" dirty="0"/>
              <a:t>. </a:t>
            </a:r>
            <a:r>
              <a:rPr lang="fi-FI" sz="1100" dirty="0" err="1"/>
              <a:t>Vestibulum</a:t>
            </a:r>
            <a:r>
              <a:rPr lang="fi-FI" sz="1100" dirty="0"/>
              <a:t> magna </a:t>
            </a:r>
            <a:r>
              <a:rPr lang="fi-FI" sz="1100" dirty="0" err="1"/>
              <a:t>metus</a:t>
            </a:r>
            <a:r>
              <a:rPr lang="fi-FI" sz="1100" dirty="0"/>
              <a:t>, </a:t>
            </a:r>
            <a:r>
              <a:rPr lang="fi-FI" sz="1100" dirty="0" err="1"/>
              <a:t>tincidunt</a:t>
            </a:r>
            <a:r>
              <a:rPr lang="fi-FI" sz="1100" dirty="0"/>
              <a:t> </a:t>
            </a:r>
            <a:r>
              <a:rPr lang="fi-FI" sz="1100" dirty="0" err="1"/>
              <a:t>ut</a:t>
            </a:r>
            <a:r>
              <a:rPr lang="fi-FI" sz="1100" dirty="0"/>
              <a:t> </a:t>
            </a:r>
            <a:r>
              <a:rPr lang="fi-FI" sz="1100" dirty="0" err="1"/>
              <a:t>quam</a:t>
            </a:r>
            <a:r>
              <a:rPr lang="fi-FI" sz="1100" dirty="0"/>
              <a:t> </a:t>
            </a:r>
            <a:r>
              <a:rPr lang="fi-FI" sz="1100" dirty="0" err="1"/>
              <a:t>eu</a:t>
            </a:r>
            <a:r>
              <a:rPr lang="fi-FI" sz="1100" dirty="0"/>
              <a:t>, </a:t>
            </a:r>
            <a:r>
              <a:rPr lang="fi-FI" sz="1100" dirty="0" err="1"/>
              <a:t>pulvinar</a:t>
            </a:r>
            <a:r>
              <a:rPr lang="fi-FI" sz="1100" dirty="0"/>
              <a:t> </a:t>
            </a:r>
            <a:r>
              <a:rPr lang="fi-FI" sz="1100" dirty="0" err="1"/>
              <a:t>viverra</a:t>
            </a:r>
            <a:r>
              <a:rPr lang="fi-FI" sz="1100" dirty="0"/>
              <a:t> </a:t>
            </a:r>
            <a:r>
              <a:rPr lang="fi-FI" sz="1100" dirty="0" err="1"/>
              <a:t>dolor</a:t>
            </a:r>
            <a:r>
              <a:rPr lang="fi-FI" sz="1100" dirty="0"/>
              <a:t>. </a:t>
            </a:r>
            <a:r>
              <a:rPr lang="fi-FI" sz="1100" dirty="0" err="1"/>
              <a:t>Sed</a:t>
            </a:r>
            <a:r>
              <a:rPr lang="fi-FI" sz="1100" dirty="0"/>
              <a:t> </a:t>
            </a:r>
            <a:r>
              <a:rPr lang="fi-FI" sz="1100" dirty="0" err="1"/>
              <a:t>vestibulum</a:t>
            </a:r>
            <a:r>
              <a:rPr lang="fi-FI" sz="1100" dirty="0"/>
              <a:t> magna </a:t>
            </a:r>
            <a:r>
              <a:rPr lang="fi-FI" sz="1100" dirty="0" err="1"/>
              <a:t>nec</a:t>
            </a:r>
            <a:r>
              <a:rPr lang="fi-FI" sz="1100" dirty="0"/>
              <a:t> elit </a:t>
            </a:r>
            <a:r>
              <a:rPr lang="fi-FI" sz="1100" dirty="0" err="1"/>
              <a:t>venenatis</a:t>
            </a:r>
            <a:endParaRPr lang="fi-FI" sz="1100" dirty="0"/>
          </a:p>
        </p:txBody>
      </p:sp>
      <p:sp>
        <p:nvSpPr>
          <p:cNvPr id="14" name="TextBox 13"/>
          <p:cNvSpPr txBox="1"/>
          <p:nvPr/>
        </p:nvSpPr>
        <p:spPr>
          <a:xfrm>
            <a:off x="7374403" y="2885919"/>
            <a:ext cx="3453501" cy="349209"/>
          </a:xfrm>
          <a:prstGeom prst="rect">
            <a:avLst/>
          </a:prstGeom>
          <a:noFill/>
        </p:spPr>
        <p:txBody>
          <a:bodyPr wrap="square" lIns="101992" tIns="50996" rIns="101992" bIns="50996" rtlCol="0">
            <a:spAutoFit/>
          </a:bodyPr>
          <a:lstStyle/>
          <a:p>
            <a:r>
              <a:rPr lang="fi-FI" sz="1600" b="1" dirty="0" smtClean="0">
                <a:solidFill>
                  <a:schemeClr val="accent1"/>
                </a:solidFill>
              </a:rPr>
              <a:t>Sinikka Sopimus (10 %)</a:t>
            </a:r>
            <a:endParaRPr lang="fi-FI" sz="1600" b="1" dirty="0">
              <a:solidFill>
                <a:schemeClr val="accent1"/>
              </a:solidFill>
            </a:endParaRPr>
          </a:p>
        </p:txBody>
      </p:sp>
      <p:sp>
        <p:nvSpPr>
          <p:cNvPr id="15" name="TextBox 14"/>
          <p:cNvSpPr txBox="1"/>
          <p:nvPr/>
        </p:nvSpPr>
        <p:spPr>
          <a:xfrm>
            <a:off x="7374403" y="3100838"/>
            <a:ext cx="2999093" cy="287654"/>
          </a:xfrm>
          <a:prstGeom prst="rect">
            <a:avLst/>
          </a:prstGeom>
          <a:noFill/>
        </p:spPr>
        <p:txBody>
          <a:bodyPr wrap="square" lIns="101992" tIns="50996" rIns="101992" bIns="50996" rtlCol="0">
            <a:spAutoFit/>
          </a:bodyPr>
          <a:lstStyle/>
          <a:p>
            <a:r>
              <a:rPr lang="fi-FI" sz="1200" b="1" dirty="0">
                <a:solidFill>
                  <a:schemeClr val="tx2"/>
                </a:solidFill>
              </a:rPr>
              <a:t>SALES</a:t>
            </a:r>
          </a:p>
        </p:txBody>
      </p:sp>
      <p:sp>
        <p:nvSpPr>
          <p:cNvPr id="16" name="TextBox 15"/>
          <p:cNvSpPr txBox="1"/>
          <p:nvPr/>
        </p:nvSpPr>
        <p:spPr>
          <a:xfrm>
            <a:off x="7374403" y="3329491"/>
            <a:ext cx="3453501" cy="1118651"/>
          </a:xfrm>
          <a:prstGeom prst="rect">
            <a:avLst/>
          </a:prstGeom>
          <a:noFill/>
        </p:spPr>
        <p:txBody>
          <a:bodyPr wrap="square" lIns="101992" tIns="50996" rIns="101992" bIns="50996" rtlCol="0">
            <a:spAutoFit/>
          </a:bodyPr>
          <a:lstStyle/>
          <a:p>
            <a:r>
              <a:rPr lang="fi-FI" sz="1100" dirty="0" err="1"/>
              <a:t>Lorem</a:t>
            </a:r>
            <a:r>
              <a:rPr lang="fi-FI" sz="1100" dirty="0"/>
              <a:t> </a:t>
            </a:r>
            <a:r>
              <a:rPr lang="fi-FI" sz="1100" dirty="0" err="1"/>
              <a:t>ipsum</a:t>
            </a:r>
            <a:r>
              <a:rPr lang="fi-FI" sz="1100" dirty="0"/>
              <a:t> </a:t>
            </a:r>
            <a:r>
              <a:rPr lang="fi-FI" sz="1100" dirty="0" err="1"/>
              <a:t>dolor</a:t>
            </a:r>
            <a:r>
              <a:rPr lang="fi-FI" sz="1100" dirty="0"/>
              <a:t> </a:t>
            </a:r>
            <a:r>
              <a:rPr lang="fi-FI" sz="1100" dirty="0" err="1"/>
              <a:t>sit</a:t>
            </a:r>
            <a:r>
              <a:rPr lang="fi-FI" sz="1100" dirty="0"/>
              <a:t> </a:t>
            </a:r>
            <a:r>
              <a:rPr lang="fi-FI" sz="1100" dirty="0" err="1"/>
              <a:t>amet</a:t>
            </a:r>
            <a:r>
              <a:rPr lang="fi-FI" sz="1100" dirty="0"/>
              <a:t>, </a:t>
            </a:r>
            <a:r>
              <a:rPr lang="fi-FI" sz="1100" dirty="0" err="1"/>
              <a:t>consectetur</a:t>
            </a:r>
            <a:r>
              <a:rPr lang="fi-FI" sz="1100" dirty="0"/>
              <a:t> </a:t>
            </a:r>
            <a:r>
              <a:rPr lang="fi-FI" sz="1100" dirty="0" err="1"/>
              <a:t>adipiscing</a:t>
            </a:r>
            <a:r>
              <a:rPr lang="fi-FI" sz="1100" dirty="0"/>
              <a:t> elit. </a:t>
            </a:r>
            <a:r>
              <a:rPr lang="fi-FI" sz="1100" dirty="0" err="1"/>
              <a:t>Vivamus</a:t>
            </a:r>
            <a:r>
              <a:rPr lang="fi-FI" sz="1100" dirty="0"/>
              <a:t> </a:t>
            </a:r>
            <a:r>
              <a:rPr lang="fi-FI" sz="1100" dirty="0" err="1"/>
              <a:t>feugiat</a:t>
            </a:r>
            <a:r>
              <a:rPr lang="fi-FI" sz="1100" dirty="0"/>
              <a:t> </a:t>
            </a:r>
            <a:r>
              <a:rPr lang="fi-FI" sz="1100" dirty="0" err="1"/>
              <a:t>commodo</a:t>
            </a:r>
            <a:r>
              <a:rPr lang="fi-FI" sz="1100" dirty="0"/>
              <a:t> </a:t>
            </a:r>
            <a:r>
              <a:rPr lang="fi-FI" sz="1100" dirty="0" err="1"/>
              <a:t>nulla</a:t>
            </a:r>
            <a:r>
              <a:rPr lang="fi-FI" sz="1100" dirty="0"/>
              <a:t> </a:t>
            </a:r>
            <a:r>
              <a:rPr lang="fi-FI" sz="1100" dirty="0" err="1"/>
              <a:t>non</a:t>
            </a:r>
            <a:r>
              <a:rPr lang="fi-FI" sz="1100" dirty="0"/>
              <a:t> </a:t>
            </a:r>
            <a:r>
              <a:rPr lang="fi-FI" sz="1100" dirty="0" err="1"/>
              <a:t>hendrerit</a:t>
            </a:r>
            <a:r>
              <a:rPr lang="fi-FI" sz="1100" dirty="0"/>
              <a:t>. </a:t>
            </a:r>
            <a:r>
              <a:rPr lang="fi-FI" sz="1100" dirty="0" err="1"/>
              <a:t>Vestibulum</a:t>
            </a:r>
            <a:r>
              <a:rPr lang="fi-FI" sz="1100" dirty="0"/>
              <a:t> magna </a:t>
            </a:r>
            <a:r>
              <a:rPr lang="fi-FI" sz="1100" dirty="0" err="1"/>
              <a:t>metus</a:t>
            </a:r>
            <a:r>
              <a:rPr lang="fi-FI" sz="1100" dirty="0"/>
              <a:t>, </a:t>
            </a:r>
            <a:r>
              <a:rPr lang="fi-FI" sz="1100" dirty="0" err="1"/>
              <a:t>tincidunt</a:t>
            </a:r>
            <a:r>
              <a:rPr lang="fi-FI" sz="1100" dirty="0"/>
              <a:t> </a:t>
            </a:r>
            <a:r>
              <a:rPr lang="fi-FI" sz="1100" dirty="0" err="1"/>
              <a:t>ut</a:t>
            </a:r>
            <a:r>
              <a:rPr lang="fi-FI" sz="1100" dirty="0"/>
              <a:t> </a:t>
            </a:r>
            <a:r>
              <a:rPr lang="fi-FI" sz="1100" dirty="0" err="1"/>
              <a:t>quam</a:t>
            </a:r>
            <a:r>
              <a:rPr lang="fi-FI" sz="1100" dirty="0"/>
              <a:t> </a:t>
            </a:r>
            <a:r>
              <a:rPr lang="fi-FI" sz="1100" dirty="0" err="1"/>
              <a:t>eu</a:t>
            </a:r>
            <a:r>
              <a:rPr lang="fi-FI" sz="1100" dirty="0"/>
              <a:t>, </a:t>
            </a:r>
            <a:r>
              <a:rPr lang="fi-FI" sz="1100" dirty="0" err="1"/>
              <a:t>pulvinar</a:t>
            </a:r>
            <a:r>
              <a:rPr lang="fi-FI" sz="1100" dirty="0"/>
              <a:t> </a:t>
            </a:r>
            <a:r>
              <a:rPr lang="fi-FI" sz="1100" dirty="0" err="1"/>
              <a:t>viverra</a:t>
            </a:r>
            <a:r>
              <a:rPr lang="fi-FI" sz="1100" dirty="0"/>
              <a:t> </a:t>
            </a:r>
            <a:r>
              <a:rPr lang="fi-FI" sz="1100" dirty="0" err="1"/>
              <a:t>dolor</a:t>
            </a:r>
            <a:r>
              <a:rPr lang="fi-FI" sz="1100" dirty="0"/>
              <a:t>. </a:t>
            </a:r>
            <a:r>
              <a:rPr lang="fi-FI" sz="1100" dirty="0" err="1"/>
              <a:t>Sed</a:t>
            </a:r>
            <a:r>
              <a:rPr lang="fi-FI" sz="1100" dirty="0"/>
              <a:t> </a:t>
            </a:r>
            <a:r>
              <a:rPr lang="fi-FI" sz="1100" dirty="0" err="1"/>
              <a:t>vestibulum</a:t>
            </a:r>
            <a:r>
              <a:rPr lang="fi-FI" sz="1100" dirty="0"/>
              <a:t> magna </a:t>
            </a:r>
            <a:r>
              <a:rPr lang="fi-FI" sz="1100" dirty="0" err="1"/>
              <a:t>nec</a:t>
            </a:r>
            <a:r>
              <a:rPr lang="fi-FI" sz="1100" dirty="0"/>
              <a:t> elit </a:t>
            </a:r>
            <a:r>
              <a:rPr lang="fi-FI" sz="1100" dirty="0" err="1"/>
              <a:t>venenatis</a:t>
            </a:r>
            <a:endParaRPr lang="fi-FI" sz="1100" dirty="0"/>
          </a:p>
        </p:txBody>
      </p:sp>
      <p:sp>
        <p:nvSpPr>
          <p:cNvPr id="17" name="TextBox 16"/>
          <p:cNvSpPr txBox="1"/>
          <p:nvPr/>
        </p:nvSpPr>
        <p:spPr>
          <a:xfrm>
            <a:off x="2098797" y="2819300"/>
            <a:ext cx="3453501" cy="349209"/>
          </a:xfrm>
          <a:prstGeom prst="rect">
            <a:avLst/>
          </a:prstGeom>
          <a:noFill/>
        </p:spPr>
        <p:txBody>
          <a:bodyPr wrap="square" lIns="101992" tIns="50996" rIns="101992" bIns="50996" rtlCol="0">
            <a:spAutoFit/>
          </a:bodyPr>
          <a:lstStyle/>
          <a:p>
            <a:r>
              <a:rPr lang="fi-FI" sz="1600" b="1" dirty="0" smtClean="0">
                <a:solidFill>
                  <a:schemeClr val="accent1"/>
                </a:solidFill>
              </a:rPr>
              <a:t>Superia </a:t>
            </a:r>
            <a:r>
              <a:rPr lang="fi-FI" sz="1600" b="1" dirty="0" err="1" smtClean="0">
                <a:solidFill>
                  <a:schemeClr val="accent1"/>
                </a:solidFill>
              </a:rPr>
              <a:t>Skills</a:t>
            </a:r>
            <a:r>
              <a:rPr lang="fi-FI" sz="1600" b="1" dirty="0" smtClean="0">
                <a:solidFill>
                  <a:schemeClr val="accent1"/>
                </a:solidFill>
              </a:rPr>
              <a:t> (28 %)</a:t>
            </a:r>
            <a:endParaRPr lang="fi-FI" sz="1600" b="1" dirty="0">
              <a:solidFill>
                <a:schemeClr val="accent1"/>
              </a:solidFill>
            </a:endParaRPr>
          </a:p>
        </p:txBody>
      </p:sp>
      <p:sp>
        <p:nvSpPr>
          <p:cNvPr id="18" name="TextBox 17"/>
          <p:cNvSpPr txBox="1"/>
          <p:nvPr/>
        </p:nvSpPr>
        <p:spPr>
          <a:xfrm>
            <a:off x="2098797" y="3034219"/>
            <a:ext cx="2999093" cy="287654"/>
          </a:xfrm>
          <a:prstGeom prst="rect">
            <a:avLst/>
          </a:prstGeom>
          <a:noFill/>
        </p:spPr>
        <p:txBody>
          <a:bodyPr wrap="square" lIns="101992" tIns="50996" rIns="101992" bIns="50996" rtlCol="0">
            <a:spAutoFit/>
          </a:bodyPr>
          <a:lstStyle/>
          <a:p>
            <a:r>
              <a:rPr lang="fi-FI" sz="1200" b="1" dirty="0">
                <a:solidFill>
                  <a:schemeClr val="tx2"/>
                </a:solidFill>
              </a:rPr>
              <a:t>SALES</a:t>
            </a:r>
          </a:p>
        </p:txBody>
      </p:sp>
      <p:sp>
        <p:nvSpPr>
          <p:cNvPr id="19" name="TextBox 18"/>
          <p:cNvSpPr txBox="1"/>
          <p:nvPr/>
        </p:nvSpPr>
        <p:spPr>
          <a:xfrm>
            <a:off x="2098797" y="3262872"/>
            <a:ext cx="3453501" cy="1118651"/>
          </a:xfrm>
          <a:prstGeom prst="rect">
            <a:avLst/>
          </a:prstGeom>
          <a:noFill/>
        </p:spPr>
        <p:txBody>
          <a:bodyPr wrap="square" lIns="101992" tIns="50996" rIns="101992" bIns="50996" rtlCol="0">
            <a:spAutoFit/>
          </a:bodyPr>
          <a:lstStyle/>
          <a:p>
            <a:r>
              <a:rPr lang="fi-FI" sz="1100" dirty="0" err="1"/>
              <a:t>Lorem</a:t>
            </a:r>
            <a:r>
              <a:rPr lang="fi-FI" sz="1100" dirty="0"/>
              <a:t> </a:t>
            </a:r>
            <a:r>
              <a:rPr lang="fi-FI" sz="1100" dirty="0" err="1"/>
              <a:t>ipsum</a:t>
            </a:r>
            <a:r>
              <a:rPr lang="fi-FI" sz="1100" dirty="0"/>
              <a:t> </a:t>
            </a:r>
            <a:r>
              <a:rPr lang="fi-FI" sz="1100" dirty="0" err="1"/>
              <a:t>dolor</a:t>
            </a:r>
            <a:r>
              <a:rPr lang="fi-FI" sz="1100" dirty="0"/>
              <a:t> </a:t>
            </a:r>
            <a:r>
              <a:rPr lang="fi-FI" sz="1100" dirty="0" err="1"/>
              <a:t>sit</a:t>
            </a:r>
            <a:r>
              <a:rPr lang="fi-FI" sz="1100" dirty="0"/>
              <a:t> </a:t>
            </a:r>
            <a:r>
              <a:rPr lang="fi-FI" sz="1100" dirty="0" err="1"/>
              <a:t>amet</a:t>
            </a:r>
            <a:r>
              <a:rPr lang="fi-FI" sz="1100" dirty="0"/>
              <a:t>, </a:t>
            </a:r>
            <a:r>
              <a:rPr lang="fi-FI" sz="1100" dirty="0" err="1"/>
              <a:t>consectetur</a:t>
            </a:r>
            <a:r>
              <a:rPr lang="fi-FI" sz="1100" dirty="0"/>
              <a:t> </a:t>
            </a:r>
            <a:r>
              <a:rPr lang="fi-FI" sz="1100" dirty="0" err="1"/>
              <a:t>adipiscing</a:t>
            </a:r>
            <a:r>
              <a:rPr lang="fi-FI" sz="1100" dirty="0"/>
              <a:t> elit. </a:t>
            </a:r>
            <a:r>
              <a:rPr lang="fi-FI" sz="1100" dirty="0" err="1"/>
              <a:t>Vivamus</a:t>
            </a:r>
            <a:r>
              <a:rPr lang="fi-FI" sz="1100" dirty="0"/>
              <a:t> </a:t>
            </a:r>
            <a:r>
              <a:rPr lang="fi-FI" sz="1100" dirty="0" err="1"/>
              <a:t>feugiat</a:t>
            </a:r>
            <a:r>
              <a:rPr lang="fi-FI" sz="1100" dirty="0"/>
              <a:t> </a:t>
            </a:r>
            <a:r>
              <a:rPr lang="fi-FI" sz="1100" dirty="0" err="1"/>
              <a:t>commodo</a:t>
            </a:r>
            <a:r>
              <a:rPr lang="fi-FI" sz="1100" dirty="0"/>
              <a:t> </a:t>
            </a:r>
            <a:r>
              <a:rPr lang="fi-FI" sz="1100" dirty="0" err="1"/>
              <a:t>nulla</a:t>
            </a:r>
            <a:r>
              <a:rPr lang="fi-FI" sz="1100" dirty="0"/>
              <a:t> </a:t>
            </a:r>
            <a:r>
              <a:rPr lang="fi-FI" sz="1100" dirty="0" err="1"/>
              <a:t>non</a:t>
            </a:r>
            <a:r>
              <a:rPr lang="fi-FI" sz="1100" dirty="0"/>
              <a:t> </a:t>
            </a:r>
            <a:r>
              <a:rPr lang="fi-FI" sz="1100" dirty="0" err="1"/>
              <a:t>hendrerit</a:t>
            </a:r>
            <a:r>
              <a:rPr lang="fi-FI" sz="1100" dirty="0"/>
              <a:t>. </a:t>
            </a:r>
            <a:r>
              <a:rPr lang="fi-FI" sz="1100" dirty="0" err="1"/>
              <a:t>Vestibulum</a:t>
            </a:r>
            <a:r>
              <a:rPr lang="fi-FI" sz="1100" dirty="0"/>
              <a:t> magna </a:t>
            </a:r>
            <a:r>
              <a:rPr lang="fi-FI" sz="1100" dirty="0" err="1"/>
              <a:t>metus</a:t>
            </a:r>
            <a:r>
              <a:rPr lang="fi-FI" sz="1100" dirty="0"/>
              <a:t>, </a:t>
            </a:r>
            <a:r>
              <a:rPr lang="fi-FI" sz="1100" dirty="0" err="1"/>
              <a:t>tincidunt</a:t>
            </a:r>
            <a:r>
              <a:rPr lang="fi-FI" sz="1100" dirty="0"/>
              <a:t> </a:t>
            </a:r>
            <a:r>
              <a:rPr lang="fi-FI" sz="1100" dirty="0" err="1"/>
              <a:t>ut</a:t>
            </a:r>
            <a:r>
              <a:rPr lang="fi-FI" sz="1100" dirty="0"/>
              <a:t> </a:t>
            </a:r>
            <a:r>
              <a:rPr lang="fi-FI" sz="1100" dirty="0" err="1"/>
              <a:t>quam</a:t>
            </a:r>
            <a:r>
              <a:rPr lang="fi-FI" sz="1100" dirty="0"/>
              <a:t> </a:t>
            </a:r>
            <a:r>
              <a:rPr lang="fi-FI" sz="1100" dirty="0" err="1"/>
              <a:t>eu</a:t>
            </a:r>
            <a:r>
              <a:rPr lang="fi-FI" sz="1100" dirty="0"/>
              <a:t>, </a:t>
            </a:r>
            <a:r>
              <a:rPr lang="fi-FI" sz="1100" dirty="0" err="1"/>
              <a:t>pulvinar</a:t>
            </a:r>
            <a:r>
              <a:rPr lang="fi-FI" sz="1100" dirty="0"/>
              <a:t> </a:t>
            </a:r>
            <a:r>
              <a:rPr lang="fi-FI" sz="1100" dirty="0" err="1"/>
              <a:t>viverra</a:t>
            </a:r>
            <a:r>
              <a:rPr lang="fi-FI" sz="1100" dirty="0"/>
              <a:t> </a:t>
            </a:r>
            <a:r>
              <a:rPr lang="fi-FI" sz="1100" dirty="0" err="1"/>
              <a:t>dolor</a:t>
            </a:r>
            <a:r>
              <a:rPr lang="fi-FI" sz="1100" dirty="0"/>
              <a:t>. </a:t>
            </a:r>
            <a:r>
              <a:rPr lang="fi-FI" sz="1100" dirty="0" err="1"/>
              <a:t>Sed</a:t>
            </a:r>
            <a:r>
              <a:rPr lang="fi-FI" sz="1100" dirty="0"/>
              <a:t> </a:t>
            </a:r>
            <a:r>
              <a:rPr lang="fi-FI" sz="1100" dirty="0" err="1"/>
              <a:t>vestibulum</a:t>
            </a:r>
            <a:r>
              <a:rPr lang="fi-FI" sz="1100" dirty="0"/>
              <a:t> magna </a:t>
            </a:r>
            <a:r>
              <a:rPr lang="fi-FI" sz="1100" dirty="0" err="1"/>
              <a:t>nec</a:t>
            </a:r>
            <a:r>
              <a:rPr lang="fi-FI" sz="1100" dirty="0"/>
              <a:t> elit </a:t>
            </a:r>
            <a:r>
              <a:rPr lang="fi-FI" sz="1100" dirty="0" err="1"/>
              <a:t>venenatis</a:t>
            </a:r>
            <a:endParaRPr lang="fi-FI" sz="1100" dirty="0"/>
          </a:p>
        </p:txBody>
      </p:sp>
      <p:sp>
        <p:nvSpPr>
          <p:cNvPr id="21" name="Rectangle 20"/>
          <p:cNvSpPr/>
          <p:nvPr/>
        </p:nvSpPr>
        <p:spPr>
          <a:xfrm>
            <a:off x="872110" y="4546368"/>
            <a:ext cx="4680187" cy="1308021"/>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i-FI" sz="1200" dirty="0" smtClean="0">
                <a:solidFill>
                  <a:schemeClr val="tx1"/>
                </a:solidFill>
              </a:rPr>
              <a:t>BOARD</a:t>
            </a:r>
            <a:endParaRPr lang="fi-FI" sz="1200" dirty="0">
              <a:solidFill>
                <a:schemeClr val="tx1"/>
              </a:solidFill>
            </a:endParaRPr>
          </a:p>
        </p:txBody>
      </p:sp>
      <p:pic>
        <p:nvPicPr>
          <p:cNvPr id="3074" name="Picture 2" descr="C:\Users\Etula\Dropbox\tyopoyta\mark-2-1470160-640x480.jp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872110" y="994078"/>
            <a:ext cx="1188000" cy="155369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Etula\Dropbox\tyopoyta\homeless-man-dog-1361941-1279x1907.jpg"/>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872110" y="2774898"/>
            <a:ext cx="1188000" cy="1558959"/>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Etula\Dropbox\tyopoyta\young-woman-1515231-639x852.jpg"/>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6070050" y="994078"/>
            <a:ext cx="1188000" cy="155369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Etula\Dropbox\tyopoyta\i-m-on-the-phone-stupid-1316141-1279x1926.jpg"/>
          <p:cNvPicPr>
            <a:picLocks noChangeAspect="1" noChangeArrowheads="1"/>
          </p:cNvPicPr>
          <p:nvPr/>
        </p:nvPicPr>
        <p:blipFill rotWithShape="1">
          <a:blip r:embed="rId6" cstate="email">
            <a:extLst>
              <a:ext uri="{28A0092B-C50C-407E-A947-70E740481C1C}">
                <a14:useLocalDpi xmlns:a14="http://schemas.microsoft.com/office/drawing/2010/main"/>
              </a:ext>
            </a:extLst>
          </a:blip>
          <a:srcRect/>
          <a:stretch/>
        </p:blipFill>
        <p:spPr bwMode="auto">
          <a:xfrm>
            <a:off x="6070050" y="2774897"/>
            <a:ext cx="1188000" cy="1558959"/>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C:\Users\Etula\Dropbox\tyopoyta\business-man-1-1548534-1280x960.jpg"/>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p:blipFill>
        <p:spPr bwMode="auto">
          <a:xfrm>
            <a:off x="2287278" y="4671246"/>
            <a:ext cx="900000" cy="91229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Users\Etula\Dropbox\tyopoyta\the-businesswoman-1563673-1278x960.jpg"/>
          <p:cNvPicPr>
            <a:picLocks noChangeAspect="1" noChangeArrowheads="1"/>
          </p:cNvPicPr>
          <p:nvPr/>
        </p:nvPicPr>
        <p:blipFill rotWithShape="1">
          <a:blip r:embed="rId8" cstate="email">
            <a:extLst>
              <a:ext uri="{28A0092B-C50C-407E-A947-70E740481C1C}">
                <a14:useLocalDpi xmlns:a14="http://schemas.microsoft.com/office/drawing/2010/main"/>
              </a:ext>
            </a:extLst>
          </a:blip>
          <a:srcRect/>
          <a:stretch/>
        </p:blipFill>
        <p:spPr bwMode="auto">
          <a:xfrm>
            <a:off x="3825547" y="4683736"/>
            <a:ext cx="900000" cy="880756"/>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p:cNvSpPr/>
          <p:nvPr/>
        </p:nvSpPr>
        <p:spPr>
          <a:xfrm>
            <a:off x="6070050" y="4546368"/>
            <a:ext cx="4680187" cy="1308021"/>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i-FI" sz="1200" dirty="0" smtClean="0">
                <a:solidFill>
                  <a:schemeClr val="tx1"/>
                </a:solidFill>
              </a:rPr>
              <a:t>INVESTORS, PARTNERS ETC.</a:t>
            </a:r>
            <a:endParaRPr lang="fi-FI" sz="1200" dirty="0">
              <a:solidFill>
                <a:schemeClr val="tx1"/>
              </a:solidFill>
            </a:endParaRPr>
          </a:p>
        </p:txBody>
      </p:sp>
      <p:sp>
        <p:nvSpPr>
          <p:cNvPr id="20" name="TextBox 19"/>
          <p:cNvSpPr txBox="1"/>
          <p:nvPr/>
        </p:nvSpPr>
        <p:spPr>
          <a:xfrm>
            <a:off x="2012449" y="5564492"/>
            <a:ext cx="1449658" cy="289897"/>
          </a:xfrm>
          <a:prstGeom prst="rect">
            <a:avLst/>
          </a:prstGeom>
        </p:spPr>
        <p:txBody>
          <a:bodyPr wrap="square" lIns="121944" tIns="60972" rIns="121944" bIns="60972" rtlCol="0" anchor="t">
            <a:noAutofit/>
          </a:bodyPr>
          <a:lstStyle/>
          <a:p>
            <a:pPr algn="ctr"/>
            <a:r>
              <a:rPr lang="fi-FI" sz="1000" dirty="0" smtClean="0"/>
              <a:t>Nils </a:t>
            </a:r>
            <a:r>
              <a:rPr lang="fi-FI" sz="1000" dirty="0" err="1" smtClean="0"/>
              <a:t>Match</a:t>
            </a:r>
            <a:r>
              <a:rPr lang="fi-FI" sz="1000" dirty="0" smtClean="0"/>
              <a:t> (2 %)</a:t>
            </a:r>
          </a:p>
        </p:txBody>
      </p:sp>
      <p:sp>
        <p:nvSpPr>
          <p:cNvPr id="33" name="TextBox 32"/>
          <p:cNvSpPr txBox="1"/>
          <p:nvPr/>
        </p:nvSpPr>
        <p:spPr>
          <a:xfrm>
            <a:off x="3550718" y="5564492"/>
            <a:ext cx="1449658" cy="289897"/>
          </a:xfrm>
          <a:prstGeom prst="rect">
            <a:avLst/>
          </a:prstGeom>
        </p:spPr>
        <p:txBody>
          <a:bodyPr wrap="square" lIns="121944" tIns="60972" rIns="121944" bIns="60972" rtlCol="0" anchor="t">
            <a:noAutofit/>
          </a:bodyPr>
          <a:lstStyle/>
          <a:p>
            <a:pPr algn="ctr"/>
            <a:r>
              <a:rPr lang="fi-FI" sz="1000" dirty="0" smtClean="0"/>
              <a:t>Lena Doors</a:t>
            </a:r>
          </a:p>
        </p:txBody>
      </p:sp>
      <p:sp>
        <p:nvSpPr>
          <p:cNvPr id="3" name="Date Placeholder 2"/>
          <p:cNvSpPr>
            <a:spLocks noGrp="1"/>
          </p:cNvSpPr>
          <p:nvPr>
            <p:ph type="dt" sz="half" idx="10"/>
          </p:nvPr>
        </p:nvSpPr>
        <p:spPr/>
        <p:txBody>
          <a:bodyPr/>
          <a:lstStyle/>
          <a:p>
            <a:fld id="{957BEADE-DB23-4BA1-97A7-237B507ACCCB}" type="datetime1">
              <a:rPr lang="fi-FI" smtClean="0"/>
              <a:t>30.11.2020</a:t>
            </a:fld>
            <a:endParaRPr lang="fi-FI" dirty="0"/>
          </a:p>
        </p:txBody>
      </p:sp>
      <p:sp>
        <p:nvSpPr>
          <p:cNvPr id="5" name="Footer Placeholder 4"/>
          <p:cNvSpPr>
            <a:spLocks noGrp="1"/>
          </p:cNvSpPr>
          <p:nvPr>
            <p:ph type="ftr" sz="quarter" idx="11"/>
          </p:nvPr>
        </p:nvSpPr>
        <p:spPr/>
        <p:txBody>
          <a:bodyPr/>
          <a:lstStyle/>
          <a:p>
            <a:r>
              <a:rPr lang="fi-FI" smtClean="0"/>
              <a:t>EDUCATIONAL USE ONLY</a:t>
            </a:r>
            <a:endParaRPr lang="fi-FI" dirty="0"/>
          </a:p>
        </p:txBody>
      </p:sp>
    </p:spTree>
    <p:extLst>
      <p:ext uri="{BB962C8B-B14F-4D97-AF65-F5344CB8AC3E}">
        <p14:creationId xmlns:p14="http://schemas.microsoft.com/office/powerpoint/2010/main" val="3525216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CURRENT SITUATION</a:t>
            </a:r>
            <a:endParaRPr lang="fi-FI" dirty="0"/>
          </a:p>
        </p:txBody>
      </p:sp>
      <p:sp>
        <p:nvSpPr>
          <p:cNvPr id="4" name="Subtitle 3"/>
          <p:cNvSpPr>
            <a:spLocks noGrp="1"/>
          </p:cNvSpPr>
          <p:nvPr>
            <p:ph type="subTitle" idx="14"/>
          </p:nvPr>
        </p:nvSpPr>
        <p:spPr/>
        <p:txBody>
          <a:bodyPr/>
          <a:lstStyle/>
          <a:p>
            <a:endParaRPr lang="fi-FI"/>
          </a:p>
        </p:txBody>
      </p:sp>
      <p:pic>
        <p:nvPicPr>
          <p:cNvPr id="1026" name="Picture 2" descr="http://assets.amuniversal.com/1457335027e60133fee0005056a9545d"/>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58236" y="1575139"/>
            <a:ext cx="10224180" cy="2667618"/>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BA07038A-DDFB-425D-95E7-682E9646097B}" type="datetime1">
              <a:rPr lang="fi-FI" smtClean="0"/>
              <a:t>30.11.2020</a:t>
            </a:fld>
            <a:endParaRPr lang="fi-FI" dirty="0"/>
          </a:p>
        </p:txBody>
      </p:sp>
      <p:sp>
        <p:nvSpPr>
          <p:cNvPr id="5" name="Footer Placeholder 4"/>
          <p:cNvSpPr>
            <a:spLocks noGrp="1"/>
          </p:cNvSpPr>
          <p:nvPr>
            <p:ph type="ftr" sz="quarter" idx="11"/>
          </p:nvPr>
        </p:nvSpPr>
        <p:spPr/>
        <p:txBody>
          <a:bodyPr/>
          <a:lstStyle/>
          <a:p>
            <a:r>
              <a:rPr lang="fi-FI" smtClean="0"/>
              <a:t>EDUCATIONAL USE ONLY</a:t>
            </a:r>
            <a:endParaRPr lang="fi-FI" dirty="0"/>
          </a:p>
        </p:txBody>
      </p:sp>
    </p:spTree>
    <p:extLst>
      <p:ext uri="{BB962C8B-B14F-4D97-AF65-F5344CB8AC3E}">
        <p14:creationId xmlns:p14="http://schemas.microsoft.com/office/powerpoint/2010/main" val="1521323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VALUAATION AND NEED</a:t>
            </a:r>
            <a:endParaRPr lang="fi-FI" dirty="0"/>
          </a:p>
        </p:txBody>
      </p:sp>
      <p:sp>
        <p:nvSpPr>
          <p:cNvPr id="4" name="Subtitle 3"/>
          <p:cNvSpPr>
            <a:spLocks noGrp="1"/>
          </p:cNvSpPr>
          <p:nvPr>
            <p:ph type="subTitle" idx="14"/>
          </p:nvPr>
        </p:nvSpPr>
        <p:spPr/>
        <p:txBody>
          <a:bodyPr/>
          <a:lstStyle/>
          <a:p>
            <a:endParaRPr lang="fi-FI" dirty="0"/>
          </a:p>
        </p:txBody>
      </p:sp>
      <p:sp>
        <p:nvSpPr>
          <p:cNvPr id="31" name="TextBox 30"/>
          <p:cNvSpPr txBox="1"/>
          <p:nvPr/>
        </p:nvSpPr>
        <p:spPr>
          <a:xfrm>
            <a:off x="731520" y="1520190"/>
            <a:ext cx="4743450" cy="3602535"/>
          </a:xfrm>
          <a:prstGeom prst="rect">
            <a:avLst/>
          </a:prstGeom>
        </p:spPr>
        <p:txBody>
          <a:bodyPr wrap="square" lIns="121944" tIns="60972" rIns="121944" bIns="60972" rtlCol="0" anchor="t">
            <a:noAutofit/>
          </a:bodyPr>
          <a:lstStyle/>
          <a:p>
            <a:endParaRPr lang="fi-FI" dirty="0" smtClean="0"/>
          </a:p>
        </p:txBody>
      </p:sp>
      <p:grpSp>
        <p:nvGrpSpPr>
          <p:cNvPr id="39" name="Group 38"/>
          <p:cNvGrpSpPr/>
          <p:nvPr/>
        </p:nvGrpSpPr>
        <p:grpSpPr>
          <a:xfrm>
            <a:off x="731520" y="1551742"/>
            <a:ext cx="4457700" cy="3539430"/>
            <a:chOff x="731520" y="1718962"/>
            <a:chExt cx="4457700" cy="3539430"/>
          </a:xfrm>
        </p:grpSpPr>
        <p:sp>
          <p:nvSpPr>
            <p:cNvPr id="32" name="Rectangle 31"/>
            <p:cNvSpPr/>
            <p:nvPr/>
          </p:nvSpPr>
          <p:spPr>
            <a:xfrm>
              <a:off x="731520" y="1718962"/>
              <a:ext cx="4457700" cy="3539430"/>
            </a:xfrm>
            <a:prstGeom prst="rect">
              <a:avLst/>
            </a:prstGeom>
          </p:spPr>
          <p:txBody>
            <a:bodyPr wrap="square">
              <a:spAutoFit/>
            </a:bodyPr>
            <a:lstStyle/>
            <a:p>
              <a:r>
                <a:rPr lang="fi-FI" sz="1600" dirty="0" err="1" smtClean="0"/>
                <a:t>We</a:t>
              </a:r>
              <a:r>
                <a:rPr lang="fi-FI" sz="1600" dirty="0" smtClean="0"/>
                <a:t> </a:t>
              </a:r>
              <a:r>
                <a:rPr lang="fi-FI" sz="1600" dirty="0" err="1" smtClean="0"/>
                <a:t>are</a:t>
              </a:r>
              <a:r>
                <a:rPr lang="fi-FI" sz="1600" dirty="0" smtClean="0"/>
                <a:t> </a:t>
              </a:r>
              <a:r>
                <a:rPr lang="fi-FI" sz="1600" dirty="0" err="1" smtClean="0"/>
                <a:t>looking</a:t>
              </a:r>
              <a:r>
                <a:rPr lang="fi-FI" sz="1600" dirty="0" smtClean="0"/>
                <a:t> for an </a:t>
              </a:r>
              <a:r>
                <a:rPr lang="fi-FI" sz="1600" dirty="0" err="1" smtClean="0"/>
                <a:t>investment</a:t>
              </a:r>
              <a:r>
                <a:rPr lang="fi-FI" sz="1600" dirty="0" smtClean="0"/>
                <a:t> of EUR </a:t>
              </a:r>
              <a:r>
                <a:rPr lang="fi-FI" sz="1600" b="1" dirty="0" smtClean="0"/>
                <a:t>100,000  A EUR 700,000 </a:t>
              </a:r>
              <a:r>
                <a:rPr lang="fi-FI" sz="1600" dirty="0" err="1" smtClean="0"/>
                <a:t>pre</a:t>
              </a:r>
              <a:r>
                <a:rPr lang="fi-FI" sz="1600" dirty="0" err="1"/>
                <a:t>-</a:t>
              </a:r>
              <a:r>
                <a:rPr lang="fi-FI" sz="1600" dirty="0" err="1" smtClean="0"/>
                <a:t>money</a:t>
              </a:r>
              <a:r>
                <a:rPr lang="fi-FI" sz="1600" dirty="0" smtClean="0"/>
                <a:t> </a:t>
              </a:r>
              <a:r>
                <a:rPr lang="fi-FI" sz="1600" dirty="0" err="1" smtClean="0"/>
                <a:t>valuaation</a:t>
              </a:r>
              <a:r>
                <a:rPr lang="fi-FI" sz="1600" dirty="0" smtClean="0"/>
                <a:t>, for </a:t>
              </a:r>
              <a:r>
                <a:rPr lang="fi-FI" sz="1600" b="1" dirty="0" smtClean="0"/>
                <a:t>12,5 % </a:t>
              </a:r>
              <a:r>
                <a:rPr lang="fi-FI" sz="1600" dirty="0" smtClean="0"/>
                <a:t>of the </a:t>
              </a:r>
              <a:r>
                <a:rPr lang="fi-FI" sz="1600" dirty="0" err="1" smtClean="0"/>
                <a:t>shares</a:t>
              </a:r>
              <a:r>
                <a:rPr lang="fi-FI" sz="1600" dirty="0" smtClean="0"/>
                <a:t> in the </a:t>
              </a:r>
              <a:r>
                <a:rPr lang="fi-FI" sz="1600" dirty="0" err="1" smtClean="0"/>
                <a:t>company</a:t>
              </a:r>
              <a:r>
                <a:rPr lang="fi-FI" sz="1600" dirty="0" smtClean="0"/>
                <a:t>. </a:t>
              </a:r>
              <a:endParaRPr lang="fi-FI" sz="1600" dirty="0"/>
            </a:p>
            <a:p>
              <a:endParaRPr lang="fi-FI" sz="1600" b="1" dirty="0" smtClean="0"/>
            </a:p>
            <a:p>
              <a:r>
                <a:rPr lang="fi-FI" sz="1600" b="1" dirty="0" err="1" smtClean="0"/>
                <a:t>We</a:t>
              </a:r>
              <a:r>
                <a:rPr lang="fi-FI" sz="1600" b="1" dirty="0" smtClean="0"/>
                <a:t> </a:t>
              </a:r>
              <a:r>
                <a:rPr lang="fi-FI" sz="1600" b="1" dirty="0" err="1" smtClean="0"/>
                <a:t>also</a:t>
              </a:r>
              <a:r>
                <a:rPr lang="fi-FI" sz="1600" b="1" dirty="0" smtClean="0"/>
                <a:t> </a:t>
              </a:r>
              <a:r>
                <a:rPr lang="fi-FI" sz="1600" b="1" dirty="0" err="1" smtClean="0"/>
                <a:t>hope</a:t>
              </a:r>
              <a:r>
                <a:rPr lang="fi-FI" sz="1600" b="1" dirty="0" smtClean="0"/>
                <a:t> </a:t>
              </a:r>
              <a:r>
                <a:rPr lang="fi-FI" sz="1600" b="1" dirty="0" err="1" smtClean="0"/>
                <a:t>that</a:t>
              </a:r>
              <a:r>
                <a:rPr lang="fi-FI" sz="1600" b="1" dirty="0" smtClean="0"/>
                <a:t> the </a:t>
              </a:r>
              <a:r>
                <a:rPr lang="fi-FI" sz="1600" b="1" dirty="0" err="1" smtClean="0"/>
                <a:t>investor</a:t>
              </a:r>
              <a:r>
                <a:rPr lang="fi-FI" sz="1600" b="1" dirty="0" smtClean="0"/>
                <a:t> </a:t>
              </a:r>
              <a:r>
                <a:rPr lang="fi-FI" sz="1600" b="1" dirty="0" err="1" smtClean="0"/>
                <a:t>will</a:t>
              </a:r>
              <a:r>
                <a:rPr lang="fi-FI" sz="1600" b="1" dirty="0" smtClean="0"/>
                <a:t> </a:t>
              </a:r>
              <a:r>
                <a:rPr lang="fi-FI" sz="1600" b="1" dirty="0" err="1" smtClean="0"/>
                <a:t>be</a:t>
              </a:r>
              <a:r>
                <a:rPr lang="fi-FI" sz="1600" b="1" dirty="0" smtClean="0"/>
                <a:t> </a:t>
              </a:r>
              <a:r>
                <a:rPr lang="fi-FI" sz="1600" b="1" dirty="0" err="1" smtClean="0"/>
                <a:t>able</a:t>
              </a:r>
              <a:r>
                <a:rPr lang="fi-FI" sz="1600" b="1" dirty="0" smtClean="0"/>
                <a:t> to </a:t>
              </a:r>
              <a:r>
                <a:rPr lang="fi-FI" sz="1600" b="1" dirty="0" err="1" smtClean="0"/>
                <a:t>offer</a:t>
              </a:r>
              <a:r>
                <a:rPr lang="fi-FI" sz="1600" b="1" dirty="0" smtClean="0"/>
                <a:t> </a:t>
              </a:r>
              <a:r>
                <a:rPr lang="fi-FI" sz="1600" b="1" dirty="0" err="1" smtClean="0"/>
                <a:t>expertise</a:t>
              </a:r>
              <a:r>
                <a:rPr lang="fi-FI" sz="1600" b="1" dirty="0" smtClean="0"/>
                <a:t> in the </a:t>
              </a:r>
              <a:r>
                <a:rPr lang="fi-FI" sz="1600" b="1" dirty="0" err="1" smtClean="0"/>
                <a:t>following</a:t>
              </a:r>
              <a:r>
                <a:rPr lang="fi-FI" sz="1600" b="1" dirty="0" smtClean="0"/>
                <a:t> </a:t>
              </a:r>
              <a:r>
                <a:rPr lang="fi-FI" sz="1600" b="1" dirty="0" err="1" smtClean="0"/>
                <a:t>areas</a:t>
              </a:r>
              <a:r>
                <a:rPr lang="fi-FI" sz="1600" b="1" dirty="0" smtClean="0"/>
                <a:t>: </a:t>
              </a:r>
              <a:endParaRPr lang="fi-FI" sz="1600" dirty="0" smtClean="0"/>
            </a:p>
            <a:p>
              <a:pPr marL="285750" indent="-285750">
                <a:buBlip>
                  <a:blip r:embed="rId3"/>
                </a:buBlip>
              </a:pPr>
              <a:r>
                <a:rPr lang="fi-FI" sz="1600" dirty="0" smtClean="0"/>
                <a:t>International </a:t>
              </a:r>
              <a:r>
                <a:rPr lang="fi-FI" sz="1600" dirty="0" err="1" smtClean="0"/>
                <a:t>sales</a:t>
              </a:r>
              <a:endParaRPr lang="fi-FI" sz="1600" dirty="0" smtClean="0"/>
            </a:p>
            <a:p>
              <a:pPr marL="285750" indent="-285750">
                <a:buBlip>
                  <a:blip r:embed="rId3"/>
                </a:buBlip>
              </a:pPr>
              <a:r>
                <a:rPr lang="fi-FI" sz="1600" dirty="0" err="1" smtClean="0"/>
                <a:t>Funding</a:t>
              </a:r>
              <a:r>
                <a:rPr lang="fi-FI" sz="1600" dirty="0" smtClean="0"/>
                <a:t> and </a:t>
              </a:r>
              <a:r>
                <a:rPr lang="fi-FI" sz="1600" dirty="0" err="1" smtClean="0"/>
                <a:t>financing</a:t>
              </a:r>
              <a:endParaRPr lang="fi-FI" sz="1600" dirty="0" smtClean="0"/>
            </a:p>
            <a:p>
              <a:pPr marL="285750" indent="-285750">
                <a:buBlip>
                  <a:blip r:embed="rId3"/>
                </a:buBlip>
              </a:pPr>
              <a:r>
                <a:rPr lang="fi-FI" sz="1600" dirty="0" smtClean="0"/>
                <a:t>Board </a:t>
              </a:r>
              <a:r>
                <a:rPr lang="fi-FI" sz="1600" dirty="0" err="1" smtClean="0"/>
                <a:t>work</a:t>
              </a:r>
              <a:endParaRPr lang="fi-FI" sz="1600" dirty="0"/>
            </a:p>
            <a:p>
              <a:endParaRPr lang="fi-FI" sz="1600" dirty="0"/>
            </a:p>
            <a:p>
              <a:r>
                <a:rPr lang="fi-FI" sz="1600" b="1" dirty="0" smtClean="0"/>
                <a:t>And </a:t>
              </a:r>
              <a:r>
                <a:rPr lang="fi-FI" sz="1600" b="1" dirty="0" err="1" smtClean="0"/>
                <a:t>relations</a:t>
              </a:r>
              <a:r>
                <a:rPr lang="fi-FI" sz="1600" b="1" dirty="0" smtClean="0"/>
                <a:t> with the </a:t>
              </a:r>
              <a:r>
                <a:rPr lang="fi-FI" sz="1600" b="1" dirty="0" err="1" smtClean="0"/>
                <a:t>following</a:t>
              </a:r>
              <a:r>
                <a:rPr lang="fi-FI" sz="1600" b="1" dirty="0" smtClean="0"/>
                <a:t> </a:t>
              </a:r>
              <a:r>
                <a:rPr lang="fi-FI" sz="1600" b="1" dirty="0" err="1" smtClean="0"/>
                <a:t>companies</a:t>
              </a:r>
              <a:r>
                <a:rPr lang="fi-FI" sz="1600" dirty="0" smtClean="0"/>
                <a:t>:</a:t>
              </a:r>
              <a:endParaRPr lang="fi-FI" sz="1600" dirty="0"/>
            </a:p>
            <a:p>
              <a:pPr marL="285750" indent="-285750">
                <a:buBlip>
                  <a:blip r:embed="rId3"/>
                </a:buBlip>
              </a:pPr>
              <a:r>
                <a:rPr lang="fi-FI" sz="1600" dirty="0"/>
                <a:t>A </a:t>
              </a:r>
              <a:r>
                <a:rPr lang="fi-FI" sz="1600" dirty="0" smtClean="0"/>
                <a:t>Oy </a:t>
              </a:r>
            </a:p>
            <a:p>
              <a:pPr marL="285750" indent="-285750">
                <a:buBlip>
                  <a:blip r:embed="rId3"/>
                </a:buBlip>
              </a:pPr>
              <a:r>
                <a:rPr lang="fi-FI" sz="1600" dirty="0" smtClean="0"/>
                <a:t>B Oy </a:t>
              </a:r>
            </a:p>
            <a:p>
              <a:pPr marL="285750" indent="-285750">
                <a:buBlip>
                  <a:blip r:embed="rId3"/>
                </a:buBlip>
              </a:pPr>
              <a:r>
                <a:rPr lang="fi-FI" sz="1600" dirty="0" smtClean="0"/>
                <a:t>C Oy </a:t>
              </a:r>
              <a:endParaRPr lang="fi-FI" sz="1600" dirty="0"/>
            </a:p>
          </p:txBody>
        </p:sp>
        <p:sp>
          <p:nvSpPr>
            <p:cNvPr id="33" name="Rectangle 32"/>
            <p:cNvSpPr/>
            <p:nvPr/>
          </p:nvSpPr>
          <p:spPr>
            <a:xfrm>
              <a:off x="3103245" y="4371640"/>
              <a:ext cx="2028017" cy="830997"/>
            </a:xfrm>
            <a:prstGeom prst="rect">
              <a:avLst/>
            </a:prstGeom>
          </p:spPr>
          <p:txBody>
            <a:bodyPr wrap="square">
              <a:spAutoFit/>
            </a:bodyPr>
            <a:lstStyle/>
            <a:p>
              <a:pPr marL="285750" indent="-285750">
                <a:buBlip>
                  <a:blip r:embed="rId3"/>
                </a:buBlip>
              </a:pPr>
              <a:r>
                <a:rPr lang="fi-FI" sz="1600" dirty="0" smtClean="0"/>
                <a:t>D Oy </a:t>
              </a:r>
              <a:endParaRPr lang="fi-FI" sz="1600" dirty="0"/>
            </a:p>
            <a:p>
              <a:pPr marL="285750" indent="-285750">
                <a:buBlip>
                  <a:blip r:embed="rId3"/>
                </a:buBlip>
              </a:pPr>
              <a:r>
                <a:rPr lang="fi-FI" sz="1600" dirty="0" smtClean="0"/>
                <a:t>E Oy </a:t>
              </a:r>
              <a:endParaRPr lang="fi-FI" sz="1600" dirty="0"/>
            </a:p>
            <a:p>
              <a:pPr marL="285750" indent="-285750">
                <a:buBlip>
                  <a:blip r:embed="rId3"/>
                </a:buBlip>
              </a:pPr>
              <a:r>
                <a:rPr lang="fi-FI" sz="1600" dirty="0" smtClean="0"/>
                <a:t>F Oy </a:t>
              </a:r>
              <a:endParaRPr lang="fi-FI" sz="1600" dirty="0"/>
            </a:p>
          </p:txBody>
        </p:sp>
      </p:grpSp>
      <p:grpSp>
        <p:nvGrpSpPr>
          <p:cNvPr id="34" name="Group 33"/>
          <p:cNvGrpSpPr/>
          <p:nvPr/>
        </p:nvGrpSpPr>
        <p:grpSpPr>
          <a:xfrm>
            <a:off x="2579243" y="-677397"/>
            <a:ext cx="8494110" cy="6495797"/>
            <a:chOff x="2874271" y="-900030"/>
            <a:chExt cx="8781112" cy="6715280"/>
          </a:xfrm>
        </p:grpSpPr>
        <p:grpSp>
          <p:nvGrpSpPr>
            <p:cNvPr id="20" name="Group 19"/>
            <p:cNvGrpSpPr/>
            <p:nvPr/>
          </p:nvGrpSpPr>
          <p:grpSpPr>
            <a:xfrm>
              <a:off x="5838733" y="1235284"/>
              <a:ext cx="1030583" cy="4282593"/>
              <a:chOff x="5987180" y="924000"/>
              <a:chExt cx="1030583" cy="4589342"/>
            </a:xfrm>
          </p:grpSpPr>
          <p:sp>
            <p:nvSpPr>
              <p:cNvPr id="6" name="Rectangle 5"/>
              <p:cNvSpPr/>
              <p:nvPr/>
            </p:nvSpPr>
            <p:spPr>
              <a:xfrm>
                <a:off x="5987180" y="2512474"/>
                <a:ext cx="1030583" cy="152428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101992" tIns="50996" rIns="101992" bIns="50996" rtlCol="0" anchor="ctr"/>
              <a:lstStyle/>
              <a:p>
                <a:pPr algn="ctr"/>
                <a:r>
                  <a:rPr lang="fi-FI" sz="1100" b="1" dirty="0" smtClean="0"/>
                  <a:t>Public </a:t>
                </a:r>
                <a:r>
                  <a:rPr lang="fi-FI" sz="1100" b="1" dirty="0" err="1" smtClean="0"/>
                  <a:t>Funding</a:t>
                </a:r>
                <a:endParaRPr lang="fi-FI" sz="1100" b="1" dirty="0" smtClean="0"/>
              </a:p>
              <a:p>
                <a:pPr algn="ctr"/>
                <a:r>
                  <a:rPr lang="fi-FI" sz="1100" b="1" dirty="0" smtClean="0"/>
                  <a:t>95</a:t>
                </a:r>
                <a:endParaRPr lang="fi-FI" sz="1100" b="1" dirty="0"/>
              </a:p>
              <a:p>
                <a:pPr algn="ctr"/>
                <a:endParaRPr lang="fi-FI" sz="1100" b="1" dirty="0"/>
              </a:p>
            </p:txBody>
          </p:sp>
          <p:sp>
            <p:nvSpPr>
              <p:cNvPr id="7" name="Rectangle 6"/>
              <p:cNvSpPr/>
              <p:nvPr/>
            </p:nvSpPr>
            <p:spPr>
              <a:xfrm>
                <a:off x="5987180" y="924000"/>
                <a:ext cx="1030583" cy="15791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01992" tIns="50996" rIns="101992" bIns="50996" rtlCol="0" anchor="ctr"/>
              <a:lstStyle/>
              <a:p>
                <a:pPr algn="ctr"/>
                <a:r>
                  <a:rPr lang="fi-FI" sz="1100" b="1" dirty="0" err="1" smtClean="0">
                    <a:solidFill>
                      <a:schemeClr val="tx1"/>
                    </a:solidFill>
                  </a:rPr>
                  <a:t>Investment</a:t>
                </a:r>
                <a:r>
                  <a:rPr lang="fi-FI" sz="1100" b="1" dirty="0" smtClean="0">
                    <a:solidFill>
                      <a:schemeClr val="tx1"/>
                    </a:solidFill>
                  </a:rPr>
                  <a:t> </a:t>
                </a:r>
                <a:r>
                  <a:rPr lang="fi-FI" sz="1100" b="1" dirty="0" err="1" smtClean="0">
                    <a:solidFill>
                      <a:schemeClr val="tx1"/>
                    </a:solidFill>
                  </a:rPr>
                  <a:t>sought</a:t>
                </a:r>
                <a:endParaRPr lang="fi-FI" sz="1100" b="1" dirty="0">
                  <a:solidFill>
                    <a:schemeClr val="tx1"/>
                  </a:solidFill>
                </a:endParaRPr>
              </a:p>
              <a:p>
                <a:pPr algn="ctr"/>
                <a:r>
                  <a:rPr lang="fi-FI" sz="1100" b="1" dirty="0" smtClean="0">
                    <a:solidFill>
                      <a:schemeClr val="tx1"/>
                    </a:solidFill>
                  </a:rPr>
                  <a:t>100</a:t>
                </a:r>
                <a:endParaRPr lang="fi-FI" sz="1100" b="1" dirty="0">
                  <a:solidFill>
                    <a:schemeClr val="tx1"/>
                  </a:solidFill>
                </a:endParaRPr>
              </a:p>
            </p:txBody>
          </p:sp>
          <p:sp>
            <p:nvSpPr>
              <p:cNvPr id="8" name="Rectangle 7"/>
              <p:cNvSpPr/>
              <p:nvPr/>
            </p:nvSpPr>
            <p:spPr>
              <a:xfrm>
                <a:off x="5987180" y="5081195"/>
                <a:ext cx="1030583" cy="43214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lIns="101992" tIns="50996" rIns="101992" bIns="50996" rtlCol="0" anchor="ctr"/>
              <a:lstStyle/>
              <a:p>
                <a:pPr algn="ctr"/>
                <a:r>
                  <a:rPr lang="fi-FI" sz="1050" b="1" dirty="0" err="1" smtClean="0"/>
                  <a:t>Founders</a:t>
                </a:r>
                <a:endParaRPr lang="fi-FI" sz="1050" b="1" dirty="0"/>
              </a:p>
              <a:p>
                <a:pPr algn="ctr"/>
                <a:r>
                  <a:rPr lang="fi-FI" sz="1050" b="1" dirty="0"/>
                  <a:t>35</a:t>
                </a:r>
              </a:p>
            </p:txBody>
          </p:sp>
          <p:sp>
            <p:nvSpPr>
              <p:cNvPr id="9" name="Rectangle 8"/>
              <p:cNvSpPr/>
              <p:nvPr/>
            </p:nvSpPr>
            <p:spPr>
              <a:xfrm>
                <a:off x="5987180" y="4036756"/>
                <a:ext cx="1030583" cy="104444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01992" tIns="50996" rIns="101992" bIns="50996" rtlCol="0" anchor="ctr"/>
              <a:lstStyle/>
              <a:p>
                <a:pPr algn="ctr"/>
                <a:r>
                  <a:rPr lang="fi-FI" sz="1100" b="1" dirty="0" smtClean="0"/>
                  <a:t>Bank</a:t>
                </a:r>
                <a:endParaRPr lang="fi-FI" sz="1100" b="1" dirty="0"/>
              </a:p>
              <a:p>
                <a:pPr algn="ctr"/>
                <a:r>
                  <a:rPr lang="fi-FI" sz="1100" b="1" dirty="0"/>
                  <a:t>70</a:t>
                </a:r>
              </a:p>
            </p:txBody>
          </p:sp>
        </p:grpSp>
        <p:sp>
          <p:nvSpPr>
            <p:cNvPr id="10" name="Rectangle 9"/>
            <p:cNvSpPr/>
            <p:nvPr/>
          </p:nvSpPr>
          <p:spPr>
            <a:xfrm>
              <a:off x="8588518" y="4464622"/>
              <a:ext cx="1030583" cy="48835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lIns="101992" tIns="50996" rIns="101992" bIns="50996" rtlCol="0" anchor="ctr"/>
            <a:lstStyle/>
            <a:p>
              <a:pPr algn="ctr"/>
              <a:r>
                <a:rPr lang="fi-FI" sz="1000" b="1" dirty="0" err="1" smtClean="0"/>
                <a:t>Sales</a:t>
              </a:r>
              <a:endParaRPr lang="fi-FI" sz="1000" b="1" dirty="0" smtClean="0"/>
            </a:p>
            <a:p>
              <a:pPr algn="ctr"/>
              <a:r>
                <a:rPr lang="fi-FI" sz="1000" b="1" dirty="0" smtClean="0"/>
                <a:t>20 </a:t>
              </a:r>
              <a:endParaRPr lang="fi-FI" sz="1000" b="1" dirty="0"/>
            </a:p>
          </p:txBody>
        </p:sp>
        <p:sp>
          <p:nvSpPr>
            <p:cNvPr id="11" name="Rectangle 10"/>
            <p:cNvSpPr/>
            <p:nvPr/>
          </p:nvSpPr>
          <p:spPr>
            <a:xfrm>
              <a:off x="7264828" y="3456655"/>
              <a:ext cx="1030583" cy="172009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lIns="101992" tIns="50996" rIns="101992" bIns="50996" rtlCol="0" anchor="ctr"/>
            <a:lstStyle/>
            <a:p>
              <a:pPr algn="ctr"/>
              <a:r>
                <a:rPr lang="fi-FI" sz="1000" b="1" dirty="0">
                  <a:solidFill>
                    <a:schemeClr val="tx1"/>
                  </a:solidFill>
                </a:rPr>
                <a:t>R&amp;D</a:t>
              </a:r>
            </a:p>
            <a:p>
              <a:pPr algn="ctr"/>
              <a:r>
                <a:rPr lang="fi-FI" sz="1000" b="1" dirty="0" smtClean="0">
                  <a:solidFill>
                    <a:schemeClr val="tx1"/>
                  </a:solidFill>
                </a:rPr>
                <a:t>120</a:t>
              </a:r>
              <a:endParaRPr lang="fi-FI" sz="1000" b="1" dirty="0">
                <a:solidFill>
                  <a:schemeClr val="tx1"/>
                </a:solidFill>
              </a:endParaRPr>
            </a:p>
          </p:txBody>
        </p:sp>
        <p:sp>
          <p:nvSpPr>
            <p:cNvPr id="12" name="Rectangle 11"/>
            <p:cNvSpPr/>
            <p:nvPr/>
          </p:nvSpPr>
          <p:spPr>
            <a:xfrm>
              <a:off x="7264828" y="5154063"/>
              <a:ext cx="1030583" cy="36381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101992" tIns="50996" rIns="101992" bIns="50996" rtlCol="0" anchor="ctr"/>
            <a:lstStyle/>
            <a:p>
              <a:pPr algn="ctr"/>
              <a:r>
                <a:rPr lang="fi-FI" sz="1000" b="1" dirty="0" err="1" smtClean="0">
                  <a:solidFill>
                    <a:schemeClr val="tx1"/>
                  </a:solidFill>
                </a:rPr>
                <a:t>Working</a:t>
              </a:r>
              <a:r>
                <a:rPr lang="fi-FI" sz="1000" b="1" dirty="0" smtClean="0">
                  <a:solidFill>
                    <a:schemeClr val="tx1"/>
                  </a:solidFill>
                </a:rPr>
                <a:t> C 30</a:t>
              </a:r>
              <a:endParaRPr lang="fi-FI" sz="1000" b="1" dirty="0">
                <a:solidFill>
                  <a:schemeClr val="tx1"/>
                </a:solidFill>
              </a:endParaRPr>
            </a:p>
          </p:txBody>
        </p:sp>
        <p:sp>
          <p:nvSpPr>
            <p:cNvPr id="13" name="TextBox 12"/>
            <p:cNvSpPr txBox="1"/>
            <p:nvPr/>
          </p:nvSpPr>
          <p:spPr>
            <a:xfrm>
              <a:off x="5572435" y="926305"/>
              <a:ext cx="1535842" cy="297373"/>
            </a:xfrm>
            <a:prstGeom prst="rect">
              <a:avLst/>
            </a:prstGeom>
            <a:noFill/>
          </p:spPr>
          <p:txBody>
            <a:bodyPr wrap="square" lIns="101992" tIns="50996" rIns="101992" bIns="50996" rtlCol="0">
              <a:spAutoFit/>
            </a:bodyPr>
            <a:lstStyle/>
            <a:p>
              <a:pPr algn="ctr"/>
              <a:r>
                <a:rPr lang="fi-FI" sz="1200" b="1" dirty="0" smtClean="0"/>
                <a:t>Total </a:t>
              </a:r>
              <a:r>
                <a:rPr lang="fi-FI" sz="1200" b="1" dirty="0" err="1" smtClean="0"/>
                <a:t>need</a:t>
              </a:r>
              <a:endParaRPr lang="fi-FI" sz="1200" b="1" dirty="0"/>
            </a:p>
          </p:txBody>
        </p:sp>
        <p:sp>
          <p:nvSpPr>
            <p:cNvPr id="15" name="TextBox 14"/>
            <p:cNvSpPr txBox="1"/>
            <p:nvPr/>
          </p:nvSpPr>
          <p:spPr>
            <a:xfrm>
              <a:off x="5690286" y="5517876"/>
              <a:ext cx="1269545" cy="297373"/>
            </a:xfrm>
            <a:prstGeom prst="rect">
              <a:avLst/>
            </a:prstGeom>
            <a:noFill/>
          </p:spPr>
          <p:txBody>
            <a:bodyPr wrap="square" lIns="101992" tIns="50996" rIns="101992" bIns="50996" rtlCol="0">
              <a:spAutoFit/>
            </a:bodyPr>
            <a:lstStyle/>
            <a:p>
              <a:pPr algn="ctr"/>
              <a:r>
                <a:rPr lang="fi-FI" sz="1200" b="1" dirty="0" smtClean="0">
                  <a:solidFill>
                    <a:schemeClr val="accent4"/>
                  </a:solidFill>
                </a:rPr>
                <a:t>EUR 300,000</a:t>
              </a:r>
              <a:endParaRPr lang="fi-FI" sz="1200" b="1" dirty="0">
                <a:solidFill>
                  <a:schemeClr val="accent4"/>
                </a:solidFill>
              </a:endParaRPr>
            </a:p>
          </p:txBody>
        </p:sp>
        <p:sp>
          <p:nvSpPr>
            <p:cNvPr id="17" name="TextBox 16"/>
            <p:cNvSpPr txBox="1"/>
            <p:nvPr/>
          </p:nvSpPr>
          <p:spPr>
            <a:xfrm>
              <a:off x="7178946" y="3133733"/>
              <a:ext cx="1116465" cy="297373"/>
            </a:xfrm>
            <a:prstGeom prst="rect">
              <a:avLst/>
            </a:prstGeom>
            <a:noFill/>
          </p:spPr>
          <p:txBody>
            <a:bodyPr wrap="square" lIns="101992" tIns="50996" rIns="101992" bIns="50996" rtlCol="0">
              <a:spAutoFit/>
            </a:bodyPr>
            <a:lstStyle/>
            <a:p>
              <a:pPr algn="ctr"/>
              <a:r>
                <a:rPr lang="fi-FI" sz="1200" b="1" dirty="0" smtClean="0"/>
                <a:t>2017</a:t>
              </a:r>
              <a:endParaRPr lang="fi-FI" sz="1200" b="1" dirty="0"/>
            </a:p>
          </p:txBody>
        </p:sp>
        <p:sp>
          <p:nvSpPr>
            <p:cNvPr id="18" name="TextBox 17"/>
            <p:cNvSpPr txBox="1"/>
            <p:nvPr/>
          </p:nvSpPr>
          <p:spPr>
            <a:xfrm>
              <a:off x="8502636" y="3133733"/>
              <a:ext cx="1116465" cy="297373"/>
            </a:xfrm>
            <a:prstGeom prst="rect">
              <a:avLst/>
            </a:prstGeom>
            <a:noFill/>
          </p:spPr>
          <p:txBody>
            <a:bodyPr wrap="square" lIns="101992" tIns="50996" rIns="101992" bIns="50996" rtlCol="0">
              <a:spAutoFit/>
            </a:bodyPr>
            <a:lstStyle/>
            <a:p>
              <a:pPr algn="ctr"/>
              <a:r>
                <a:rPr lang="fi-FI" sz="1200" b="1" dirty="0" smtClean="0"/>
                <a:t>2018</a:t>
              </a:r>
              <a:endParaRPr lang="fi-FI" sz="1200" b="1" dirty="0"/>
            </a:p>
          </p:txBody>
        </p:sp>
        <p:sp>
          <p:nvSpPr>
            <p:cNvPr id="19" name="TextBox 18"/>
            <p:cNvSpPr txBox="1"/>
            <p:nvPr/>
          </p:nvSpPr>
          <p:spPr>
            <a:xfrm>
              <a:off x="9996900" y="3133733"/>
              <a:ext cx="1116465" cy="297373"/>
            </a:xfrm>
            <a:prstGeom prst="rect">
              <a:avLst/>
            </a:prstGeom>
            <a:noFill/>
          </p:spPr>
          <p:txBody>
            <a:bodyPr wrap="square" lIns="101992" tIns="50996" rIns="101992" bIns="50996" rtlCol="0">
              <a:spAutoFit/>
            </a:bodyPr>
            <a:lstStyle/>
            <a:p>
              <a:pPr algn="ctr"/>
              <a:r>
                <a:rPr lang="fi-FI" sz="1200" b="1" dirty="0" smtClean="0"/>
                <a:t>2019</a:t>
              </a:r>
              <a:endParaRPr lang="fi-FI" sz="1200" b="1" dirty="0"/>
            </a:p>
          </p:txBody>
        </p:sp>
        <p:sp>
          <p:nvSpPr>
            <p:cNvPr id="21" name="Rectangle 20"/>
            <p:cNvSpPr/>
            <p:nvPr/>
          </p:nvSpPr>
          <p:spPr>
            <a:xfrm>
              <a:off x="8588517" y="3456655"/>
              <a:ext cx="1030583" cy="64457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lIns="101992" tIns="50996" rIns="101992" bIns="50996" rtlCol="0" anchor="ctr"/>
            <a:lstStyle/>
            <a:p>
              <a:pPr algn="ctr"/>
              <a:r>
                <a:rPr lang="fi-FI" sz="1000" b="1" dirty="0">
                  <a:solidFill>
                    <a:schemeClr val="tx1"/>
                  </a:solidFill>
                </a:rPr>
                <a:t>R&amp;D</a:t>
              </a:r>
            </a:p>
            <a:p>
              <a:pPr algn="ctr"/>
              <a:r>
                <a:rPr lang="fi-FI" sz="1000" b="1" dirty="0">
                  <a:solidFill>
                    <a:schemeClr val="tx1"/>
                  </a:solidFill>
                </a:rPr>
                <a:t>70</a:t>
              </a:r>
            </a:p>
          </p:txBody>
        </p:sp>
        <p:sp>
          <p:nvSpPr>
            <p:cNvPr id="22" name="Rectangle 21"/>
            <p:cNvSpPr/>
            <p:nvPr/>
          </p:nvSpPr>
          <p:spPr>
            <a:xfrm>
              <a:off x="8588517" y="4100809"/>
              <a:ext cx="1030583" cy="36381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101992" tIns="50996" rIns="101992" bIns="50996" rtlCol="0" anchor="ctr"/>
            <a:lstStyle/>
            <a:p>
              <a:pPr algn="ctr"/>
              <a:r>
                <a:rPr lang="fi-FI" sz="1000" b="1" dirty="0" err="1" smtClean="0">
                  <a:solidFill>
                    <a:schemeClr val="tx1"/>
                  </a:solidFill>
                </a:rPr>
                <a:t>Working</a:t>
              </a:r>
              <a:r>
                <a:rPr lang="fi-FI" sz="1000" b="1" dirty="0" smtClean="0">
                  <a:solidFill>
                    <a:schemeClr val="tx1"/>
                  </a:solidFill>
                </a:rPr>
                <a:t> C 10</a:t>
              </a:r>
              <a:endParaRPr lang="fi-FI" sz="1000" b="1" dirty="0">
                <a:solidFill>
                  <a:schemeClr val="tx1"/>
                </a:solidFill>
              </a:endParaRPr>
            </a:p>
          </p:txBody>
        </p:sp>
        <p:sp>
          <p:nvSpPr>
            <p:cNvPr id="23" name="Rectangle 22"/>
            <p:cNvSpPr/>
            <p:nvPr/>
          </p:nvSpPr>
          <p:spPr>
            <a:xfrm>
              <a:off x="9996900" y="3781420"/>
              <a:ext cx="1030583" cy="67934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lIns="101992" tIns="50996" rIns="101992" bIns="50996" rtlCol="0" anchor="ctr"/>
            <a:lstStyle/>
            <a:p>
              <a:pPr algn="ctr"/>
              <a:r>
                <a:rPr lang="fi-FI" sz="1000" b="1" dirty="0" smtClean="0"/>
                <a:t>40</a:t>
              </a:r>
              <a:endParaRPr lang="fi-FI" sz="1000" b="1" dirty="0"/>
            </a:p>
          </p:txBody>
        </p:sp>
        <p:sp>
          <p:nvSpPr>
            <p:cNvPr id="25" name="Rectangle 24"/>
            <p:cNvSpPr/>
            <p:nvPr/>
          </p:nvSpPr>
          <p:spPr>
            <a:xfrm>
              <a:off x="9996898" y="3456655"/>
              <a:ext cx="1030583" cy="32228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lIns="101992" tIns="50996" rIns="101992" bIns="50996" rtlCol="0" anchor="ctr"/>
            <a:lstStyle/>
            <a:p>
              <a:pPr algn="ctr"/>
              <a:r>
                <a:rPr lang="fi-FI" sz="1000" b="1" dirty="0">
                  <a:solidFill>
                    <a:schemeClr val="tx1"/>
                  </a:solidFill>
                </a:rPr>
                <a:t>1</a:t>
              </a:r>
              <a:r>
                <a:rPr lang="fi-FI" sz="1000" b="1" dirty="0" smtClean="0">
                  <a:solidFill>
                    <a:schemeClr val="tx1"/>
                  </a:solidFill>
                </a:rPr>
                <a:t>0</a:t>
              </a:r>
              <a:endParaRPr lang="fi-FI" sz="1000" b="1" dirty="0">
                <a:solidFill>
                  <a:schemeClr val="tx1"/>
                </a:solidFill>
              </a:endParaRPr>
            </a:p>
          </p:txBody>
        </p:sp>
        <p:sp>
          <p:nvSpPr>
            <p:cNvPr id="26" name="TextBox 25"/>
            <p:cNvSpPr txBox="1"/>
            <p:nvPr/>
          </p:nvSpPr>
          <p:spPr>
            <a:xfrm>
              <a:off x="7108278" y="5517876"/>
              <a:ext cx="1269545" cy="297373"/>
            </a:xfrm>
            <a:prstGeom prst="rect">
              <a:avLst/>
            </a:prstGeom>
            <a:noFill/>
          </p:spPr>
          <p:txBody>
            <a:bodyPr wrap="square" lIns="101992" tIns="50996" rIns="101992" bIns="50996" rtlCol="0">
              <a:spAutoFit/>
            </a:bodyPr>
            <a:lstStyle/>
            <a:p>
              <a:pPr algn="ctr"/>
              <a:r>
                <a:rPr lang="fi-FI" sz="1200" b="1" dirty="0" smtClean="0">
                  <a:solidFill>
                    <a:schemeClr val="accent5">
                      <a:lumMod val="50000"/>
                    </a:schemeClr>
                  </a:solidFill>
                </a:rPr>
                <a:t>EUR 150,000</a:t>
              </a:r>
              <a:endParaRPr lang="fi-FI" sz="1200" b="1" dirty="0">
                <a:solidFill>
                  <a:schemeClr val="accent5">
                    <a:lumMod val="50000"/>
                  </a:schemeClr>
                </a:solidFill>
              </a:endParaRPr>
            </a:p>
          </p:txBody>
        </p:sp>
        <p:sp>
          <p:nvSpPr>
            <p:cNvPr id="27" name="TextBox 26"/>
            <p:cNvSpPr txBox="1"/>
            <p:nvPr/>
          </p:nvSpPr>
          <p:spPr>
            <a:xfrm>
              <a:off x="8502636" y="5517877"/>
              <a:ext cx="1269545" cy="297373"/>
            </a:xfrm>
            <a:prstGeom prst="rect">
              <a:avLst/>
            </a:prstGeom>
            <a:noFill/>
          </p:spPr>
          <p:txBody>
            <a:bodyPr wrap="square" lIns="101992" tIns="50996" rIns="101992" bIns="50996" rtlCol="0">
              <a:spAutoFit/>
            </a:bodyPr>
            <a:lstStyle/>
            <a:p>
              <a:pPr algn="ctr"/>
              <a:r>
                <a:rPr lang="fi-FI" sz="1200" b="1" dirty="0" smtClean="0">
                  <a:solidFill>
                    <a:schemeClr val="accent5">
                      <a:lumMod val="50000"/>
                    </a:schemeClr>
                  </a:solidFill>
                </a:rPr>
                <a:t>EUR 100,000</a:t>
              </a:r>
              <a:endParaRPr lang="fi-FI" sz="1200" b="1" dirty="0">
                <a:solidFill>
                  <a:schemeClr val="accent5">
                    <a:lumMod val="50000"/>
                  </a:schemeClr>
                </a:solidFill>
              </a:endParaRPr>
            </a:p>
          </p:txBody>
        </p:sp>
        <p:sp>
          <p:nvSpPr>
            <p:cNvPr id="28" name="TextBox 27"/>
            <p:cNvSpPr txBox="1"/>
            <p:nvPr/>
          </p:nvSpPr>
          <p:spPr>
            <a:xfrm>
              <a:off x="9877416" y="5499212"/>
              <a:ext cx="1269545" cy="297373"/>
            </a:xfrm>
            <a:prstGeom prst="rect">
              <a:avLst/>
            </a:prstGeom>
            <a:noFill/>
          </p:spPr>
          <p:txBody>
            <a:bodyPr wrap="square" lIns="101992" tIns="50996" rIns="101992" bIns="50996" rtlCol="0">
              <a:spAutoFit/>
            </a:bodyPr>
            <a:lstStyle/>
            <a:p>
              <a:pPr algn="ctr"/>
              <a:r>
                <a:rPr lang="fi-FI" sz="1200" b="1" dirty="0" smtClean="0">
                  <a:solidFill>
                    <a:schemeClr val="accent5">
                      <a:lumMod val="50000"/>
                    </a:schemeClr>
                  </a:solidFill>
                </a:rPr>
                <a:t>EUR 50,000</a:t>
              </a:r>
              <a:endParaRPr lang="fi-FI" sz="1200" b="1" dirty="0">
                <a:solidFill>
                  <a:schemeClr val="accent5">
                    <a:lumMod val="50000"/>
                  </a:schemeClr>
                </a:solidFill>
              </a:endParaRPr>
            </a:p>
          </p:txBody>
        </p:sp>
        <p:sp>
          <p:nvSpPr>
            <p:cNvPr id="29" name="Arc 28"/>
            <p:cNvSpPr/>
            <p:nvPr/>
          </p:nvSpPr>
          <p:spPr>
            <a:xfrm rot="9929604" flipH="1">
              <a:off x="2874271" y="-900030"/>
              <a:ext cx="8781112" cy="3846216"/>
            </a:xfrm>
            <a:prstGeom prst="arc">
              <a:avLst>
                <a:gd name="adj1" fmla="val 16042211"/>
                <a:gd name="adj2" fmla="val 20392606"/>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i-FI" sz="2000"/>
            </a:p>
          </p:txBody>
        </p:sp>
        <p:sp>
          <p:nvSpPr>
            <p:cNvPr id="35" name="TextBox 34"/>
            <p:cNvSpPr txBox="1"/>
            <p:nvPr/>
          </p:nvSpPr>
          <p:spPr>
            <a:xfrm>
              <a:off x="7184818" y="2875419"/>
              <a:ext cx="1116465" cy="297373"/>
            </a:xfrm>
            <a:prstGeom prst="rect">
              <a:avLst/>
            </a:prstGeom>
            <a:noFill/>
          </p:spPr>
          <p:txBody>
            <a:bodyPr wrap="square" lIns="101992" tIns="50996" rIns="101992" bIns="50996" rtlCol="0">
              <a:spAutoFit/>
            </a:bodyPr>
            <a:lstStyle/>
            <a:p>
              <a:pPr algn="ctr"/>
              <a:r>
                <a:rPr lang="fi-FI" sz="1200" b="1" dirty="0" smtClean="0">
                  <a:solidFill>
                    <a:schemeClr val="accent1"/>
                  </a:solidFill>
                </a:rPr>
                <a:t>EUR 6,000</a:t>
              </a:r>
              <a:endParaRPr lang="fi-FI" sz="1200" b="1" dirty="0">
                <a:solidFill>
                  <a:schemeClr val="accent1"/>
                </a:solidFill>
              </a:endParaRPr>
            </a:p>
          </p:txBody>
        </p:sp>
        <p:sp>
          <p:nvSpPr>
            <p:cNvPr id="36" name="TextBox 35"/>
            <p:cNvSpPr txBox="1"/>
            <p:nvPr/>
          </p:nvSpPr>
          <p:spPr>
            <a:xfrm>
              <a:off x="10215710" y="1054637"/>
              <a:ext cx="1283206" cy="297373"/>
            </a:xfrm>
            <a:prstGeom prst="rect">
              <a:avLst/>
            </a:prstGeom>
            <a:noFill/>
          </p:spPr>
          <p:txBody>
            <a:bodyPr wrap="square" lIns="101992" tIns="50996" rIns="101992" bIns="50996" rtlCol="0">
              <a:spAutoFit/>
            </a:bodyPr>
            <a:lstStyle/>
            <a:p>
              <a:pPr algn="ctr"/>
              <a:r>
                <a:rPr lang="fi-FI" sz="1200" b="1" dirty="0" smtClean="0">
                  <a:solidFill>
                    <a:schemeClr val="accent1"/>
                  </a:solidFill>
                </a:rPr>
                <a:t>EUR 360,000</a:t>
              </a:r>
              <a:endParaRPr lang="fi-FI" sz="1200" b="1" dirty="0">
                <a:solidFill>
                  <a:schemeClr val="accent1"/>
                </a:solidFill>
              </a:endParaRPr>
            </a:p>
          </p:txBody>
        </p:sp>
      </p:grpSp>
      <p:sp>
        <p:nvSpPr>
          <p:cNvPr id="38" name="TextBox 37"/>
          <p:cNvSpPr txBox="1"/>
          <p:nvPr/>
        </p:nvSpPr>
        <p:spPr>
          <a:xfrm rot="20047952">
            <a:off x="8438953" y="1937536"/>
            <a:ext cx="1294197" cy="369135"/>
          </a:xfrm>
          <a:prstGeom prst="rect">
            <a:avLst/>
          </a:prstGeom>
        </p:spPr>
        <p:txBody>
          <a:bodyPr wrap="square" lIns="121944" tIns="60972" rIns="121944" bIns="60972" rtlCol="0" anchor="t">
            <a:noAutofit/>
          </a:bodyPr>
          <a:lstStyle/>
          <a:p>
            <a:pPr algn="ctr"/>
            <a:r>
              <a:rPr lang="fi-FI" sz="1800" dirty="0" smtClean="0">
                <a:solidFill>
                  <a:schemeClr val="accent1"/>
                </a:solidFill>
              </a:rPr>
              <a:t>REVENUE</a:t>
            </a:r>
          </a:p>
        </p:txBody>
      </p:sp>
      <p:sp>
        <p:nvSpPr>
          <p:cNvPr id="3" name="Date Placeholder 2"/>
          <p:cNvSpPr>
            <a:spLocks noGrp="1"/>
          </p:cNvSpPr>
          <p:nvPr>
            <p:ph type="dt" sz="half" idx="10"/>
          </p:nvPr>
        </p:nvSpPr>
        <p:spPr/>
        <p:txBody>
          <a:bodyPr/>
          <a:lstStyle/>
          <a:p>
            <a:fld id="{89820928-8911-4AEB-8109-F4D8FA370562}" type="datetime1">
              <a:rPr lang="fi-FI" smtClean="0"/>
              <a:t>30.11.2020</a:t>
            </a:fld>
            <a:endParaRPr lang="fi-FI" dirty="0"/>
          </a:p>
        </p:txBody>
      </p:sp>
      <p:sp>
        <p:nvSpPr>
          <p:cNvPr id="5" name="Footer Placeholder 4"/>
          <p:cNvSpPr>
            <a:spLocks noGrp="1"/>
          </p:cNvSpPr>
          <p:nvPr>
            <p:ph type="ftr" sz="quarter" idx="11"/>
          </p:nvPr>
        </p:nvSpPr>
        <p:spPr/>
        <p:txBody>
          <a:bodyPr/>
          <a:lstStyle/>
          <a:p>
            <a:r>
              <a:rPr lang="fi-FI" smtClean="0"/>
              <a:t>EDUCATIONAL USE ONLY</a:t>
            </a:r>
            <a:endParaRPr lang="fi-FI" dirty="0"/>
          </a:p>
        </p:txBody>
      </p:sp>
    </p:spTree>
    <p:extLst>
      <p:ext uri="{BB962C8B-B14F-4D97-AF65-F5344CB8AC3E}">
        <p14:creationId xmlns:p14="http://schemas.microsoft.com/office/powerpoint/2010/main" val="381866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fi-FI" dirty="0"/>
          </a:p>
        </p:txBody>
      </p:sp>
      <p:sp>
        <p:nvSpPr>
          <p:cNvPr id="6" name="Subtitle 5"/>
          <p:cNvSpPr>
            <a:spLocks noGrp="1"/>
          </p:cNvSpPr>
          <p:nvPr>
            <p:ph type="subTitle" idx="1"/>
          </p:nvPr>
        </p:nvSpPr>
        <p:spPr/>
        <p:txBody>
          <a:bodyPr/>
          <a:lstStyle/>
          <a:p>
            <a:endParaRPr lang="fi-FI"/>
          </a:p>
        </p:txBody>
      </p:sp>
      <p:sp>
        <p:nvSpPr>
          <p:cNvPr id="11266" name="Rectangle 26"/>
          <p:cNvSpPr>
            <a:spLocks noGrp="1" noChangeArrowheads="1"/>
          </p:cNvSpPr>
          <p:nvPr>
            <p:ph type="dt" sz="half" idx="10"/>
          </p:nvPr>
        </p:nvSpPr>
        <p:spPr>
          <a:noFill/>
        </p:spPr>
        <p:txBody>
          <a:bodyPr/>
          <a:lstStyle>
            <a:lvl1pPr eaLnBrk="0" hangingPunct="0">
              <a:defRPr>
                <a:solidFill>
                  <a:schemeClr val="tx1"/>
                </a:solidFill>
                <a:latin typeface="Arial" charset="0"/>
              </a:defRPr>
            </a:lvl1pPr>
            <a:lvl2pPr marL="828686" indent="-318726" eaLnBrk="0" hangingPunct="0">
              <a:defRPr>
                <a:solidFill>
                  <a:schemeClr val="tx1"/>
                </a:solidFill>
                <a:latin typeface="Arial" charset="0"/>
              </a:defRPr>
            </a:lvl2pPr>
            <a:lvl3pPr marL="1274902" indent="-254980" eaLnBrk="0" hangingPunct="0">
              <a:defRPr>
                <a:solidFill>
                  <a:schemeClr val="tx1"/>
                </a:solidFill>
                <a:latin typeface="Arial" charset="0"/>
              </a:defRPr>
            </a:lvl3pPr>
            <a:lvl4pPr marL="1784863" indent="-254980" eaLnBrk="0" hangingPunct="0">
              <a:defRPr>
                <a:solidFill>
                  <a:schemeClr val="tx1"/>
                </a:solidFill>
                <a:latin typeface="Arial" charset="0"/>
              </a:defRPr>
            </a:lvl4pPr>
            <a:lvl5pPr marL="2294824" indent="-254980" eaLnBrk="0" hangingPunct="0">
              <a:defRPr>
                <a:solidFill>
                  <a:schemeClr val="tx1"/>
                </a:solidFill>
                <a:latin typeface="Arial" charset="0"/>
              </a:defRPr>
            </a:lvl5pPr>
            <a:lvl6pPr marL="2804785" indent="-254980" eaLnBrk="0" fontAlgn="base" hangingPunct="0">
              <a:spcBef>
                <a:spcPct val="0"/>
              </a:spcBef>
              <a:spcAft>
                <a:spcPct val="0"/>
              </a:spcAft>
              <a:defRPr>
                <a:solidFill>
                  <a:schemeClr val="tx1"/>
                </a:solidFill>
                <a:latin typeface="Arial" charset="0"/>
              </a:defRPr>
            </a:lvl6pPr>
            <a:lvl7pPr marL="3314746" indent="-254980" eaLnBrk="0" fontAlgn="base" hangingPunct="0">
              <a:spcBef>
                <a:spcPct val="0"/>
              </a:spcBef>
              <a:spcAft>
                <a:spcPct val="0"/>
              </a:spcAft>
              <a:defRPr>
                <a:solidFill>
                  <a:schemeClr val="tx1"/>
                </a:solidFill>
                <a:latin typeface="Arial" charset="0"/>
              </a:defRPr>
            </a:lvl7pPr>
            <a:lvl8pPr marL="3824707" indent="-254980" eaLnBrk="0" fontAlgn="base" hangingPunct="0">
              <a:spcBef>
                <a:spcPct val="0"/>
              </a:spcBef>
              <a:spcAft>
                <a:spcPct val="0"/>
              </a:spcAft>
              <a:defRPr>
                <a:solidFill>
                  <a:schemeClr val="tx1"/>
                </a:solidFill>
                <a:latin typeface="Arial" charset="0"/>
              </a:defRPr>
            </a:lvl8pPr>
            <a:lvl9pPr marL="4334667" indent="-254980" eaLnBrk="0" fontAlgn="base" hangingPunct="0">
              <a:spcBef>
                <a:spcPct val="0"/>
              </a:spcBef>
              <a:spcAft>
                <a:spcPct val="0"/>
              </a:spcAft>
              <a:defRPr>
                <a:solidFill>
                  <a:schemeClr val="tx1"/>
                </a:solidFill>
                <a:latin typeface="Arial" charset="0"/>
              </a:defRPr>
            </a:lvl9pPr>
          </a:lstStyle>
          <a:p>
            <a:pPr eaLnBrk="1" hangingPunct="1"/>
            <a:fld id="{32125F25-3A04-4EFE-8AAA-31C5CA9EFBA7}" type="datetime1">
              <a:rPr lang="fi-FI" smtClean="0">
                <a:solidFill>
                  <a:srgbClr val="969696"/>
                </a:solidFill>
              </a:rPr>
              <a:t>30.11.2020</a:t>
            </a:fld>
            <a:endParaRPr lang="fi-FI">
              <a:solidFill>
                <a:srgbClr val="969696"/>
              </a:solidFill>
            </a:endParaRPr>
          </a:p>
        </p:txBody>
      </p:sp>
      <p:sp>
        <p:nvSpPr>
          <p:cNvPr id="11267" name="Rectangle 27"/>
          <p:cNvSpPr>
            <a:spLocks noGrp="1" noChangeArrowheads="1"/>
          </p:cNvSpPr>
          <p:nvPr>
            <p:ph type="ftr" sz="quarter" idx="11"/>
          </p:nvPr>
        </p:nvSpPr>
        <p:spPr>
          <a:noFill/>
        </p:spPr>
        <p:txBody>
          <a:bodyPr/>
          <a:lstStyle>
            <a:lvl1pPr eaLnBrk="0" hangingPunct="0">
              <a:defRPr>
                <a:solidFill>
                  <a:schemeClr val="tx1"/>
                </a:solidFill>
                <a:latin typeface="Arial" charset="0"/>
              </a:defRPr>
            </a:lvl1pPr>
            <a:lvl2pPr marL="828686" indent="-318726" eaLnBrk="0" hangingPunct="0">
              <a:defRPr>
                <a:solidFill>
                  <a:schemeClr val="tx1"/>
                </a:solidFill>
                <a:latin typeface="Arial" charset="0"/>
              </a:defRPr>
            </a:lvl2pPr>
            <a:lvl3pPr marL="1274902" indent="-254980" eaLnBrk="0" hangingPunct="0">
              <a:defRPr>
                <a:solidFill>
                  <a:schemeClr val="tx1"/>
                </a:solidFill>
                <a:latin typeface="Arial" charset="0"/>
              </a:defRPr>
            </a:lvl3pPr>
            <a:lvl4pPr marL="1784863" indent="-254980" eaLnBrk="0" hangingPunct="0">
              <a:defRPr>
                <a:solidFill>
                  <a:schemeClr val="tx1"/>
                </a:solidFill>
                <a:latin typeface="Arial" charset="0"/>
              </a:defRPr>
            </a:lvl4pPr>
            <a:lvl5pPr marL="2294824" indent="-254980" eaLnBrk="0" hangingPunct="0">
              <a:defRPr>
                <a:solidFill>
                  <a:schemeClr val="tx1"/>
                </a:solidFill>
                <a:latin typeface="Arial" charset="0"/>
              </a:defRPr>
            </a:lvl5pPr>
            <a:lvl6pPr marL="2804785" indent="-254980" eaLnBrk="0" fontAlgn="base" hangingPunct="0">
              <a:spcBef>
                <a:spcPct val="0"/>
              </a:spcBef>
              <a:spcAft>
                <a:spcPct val="0"/>
              </a:spcAft>
              <a:defRPr>
                <a:solidFill>
                  <a:schemeClr val="tx1"/>
                </a:solidFill>
                <a:latin typeface="Arial" charset="0"/>
              </a:defRPr>
            </a:lvl6pPr>
            <a:lvl7pPr marL="3314746" indent="-254980" eaLnBrk="0" fontAlgn="base" hangingPunct="0">
              <a:spcBef>
                <a:spcPct val="0"/>
              </a:spcBef>
              <a:spcAft>
                <a:spcPct val="0"/>
              </a:spcAft>
              <a:defRPr>
                <a:solidFill>
                  <a:schemeClr val="tx1"/>
                </a:solidFill>
                <a:latin typeface="Arial" charset="0"/>
              </a:defRPr>
            </a:lvl7pPr>
            <a:lvl8pPr marL="3824707" indent="-254980" eaLnBrk="0" fontAlgn="base" hangingPunct="0">
              <a:spcBef>
                <a:spcPct val="0"/>
              </a:spcBef>
              <a:spcAft>
                <a:spcPct val="0"/>
              </a:spcAft>
              <a:defRPr>
                <a:solidFill>
                  <a:schemeClr val="tx1"/>
                </a:solidFill>
                <a:latin typeface="Arial" charset="0"/>
              </a:defRPr>
            </a:lvl8pPr>
            <a:lvl9pPr marL="4334667" indent="-254980" eaLnBrk="0" fontAlgn="base" hangingPunct="0">
              <a:spcBef>
                <a:spcPct val="0"/>
              </a:spcBef>
              <a:spcAft>
                <a:spcPct val="0"/>
              </a:spcAft>
              <a:defRPr>
                <a:solidFill>
                  <a:schemeClr val="tx1"/>
                </a:solidFill>
                <a:latin typeface="Arial" charset="0"/>
              </a:defRPr>
            </a:lvl9pPr>
          </a:lstStyle>
          <a:p>
            <a:pPr eaLnBrk="1" hangingPunct="1"/>
            <a:r>
              <a:rPr lang="fi-FI" smtClean="0">
                <a:solidFill>
                  <a:srgbClr val="969696"/>
                </a:solidFill>
              </a:rPr>
              <a:t>EDUCATIONAL USE ONLY</a:t>
            </a:r>
            <a:endParaRPr lang="fi-FI">
              <a:solidFill>
                <a:srgbClr val="969696"/>
              </a:solidFill>
            </a:endParaRPr>
          </a:p>
        </p:txBody>
      </p:sp>
    </p:spTree>
    <p:extLst>
      <p:ext uri="{BB962C8B-B14F-4D97-AF65-F5344CB8AC3E}">
        <p14:creationId xmlns:p14="http://schemas.microsoft.com/office/powerpoint/2010/main" val="128901880"/>
      </p:ext>
    </p:extLst>
  </p:cSld>
  <p:clrMapOvr>
    <a:masterClrMapping/>
  </p:clrMapOvr>
  <mc:AlternateContent xmlns:mc="http://schemas.openxmlformats.org/markup-compatibility/2006" xmlns:p14="http://schemas.microsoft.com/office/powerpoint/2010/main">
    <mc:Choice Requires="p14">
      <p:transition spd="med" p14:dur="700" advTm="30000">
        <p:fade/>
      </p:transition>
    </mc:Choice>
    <mc:Fallback xmlns="">
      <p:transition spd="med" advTm="30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en-US" dirty="0" smtClean="0"/>
              <a:t>Practice, </a:t>
            </a:r>
            <a:r>
              <a:rPr lang="en-US" dirty="0" smtClean="0"/>
              <a:t>condense, </a:t>
            </a:r>
            <a:r>
              <a:rPr lang="en-US" dirty="0" smtClean="0"/>
              <a:t>practice, </a:t>
            </a:r>
            <a:r>
              <a:rPr lang="en-US" dirty="0" smtClean="0"/>
              <a:t>condense and </a:t>
            </a:r>
            <a:r>
              <a:rPr lang="en-US" dirty="0" smtClean="0"/>
              <a:t>practice</a:t>
            </a:r>
            <a:endParaRPr lang="en-US" dirty="0" smtClean="0"/>
          </a:p>
          <a:p>
            <a:endParaRPr lang="en-US" dirty="0" smtClean="0"/>
          </a:p>
          <a:p>
            <a:r>
              <a:rPr lang="en-US" dirty="0" smtClean="0"/>
              <a:t>Use diagrams and images - avoid long sentences</a:t>
            </a:r>
          </a:p>
          <a:p>
            <a:endParaRPr lang="en-US" dirty="0" smtClean="0"/>
          </a:p>
          <a:p>
            <a:r>
              <a:rPr lang="en-US" dirty="0" smtClean="0"/>
              <a:t>Use the slides to present the main ideas; otherwise just </a:t>
            </a:r>
            <a:br>
              <a:rPr lang="en-US" dirty="0" smtClean="0"/>
            </a:br>
            <a:r>
              <a:rPr lang="en-US" dirty="0" smtClean="0"/>
              <a:t>speak. </a:t>
            </a:r>
          </a:p>
          <a:p>
            <a:endParaRPr lang="en-US" dirty="0" smtClean="0"/>
          </a:p>
          <a:p>
            <a:r>
              <a:rPr lang="en-US" dirty="0" smtClean="0"/>
              <a:t>Think about what you are saying - don't try to say it all </a:t>
            </a:r>
          </a:p>
          <a:p>
            <a:endParaRPr lang="en-US" dirty="0" smtClean="0"/>
          </a:p>
          <a:p>
            <a:r>
              <a:rPr lang="en-US" dirty="0" smtClean="0"/>
              <a:t>Don't go over your allotted time</a:t>
            </a:r>
          </a:p>
          <a:p>
            <a:endParaRPr lang="en-US" dirty="0" smtClean="0"/>
          </a:p>
          <a:p>
            <a:r>
              <a:rPr lang="en-US" dirty="0" smtClean="0"/>
              <a:t>When you talk,  </a:t>
            </a:r>
            <a:r>
              <a:rPr lang="en-US" b="1" dirty="0" smtClean="0"/>
              <a:t>make the presentation seem personal and be yourself</a:t>
            </a:r>
            <a:r>
              <a:rPr lang="en-US" dirty="0" smtClean="0"/>
              <a:t> - convey your passion and desire to take the company forward  be positive</a:t>
            </a:r>
          </a:p>
          <a:p>
            <a:endParaRPr lang="fi-FI" dirty="0" smtClean="0"/>
          </a:p>
          <a:p>
            <a:endParaRPr lang="fi-FI" dirty="0"/>
          </a:p>
        </p:txBody>
      </p:sp>
      <p:sp>
        <p:nvSpPr>
          <p:cNvPr id="2" name="Title 1"/>
          <p:cNvSpPr>
            <a:spLocks noGrp="1"/>
          </p:cNvSpPr>
          <p:nvPr>
            <p:ph type="title"/>
          </p:nvPr>
        </p:nvSpPr>
        <p:spPr/>
        <p:txBody>
          <a:bodyPr/>
          <a:lstStyle/>
          <a:p>
            <a:r>
              <a:rPr lang="fi-FI" dirty="0" smtClean="0"/>
              <a:t>PITCH</a:t>
            </a:r>
            <a:endParaRPr lang="fi-FI" dirty="0"/>
          </a:p>
        </p:txBody>
      </p:sp>
      <p:sp>
        <p:nvSpPr>
          <p:cNvPr id="6" name="Subtitle 5"/>
          <p:cNvSpPr>
            <a:spLocks noGrp="1"/>
          </p:cNvSpPr>
          <p:nvPr>
            <p:ph type="subTitle" idx="14"/>
          </p:nvPr>
        </p:nvSpPr>
        <p:spPr/>
        <p:txBody>
          <a:bodyPr/>
          <a:lstStyle/>
          <a:p>
            <a:r>
              <a:rPr lang="en-US" dirty="0"/>
              <a:t>THE MOST IMPORTANT THING ABOUT THE PITCH IS TO AROUSE INTEREST AND GET INVESTORS TO WANT TO MEET YOU</a:t>
            </a:r>
            <a:r>
              <a:rPr lang="en-US" dirty="0" smtClean="0"/>
              <a:t>.</a:t>
            </a:r>
            <a:endParaRPr lang="en-US" dirty="0"/>
          </a:p>
        </p:txBody>
      </p:sp>
      <p:sp>
        <p:nvSpPr>
          <p:cNvPr id="3" name="Rectangle 2"/>
          <p:cNvSpPr/>
          <p:nvPr/>
        </p:nvSpPr>
        <p:spPr>
          <a:xfrm>
            <a:off x="8776297" y="2134094"/>
            <a:ext cx="3089974" cy="990829"/>
          </a:xfrm>
          <a:prstGeom prst="rect">
            <a:avLst/>
          </a:prstGeom>
          <a:solidFill>
            <a:srgbClr val="01B8DD"/>
          </a:solidFill>
          <a:ln>
            <a:solidFill>
              <a:srgbClr val="01B8DD"/>
            </a:solidFill>
          </a:ln>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101992" tIns="50996" rIns="101992" bIns="50996" rtlCol="0" anchor="ctr"/>
          <a:lstStyle/>
          <a:p>
            <a:pPr algn="ctr"/>
            <a:r>
              <a:rPr lang="en-US" sz="1800" dirty="0"/>
              <a:t>NB! Each slide should be accompanied by lecture notes!</a:t>
            </a:r>
          </a:p>
        </p:txBody>
      </p:sp>
      <p:sp>
        <p:nvSpPr>
          <p:cNvPr id="4" name="Date Placeholder 3"/>
          <p:cNvSpPr>
            <a:spLocks noGrp="1"/>
          </p:cNvSpPr>
          <p:nvPr>
            <p:ph type="dt" sz="half" idx="10"/>
          </p:nvPr>
        </p:nvSpPr>
        <p:spPr/>
        <p:txBody>
          <a:bodyPr/>
          <a:lstStyle/>
          <a:p>
            <a:fld id="{225FFC4A-CF39-43EF-911A-9FF3C676C6B9}" type="datetime1">
              <a:rPr lang="fi-FI" smtClean="0"/>
              <a:t>30.11.2020</a:t>
            </a:fld>
            <a:endParaRPr lang="fi-FI" dirty="0"/>
          </a:p>
        </p:txBody>
      </p:sp>
      <p:sp>
        <p:nvSpPr>
          <p:cNvPr id="7" name="Footer Placeholder 6"/>
          <p:cNvSpPr>
            <a:spLocks noGrp="1"/>
          </p:cNvSpPr>
          <p:nvPr>
            <p:ph type="ftr" sz="quarter" idx="11"/>
          </p:nvPr>
        </p:nvSpPr>
        <p:spPr/>
        <p:txBody>
          <a:bodyPr/>
          <a:lstStyle/>
          <a:p>
            <a:r>
              <a:rPr lang="fi-FI" smtClean="0"/>
              <a:t>EDUCATIONAL USE ONLY</a:t>
            </a:r>
            <a:endParaRPr lang="fi-FI" dirty="0"/>
          </a:p>
        </p:txBody>
      </p:sp>
    </p:spTree>
    <p:extLst>
      <p:ext uri="{BB962C8B-B14F-4D97-AF65-F5344CB8AC3E}">
        <p14:creationId xmlns:p14="http://schemas.microsoft.com/office/powerpoint/2010/main" val="806018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PITCH = GROWTH  VISIO</a:t>
            </a:r>
            <a:endParaRPr lang="fi-FI" dirty="0"/>
          </a:p>
        </p:txBody>
      </p:sp>
      <p:sp>
        <p:nvSpPr>
          <p:cNvPr id="6" name="Subtitle 5"/>
          <p:cNvSpPr>
            <a:spLocks noGrp="1"/>
          </p:cNvSpPr>
          <p:nvPr>
            <p:ph type="subTitle" idx="14"/>
          </p:nvPr>
        </p:nvSpPr>
        <p:spPr/>
        <p:txBody>
          <a:bodyPr/>
          <a:lstStyle/>
          <a:p>
            <a:r>
              <a:rPr lang="en-US" dirty="0"/>
              <a:t>The basic story should run something like this </a:t>
            </a:r>
            <a:r>
              <a:rPr lang="fi-FI" dirty="0" smtClean="0"/>
              <a:t>:</a:t>
            </a:r>
            <a:endParaRPr lang="fi-FI" dirty="0"/>
          </a:p>
        </p:txBody>
      </p:sp>
      <p:graphicFrame>
        <p:nvGraphicFramePr>
          <p:cNvPr id="5" name="Table 4"/>
          <p:cNvGraphicFramePr>
            <a:graphicFrameLocks noGrp="1"/>
          </p:cNvGraphicFramePr>
          <p:nvPr>
            <p:extLst>
              <p:ext uri="{D42A27DB-BD31-4B8C-83A1-F6EECF244321}">
                <p14:modId xmlns:p14="http://schemas.microsoft.com/office/powerpoint/2010/main" val="305541080"/>
              </p:ext>
            </p:extLst>
          </p:nvPr>
        </p:nvGraphicFramePr>
        <p:xfrm>
          <a:off x="1219199" y="1336940"/>
          <a:ext cx="8934448" cy="4599148"/>
        </p:xfrm>
        <a:graphic>
          <a:graphicData uri="http://schemas.openxmlformats.org/drawingml/2006/table">
            <a:tbl>
              <a:tblPr firstRow="1" bandRow="1">
                <a:tableStyleId>{00A15C55-8517-42AA-B614-E9B94910E393}</a:tableStyleId>
              </a:tblPr>
              <a:tblGrid>
                <a:gridCol w="377953">
                  <a:extLst>
                    <a:ext uri="{9D8B030D-6E8A-4147-A177-3AD203B41FA5}">
                      <a16:colId xmlns:a16="http://schemas.microsoft.com/office/drawing/2014/main" val="20000"/>
                    </a:ext>
                  </a:extLst>
                </a:gridCol>
                <a:gridCol w="2787553">
                  <a:extLst>
                    <a:ext uri="{9D8B030D-6E8A-4147-A177-3AD203B41FA5}">
                      <a16:colId xmlns:a16="http://schemas.microsoft.com/office/drawing/2014/main" val="20001"/>
                    </a:ext>
                  </a:extLst>
                </a:gridCol>
                <a:gridCol w="4476700">
                  <a:extLst>
                    <a:ext uri="{9D8B030D-6E8A-4147-A177-3AD203B41FA5}">
                      <a16:colId xmlns:a16="http://schemas.microsoft.com/office/drawing/2014/main" val="20002"/>
                    </a:ext>
                  </a:extLst>
                </a:gridCol>
                <a:gridCol w="332291">
                  <a:extLst>
                    <a:ext uri="{9D8B030D-6E8A-4147-A177-3AD203B41FA5}">
                      <a16:colId xmlns:a16="http://schemas.microsoft.com/office/drawing/2014/main" val="20003"/>
                    </a:ext>
                  </a:extLst>
                </a:gridCol>
                <a:gridCol w="304600">
                  <a:extLst>
                    <a:ext uri="{9D8B030D-6E8A-4147-A177-3AD203B41FA5}">
                      <a16:colId xmlns:a16="http://schemas.microsoft.com/office/drawing/2014/main" val="20004"/>
                    </a:ext>
                  </a:extLst>
                </a:gridCol>
                <a:gridCol w="332291">
                  <a:extLst>
                    <a:ext uri="{9D8B030D-6E8A-4147-A177-3AD203B41FA5}">
                      <a16:colId xmlns:a16="http://schemas.microsoft.com/office/drawing/2014/main" val="20005"/>
                    </a:ext>
                  </a:extLst>
                </a:gridCol>
                <a:gridCol w="323060">
                  <a:extLst>
                    <a:ext uri="{9D8B030D-6E8A-4147-A177-3AD203B41FA5}">
                      <a16:colId xmlns:a16="http://schemas.microsoft.com/office/drawing/2014/main" val="20006"/>
                    </a:ext>
                  </a:extLst>
                </a:gridCol>
              </a:tblGrid>
              <a:tr h="990830">
                <a:tc>
                  <a:txBody>
                    <a:bodyPr/>
                    <a:lstStyle/>
                    <a:p>
                      <a:endParaRPr lang="fi-FI" sz="1050" dirty="0"/>
                    </a:p>
                  </a:txBody>
                  <a:tcPr marL="109058" marR="109058" marT="45731" marB="45731" vert="vert270"/>
                </a:tc>
                <a:tc>
                  <a:txBody>
                    <a:bodyPr/>
                    <a:lstStyle/>
                    <a:p>
                      <a:endParaRPr lang="fi-FI" sz="1050" dirty="0"/>
                    </a:p>
                  </a:txBody>
                  <a:tcPr marL="109058" marR="109058" marT="45731" marB="45731" vert="vert270"/>
                </a:tc>
                <a:tc>
                  <a:txBody>
                    <a:bodyPr/>
                    <a:lstStyle/>
                    <a:p>
                      <a:endParaRPr lang="fi-FI" sz="1050" dirty="0"/>
                    </a:p>
                  </a:txBody>
                  <a:tcPr marL="109058" marR="109058" marT="45731" marB="45731" vert="vert270"/>
                </a:tc>
                <a:tc>
                  <a:txBody>
                    <a:bodyPr/>
                    <a:lstStyle/>
                    <a:p>
                      <a:r>
                        <a:rPr lang="fi-FI" sz="1050" dirty="0" err="1" smtClean="0"/>
                        <a:t>Employers</a:t>
                      </a:r>
                      <a:endParaRPr lang="fi-FI" sz="1050" dirty="0"/>
                    </a:p>
                  </a:txBody>
                  <a:tcPr marL="109058" marR="109058" marT="45731" marB="45731" vert="vert270"/>
                </a:tc>
                <a:tc>
                  <a:txBody>
                    <a:bodyPr/>
                    <a:lstStyle/>
                    <a:p>
                      <a:r>
                        <a:rPr lang="fi-FI" sz="1050" dirty="0" err="1" smtClean="0"/>
                        <a:t>Customers</a:t>
                      </a:r>
                      <a:endParaRPr lang="fi-FI" sz="1050" dirty="0"/>
                    </a:p>
                  </a:txBody>
                  <a:tcPr marL="109058" marR="109058" marT="45731" marB="45731" vert="vert270"/>
                </a:tc>
                <a:tc>
                  <a:txBody>
                    <a:bodyPr/>
                    <a:lstStyle/>
                    <a:p>
                      <a:r>
                        <a:rPr lang="fi-FI" sz="1050" dirty="0" err="1" smtClean="0"/>
                        <a:t>Investors</a:t>
                      </a:r>
                      <a:endParaRPr lang="fi-FI" sz="1050" dirty="0"/>
                    </a:p>
                  </a:txBody>
                  <a:tcPr marL="109058" marR="109058" marT="45731" marB="45731" vert="vert270"/>
                </a:tc>
                <a:tc>
                  <a:txBody>
                    <a:bodyPr/>
                    <a:lstStyle/>
                    <a:p>
                      <a:r>
                        <a:rPr lang="fi-FI" sz="1050" dirty="0" smtClean="0"/>
                        <a:t>Public </a:t>
                      </a:r>
                      <a:r>
                        <a:rPr lang="fi-FI" sz="1050" dirty="0" err="1" smtClean="0"/>
                        <a:t>funding</a:t>
                      </a:r>
                      <a:endParaRPr lang="fi-FI" sz="1050" dirty="0"/>
                    </a:p>
                  </a:txBody>
                  <a:tcPr marL="109058" marR="109058" marT="45731" marB="45731" vert="vert270"/>
                </a:tc>
                <a:extLst>
                  <a:ext uri="{0D108BD9-81ED-4DB2-BD59-A6C34878D82A}">
                    <a16:rowId xmlns:a16="http://schemas.microsoft.com/office/drawing/2014/main" val="10000"/>
                  </a:ext>
                </a:extLst>
              </a:tr>
              <a:tr h="428659">
                <a:tc>
                  <a:txBody>
                    <a:bodyPr/>
                    <a:lstStyle/>
                    <a:p>
                      <a:r>
                        <a:rPr lang="fi-FI" sz="1400" dirty="0" smtClean="0"/>
                        <a:t>1</a:t>
                      </a:r>
                      <a:endParaRPr lang="fi-FI" sz="1400" dirty="0"/>
                    </a:p>
                  </a:txBody>
                  <a:tcPr marL="109058" marR="109058" marT="45731" marB="45731"/>
                </a:tc>
                <a:tc>
                  <a:txBody>
                    <a:bodyPr/>
                    <a:lstStyle/>
                    <a:p>
                      <a:r>
                        <a:rPr lang="fi-FI" sz="1400" dirty="0" smtClean="0"/>
                        <a:t>PROBLEM</a:t>
                      </a:r>
                      <a:endParaRPr lang="fi-FI" sz="1400" dirty="0"/>
                    </a:p>
                  </a:txBody>
                  <a:tcPr marL="109058" marR="109058" marT="45731" marB="45731"/>
                </a:tc>
                <a:tc>
                  <a:txBody>
                    <a:bodyPr/>
                    <a:lstStyle/>
                    <a:p>
                      <a:pPr marL="0" indent="0">
                        <a:buNone/>
                      </a:pPr>
                      <a:r>
                        <a:rPr lang="en-US" sz="1400" dirty="0" smtClean="0"/>
                        <a:t>The market has a problem</a:t>
                      </a:r>
                    </a:p>
                  </a:txBody>
                  <a:tcPr marL="109058" marR="109058" marT="45731" marB="45731"/>
                </a:tc>
                <a:tc>
                  <a:txBody>
                    <a:bodyPr/>
                    <a:lstStyle/>
                    <a:p>
                      <a:r>
                        <a:rPr lang="fi-FI" sz="1400" dirty="0" smtClean="0"/>
                        <a:t>X</a:t>
                      </a:r>
                      <a:endParaRPr lang="fi-FI" sz="1400" dirty="0"/>
                    </a:p>
                  </a:txBody>
                  <a:tcPr marL="109058" marR="109058" marT="45731" marB="45731"/>
                </a:tc>
                <a:tc>
                  <a:txBody>
                    <a:bodyPr/>
                    <a:lstStyle/>
                    <a:p>
                      <a:r>
                        <a:rPr lang="fi-FI" sz="1400" dirty="0" smtClean="0"/>
                        <a:t>X</a:t>
                      </a:r>
                      <a:endParaRPr lang="fi-FI" sz="1400" dirty="0">
                        <a:solidFill>
                          <a:schemeClr val="bg1">
                            <a:lumMod val="75000"/>
                          </a:schemeClr>
                        </a:solidFill>
                      </a:endParaRPr>
                    </a:p>
                  </a:txBody>
                  <a:tcPr marL="109058" marR="109058" marT="45731" marB="45731"/>
                </a:tc>
                <a:tc>
                  <a:txBody>
                    <a:bodyPr/>
                    <a:lstStyle/>
                    <a:p>
                      <a:r>
                        <a:rPr lang="fi-FI" sz="1400" dirty="0" smtClean="0"/>
                        <a:t>X</a:t>
                      </a:r>
                      <a:endParaRPr lang="fi-FI" sz="1400" dirty="0"/>
                    </a:p>
                  </a:txBody>
                  <a:tcPr marL="109058" marR="109058" marT="45731" marB="45731"/>
                </a:tc>
                <a:tc>
                  <a:txBody>
                    <a:bodyPr/>
                    <a:lstStyle/>
                    <a:p>
                      <a:r>
                        <a:rPr lang="fi-FI" sz="1400" dirty="0" smtClean="0"/>
                        <a:t>X</a:t>
                      </a:r>
                      <a:endParaRPr lang="fi-FI" sz="1400" dirty="0"/>
                    </a:p>
                  </a:txBody>
                  <a:tcPr marL="109058" marR="109058" marT="45731" marB="45731"/>
                </a:tc>
                <a:extLst>
                  <a:ext uri="{0D108BD9-81ED-4DB2-BD59-A6C34878D82A}">
                    <a16:rowId xmlns:a16="http://schemas.microsoft.com/office/drawing/2014/main" val="10001"/>
                  </a:ext>
                </a:extLst>
              </a:tr>
              <a:tr h="428659">
                <a:tc>
                  <a:txBody>
                    <a:bodyPr/>
                    <a:lstStyle/>
                    <a:p>
                      <a:r>
                        <a:rPr lang="fi-FI" sz="1400" dirty="0" smtClean="0"/>
                        <a:t>2</a:t>
                      </a:r>
                      <a:endParaRPr lang="fi-FI" sz="1400" dirty="0"/>
                    </a:p>
                  </a:txBody>
                  <a:tcPr marL="109058" marR="109058" marT="45731" marB="45731"/>
                </a:tc>
                <a:tc>
                  <a:txBody>
                    <a:bodyPr/>
                    <a:lstStyle/>
                    <a:p>
                      <a:r>
                        <a:rPr lang="fi-FI" sz="1400" dirty="0" smtClean="0"/>
                        <a:t>SOLUTION</a:t>
                      </a:r>
                      <a:endParaRPr lang="fi-FI" sz="1400" dirty="0"/>
                    </a:p>
                  </a:txBody>
                  <a:tcPr marL="109058" marR="109058" marT="45731" marB="45731"/>
                </a:tc>
                <a:tc>
                  <a:txBody>
                    <a:bodyPr/>
                    <a:lstStyle/>
                    <a:p>
                      <a:r>
                        <a:rPr lang="fi-FI" sz="1400" dirty="0" err="1" smtClean="0"/>
                        <a:t>We</a:t>
                      </a:r>
                      <a:r>
                        <a:rPr lang="fi-FI" sz="1400" dirty="0" smtClean="0"/>
                        <a:t> </a:t>
                      </a:r>
                      <a:r>
                        <a:rPr lang="fi-FI" sz="1400" dirty="0" err="1" smtClean="0"/>
                        <a:t>have</a:t>
                      </a:r>
                      <a:r>
                        <a:rPr lang="fi-FI" sz="1400" dirty="0" smtClean="0"/>
                        <a:t> the </a:t>
                      </a:r>
                      <a:r>
                        <a:rPr lang="fi-FI" sz="1400" dirty="0" err="1" smtClean="0"/>
                        <a:t>solution</a:t>
                      </a:r>
                      <a:endParaRPr lang="fi-FI" sz="1400" dirty="0"/>
                    </a:p>
                  </a:txBody>
                  <a:tcPr marL="109058" marR="109058" marT="45731" marB="45731"/>
                </a:tc>
                <a:tc>
                  <a:txBody>
                    <a:bodyPr/>
                    <a:lstStyle/>
                    <a:p>
                      <a:r>
                        <a:rPr lang="fi-FI" sz="1400" dirty="0" smtClean="0"/>
                        <a:t>X</a:t>
                      </a:r>
                      <a:endParaRPr lang="fi-FI" sz="1400" dirty="0"/>
                    </a:p>
                  </a:txBody>
                  <a:tcPr marL="109058" marR="109058" marT="45731" marB="45731"/>
                </a:tc>
                <a:tc>
                  <a:txBody>
                    <a:bodyPr/>
                    <a:lstStyle/>
                    <a:p>
                      <a:r>
                        <a:rPr lang="fi-FI" sz="1400" dirty="0" smtClean="0"/>
                        <a:t>X</a:t>
                      </a:r>
                      <a:endParaRPr lang="fi-FI" sz="1400" dirty="0"/>
                    </a:p>
                  </a:txBody>
                  <a:tcPr marL="109058" marR="109058" marT="45731" marB="45731"/>
                </a:tc>
                <a:tc>
                  <a:txBody>
                    <a:bodyPr/>
                    <a:lstStyle/>
                    <a:p>
                      <a:r>
                        <a:rPr lang="fi-FI" sz="1400" dirty="0" smtClean="0"/>
                        <a:t>X</a:t>
                      </a:r>
                      <a:endParaRPr lang="fi-FI" sz="1400" dirty="0"/>
                    </a:p>
                  </a:txBody>
                  <a:tcPr marL="109058" marR="109058" marT="45731" marB="45731"/>
                </a:tc>
                <a:tc>
                  <a:txBody>
                    <a:bodyPr/>
                    <a:lstStyle/>
                    <a:p>
                      <a:r>
                        <a:rPr lang="fi-FI" sz="1400" dirty="0" smtClean="0"/>
                        <a:t>X</a:t>
                      </a:r>
                      <a:endParaRPr lang="fi-FI" sz="1400" dirty="0"/>
                    </a:p>
                  </a:txBody>
                  <a:tcPr marL="109058" marR="109058" marT="45731" marB="45731"/>
                </a:tc>
                <a:extLst>
                  <a:ext uri="{0D108BD9-81ED-4DB2-BD59-A6C34878D82A}">
                    <a16:rowId xmlns:a16="http://schemas.microsoft.com/office/drawing/2014/main" val="10002"/>
                  </a:ext>
                </a:extLst>
              </a:tr>
              <a:tr h="428659">
                <a:tc>
                  <a:txBody>
                    <a:bodyPr/>
                    <a:lstStyle/>
                    <a:p>
                      <a:r>
                        <a:rPr lang="fi-FI" sz="1400" dirty="0" smtClean="0"/>
                        <a:t>3</a:t>
                      </a:r>
                      <a:endParaRPr lang="fi-FI" sz="1400" dirty="0"/>
                    </a:p>
                  </a:txBody>
                  <a:tcPr marL="109058" marR="109058" marT="45731" marB="45731"/>
                </a:tc>
                <a:tc>
                  <a:txBody>
                    <a:bodyPr/>
                    <a:lstStyle/>
                    <a:p>
                      <a:r>
                        <a:rPr lang="fi-FI" sz="1400" dirty="0" smtClean="0"/>
                        <a:t>MARKET POTENTIAL</a:t>
                      </a:r>
                      <a:endParaRPr lang="fi-FI" sz="1400" dirty="0"/>
                    </a:p>
                  </a:txBody>
                  <a:tcPr marL="109058" marR="109058" marT="45731" marB="45731"/>
                </a:tc>
                <a:tc>
                  <a:txBody>
                    <a:bodyPr/>
                    <a:lstStyle/>
                    <a:p>
                      <a:r>
                        <a:rPr lang="fi-FI" sz="1400" dirty="0" err="1" smtClean="0"/>
                        <a:t>There</a:t>
                      </a:r>
                      <a:r>
                        <a:rPr lang="fi-FI" sz="1400" dirty="0" smtClean="0"/>
                        <a:t> is a </a:t>
                      </a:r>
                      <a:r>
                        <a:rPr lang="fi-FI" sz="1400" dirty="0" err="1" smtClean="0"/>
                        <a:t>large</a:t>
                      </a:r>
                      <a:r>
                        <a:rPr lang="fi-FI" sz="1400" dirty="0" smtClean="0"/>
                        <a:t> </a:t>
                      </a:r>
                      <a:r>
                        <a:rPr lang="fi-FI" sz="1400" dirty="0" smtClean="0"/>
                        <a:t>market </a:t>
                      </a:r>
                      <a:r>
                        <a:rPr lang="fi-FI" sz="1400" dirty="0" smtClean="0"/>
                        <a:t>for </a:t>
                      </a:r>
                      <a:r>
                        <a:rPr lang="fi-FI" sz="1400" dirty="0" err="1" smtClean="0"/>
                        <a:t>this</a:t>
                      </a:r>
                      <a:r>
                        <a:rPr lang="fi-FI" sz="1400" dirty="0" smtClean="0"/>
                        <a:t> </a:t>
                      </a:r>
                      <a:r>
                        <a:rPr lang="fi-FI" sz="1400" dirty="0" err="1" smtClean="0"/>
                        <a:t>solution</a:t>
                      </a:r>
                      <a:endParaRPr lang="fi-FI" sz="1400" dirty="0"/>
                    </a:p>
                  </a:txBody>
                  <a:tcPr marL="109058" marR="109058" marT="45731" marB="45731"/>
                </a:tc>
                <a:tc>
                  <a:txBody>
                    <a:bodyPr/>
                    <a:lstStyle/>
                    <a:p>
                      <a:r>
                        <a:rPr lang="fi-FI" sz="1400" dirty="0" smtClean="0"/>
                        <a:t>X</a:t>
                      </a:r>
                      <a:endParaRPr lang="fi-FI" sz="1400" dirty="0"/>
                    </a:p>
                  </a:txBody>
                  <a:tcPr marL="109058" marR="109058" marT="45731" marB="45731"/>
                </a:tc>
                <a:tc>
                  <a:txBody>
                    <a:bodyPr/>
                    <a:lstStyle/>
                    <a:p>
                      <a:endParaRPr lang="fi-FI" sz="1400" dirty="0"/>
                    </a:p>
                  </a:txBody>
                  <a:tcPr marL="109058" marR="109058" marT="45731" marB="45731"/>
                </a:tc>
                <a:tc>
                  <a:txBody>
                    <a:bodyPr/>
                    <a:lstStyle/>
                    <a:p>
                      <a:r>
                        <a:rPr lang="fi-FI" sz="1400" dirty="0" smtClean="0"/>
                        <a:t>X</a:t>
                      </a:r>
                      <a:endParaRPr lang="fi-FI" sz="1400" dirty="0"/>
                    </a:p>
                  </a:txBody>
                  <a:tcPr marL="109058" marR="109058" marT="45731" marB="45731"/>
                </a:tc>
                <a:tc>
                  <a:txBody>
                    <a:bodyPr/>
                    <a:lstStyle/>
                    <a:p>
                      <a:r>
                        <a:rPr lang="fi-FI" sz="1400" dirty="0" smtClean="0"/>
                        <a:t>X</a:t>
                      </a:r>
                      <a:endParaRPr lang="fi-FI" sz="1400" dirty="0"/>
                    </a:p>
                  </a:txBody>
                  <a:tcPr marL="109058" marR="109058" marT="45731" marB="45731"/>
                </a:tc>
                <a:extLst>
                  <a:ext uri="{0D108BD9-81ED-4DB2-BD59-A6C34878D82A}">
                    <a16:rowId xmlns:a16="http://schemas.microsoft.com/office/drawing/2014/main" val="10003"/>
                  </a:ext>
                </a:extLst>
              </a:tr>
              <a:tr h="428659">
                <a:tc>
                  <a:txBody>
                    <a:bodyPr/>
                    <a:lstStyle/>
                    <a:p>
                      <a:r>
                        <a:rPr lang="fi-FI" sz="1400" dirty="0" smtClean="0"/>
                        <a:t>4</a:t>
                      </a:r>
                      <a:endParaRPr lang="fi-FI" sz="1400" dirty="0"/>
                    </a:p>
                  </a:txBody>
                  <a:tcPr marL="109058" marR="109058" marT="45731" marB="45731"/>
                </a:tc>
                <a:tc>
                  <a:txBody>
                    <a:bodyPr/>
                    <a:lstStyle/>
                    <a:p>
                      <a:r>
                        <a:rPr lang="fi-FI" sz="1400" dirty="0" smtClean="0"/>
                        <a:t>BUSINESS MODEL</a:t>
                      </a:r>
                      <a:endParaRPr lang="fi-FI" sz="1400" dirty="0"/>
                    </a:p>
                  </a:txBody>
                  <a:tcPr marL="109058" marR="109058" marT="45731" marB="45731"/>
                </a:tc>
                <a:tc>
                  <a:txBody>
                    <a:bodyPr/>
                    <a:lstStyle/>
                    <a:p>
                      <a:r>
                        <a:rPr lang="fi-FI" sz="1400" dirty="0" smtClean="0"/>
                        <a:t>And </a:t>
                      </a:r>
                      <a:r>
                        <a:rPr lang="fi-FI" sz="1400" dirty="0" err="1" smtClean="0"/>
                        <a:t>we</a:t>
                      </a:r>
                      <a:r>
                        <a:rPr lang="fi-FI" sz="1400" baseline="0" dirty="0" smtClean="0"/>
                        <a:t> </a:t>
                      </a:r>
                      <a:r>
                        <a:rPr lang="fi-FI" sz="1400" baseline="0" dirty="0" err="1" smtClean="0"/>
                        <a:t>can</a:t>
                      </a:r>
                      <a:r>
                        <a:rPr lang="fi-FI" sz="1400" baseline="0" dirty="0" smtClean="0"/>
                        <a:t> </a:t>
                      </a:r>
                      <a:r>
                        <a:rPr lang="fi-FI" sz="1400" baseline="0" dirty="0" err="1" smtClean="0"/>
                        <a:t>build</a:t>
                      </a:r>
                      <a:r>
                        <a:rPr lang="fi-FI" sz="1400" baseline="0" dirty="0" smtClean="0"/>
                        <a:t> a </a:t>
                      </a:r>
                      <a:r>
                        <a:rPr lang="fi-FI" sz="1400" baseline="0" dirty="0" err="1" smtClean="0"/>
                        <a:t>profitable</a:t>
                      </a:r>
                      <a:r>
                        <a:rPr lang="fi-FI" sz="1400" baseline="0" dirty="0" smtClean="0"/>
                        <a:t> (EUR) business with the </a:t>
                      </a:r>
                      <a:r>
                        <a:rPr lang="fi-FI" sz="1400" baseline="0" dirty="0" err="1" smtClean="0"/>
                        <a:t>right</a:t>
                      </a:r>
                      <a:r>
                        <a:rPr lang="fi-FI" sz="1400" baseline="0" dirty="0" smtClean="0"/>
                        <a:t> </a:t>
                      </a:r>
                      <a:r>
                        <a:rPr lang="fi-FI" sz="1400" baseline="0" dirty="0" err="1" smtClean="0"/>
                        <a:t>model</a:t>
                      </a:r>
                      <a:endParaRPr lang="fi-FI" sz="1400" dirty="0"/>
                    </a:p>
                  </a:txBody>
                  <a:tcPr marL="109058" marR="109058" marT="45731" marB="45731"/>
                </a:tc>
                <a:tc>
                  <a:txBody>
                    <a:bodyPr/>
                    <a:lstStyle/>
                    <a:p>
                      <a:r>
                        <a:rPr lang="fi-FI" sz="1400" dirty="0" smtClean="0"/>
                        <a:t>X</a:t>
                      </a:r>
                      <a:endParaRPr lang="fi-FI" sz="1400" dirty="0"/>
                    </a:p>
                  </a:txBody>
                  <a:tcPr marL="109058" marR="109058" marT="45731" marB="45731"/>
                </a:tc>
                <a:tc>
                  <a:txBody>
                    <a:bodyPr/>
                    <a:lstStyle/>
                    <a:p>
                      <a:r>
                        <a:rPr lang="fi-FI" sz="1400" dirty="0" smtClean="0"/>
                        <a:t>X</a:t>
                      </a:r>
                      <a:endParaRPr lang="fi-FI" sz="1400" dirty="0">
                        <a:solidFill>
                          <a:schemeClr val="bg1">
                            <a:lumMod val="75000"/>
                          </a:schemeClr>
                        </a:solidFill>
                      </a:endParaRPr>
                    </a:p>
                  </a:txBody>
                  <a:tcPr marL="109058" marR="109058" marT="45731" marB="45731"/>
                </a:tc>
                <a:tc>
                  <a:txBody>
                    <a:bodyPr/>
                    <a:lstStyle/>
                    <a:p>
                      <a:r>
                        <a:rPr lang="fi-FI" sz="1400" dirty="0" smtClean="0"/>
                        <a:t>X</a:t>
                      </a:r>
                      <a:endParaRPr lang="fi-FI" sz="1400" dirty="0"/>
                    </a:p>
                  </a:txBody>
                  <a:tcPr marL="109058" marR="109058" marT="45731" marB="45731"/>
                </a:tc>
                <a:tc>
                  <a:txBody>
                    <a:bodyPr/>
                    <a:lstStyle/>
                    <a:p>
                      <a:r>
                        <a:rPr lang="fi-FI" sz="1400" dirty="0" smtClean="0"/>
                        <a:t>X</a:t>
                      </a:r>
                      <a:endParaRPr lang="fi-FI" sz="1400" dirty="0"/>
                    </a:p>
                  </a:txBody>
                  <a:tcPr marL="109058" marR="109058" marT="45731" marB="45731"/>
                </a:tc>
                <a:extLst>
                  <a:ext uri="{0D108BD9-81ED-4DB2-BD59-A6C34878D82A}">
                    <a16:rowId xmlns:a16="http://schemas.microsoft.com/office/drawing/2014/main" val="10004"/>
                  </a:ext>
                </a:extLst>
              </a:tr>
              <a:tr h="428659">
                <a:tc>
                  <a:txBody>
                    <a:bodyPr/>
                    <a:lstStyle/>
                    <a:p>
                      <a:r>
                        <a:rPr lang="fi-FI" sz="1400" dirty="0" smtClean="0"/>
                        <a:t>5</a:t>
                      </a:r>
                      <a:endParaRPr lang="fi-FI" sz="1400" dirty="0"/>
                    </a:p>
                  </a:txBody>
                  <a:tcPr marL="109058" marR="109058" marT="45731" marB="45731"/>
                </a:tc>
                <a:tc>
                  <a:txBody>
                    <a:bodyPr/>
                    <a:lstStyle/>
                    <a:p>
                      <a:r>
                        <a:rPr lang="fi-FI" sz="1400" dirty="0" smtClean="0"/>
                        <a:t>COMPETITORS</a:t>
                      </a:r>
                      <a:endParaRPr lang="fi-FI" sz="1400" dirty="0"/>
                    </a:p>
                  </a:txBody>
                  <a:tcPr marL="109058" marR="109058" marT="45731" marB="45731"/>
                </a:tc>
                <a:tc>
                  <a:txBody>
                    <a:bodyPr/>
                    <a:lstStyle/>
                    <a:p>
                      <a:r>
                        <a:rPr lang="fi-FI" sz="1400" dirty="0" err="1" smtClean="0"/>
                        <a:t>Yes</a:t>
                      </a:r>
                      <a:r>
                        <a:rPr lang="fi-FI" sz="1400" dirty="0" smtClean="0"/>
                        <a:t>. </a:t>
                      </a:r>
                      <a:r>
                        <a:rPr lang="fi-FI" sz="1400" dirty="0" err="1" smtClean="0"/>
                        <a:t>There</a:t>
                      </a:r>
                      <a:r>
                        <a:rPr lang="fi-FI" sz="1400" dirty="0" smtClean="0"/>
                        <a:t> </a:t>
                      </a:r>
                      <a:r>
                        <a:rPr lang="fi-FI" sz="1400" dirty="0" err="1" smtClean="0"/>
                        <a:t>are</a:t>
                      </a:r>
                      <a:r>
                        <a:rPr lang="fi-FI" sz="1400" dirty="0" smtClean="0"/>
                        <a:t> </a:t>
                      </a:r>
                      <a:r>
                        <a:rPr lang="fi-FI" sz="1400" dirty="0" err="1" smtClean="0"/>
                        <a:t>competitors</a:t>
                      </a:r>
                      <a:r>
                        <a:rPr lang="fi-FI" sz="1400" dirty="0" smtClean="0"/>
                        <a:t>, </a:t>
                      </a:r>
                      <a:r>
                        <a:rPr lang="fi-FI" sz="1400" dirty="0" err="1" smtClean="0"/>
                        <a:t>but</a:t>
                      </a:r>
                      <a:r>
                        <a:rPr lang="fi-FI" sz="1400" dirty="0" smtClean="0"/>
                        <a:t> </a:t>
                      </a:r>
                      <a:r>
                        <a:rPr lang="fi-FI" sz="1400" dirty="0" err="1" smtClean="0"/>
                        <a:t>we</a:t>
                      </a:r>
                      <a:r>
                        <a:rPr lang="fi-FI" sz="1400" dirty="0" smtClean="0"/>
                        <a:t> </a:t>
                      </a:r>
                      <a:r>
                        <a:rPr lang="fi-FI" sz="1400" dirty="0" err="1" smtClean="0"/>
                        <a:t>are</a:t>
                      </a:r>
                      <a:r>
                        <a:rPr lang="fi-FI" sz="1400" dirty="0" smtClean="0"/>
                        <a:t> </a:t>
                      </a:r>
                      <a:r>
                        <a:rPr lang="fi-FI" sz="1400" dirty="0" err="1" smtClean="0"/>
                        <a:t>better</a:t>
                      </a:r>
                      <a:r>
                        <a:rPr lang="fi-FI" sz="1400" dirty="0" smtClean="0"/>
                        <a:t> and </a:t>
                      </a:r>
                      <a:r>
                        <a:rPr lang="fi-FI" sz="1400" dirty="0" err="1" smtClean="0"/>
                        <a:t>stand</a:t>
                      </a:r>
                      <a:r>
                        <a:rPr lang="fi-FI" sz="1400" dirty="0" smtClean="0"/>
                        <a:t> out</a:t>
                      </a:r>
                      <a:endParaRPr lang="fi-FI" sz="1400" dirty="0"/>
                    </a:p>
                  </a:txBody>
                  <a:tcPr marL="109058" marR="109058" marT="45731" marB="45731"/>
                </a:tc>
                <a:tc>
                  <a:txBody>
                    <a:bodyPr/>
                    <a:lstStyle/>
                    <a:p>
                      <a:r>
                        <a:rPr lang="fi-FI" sz="1400" dirty="0" smtClean="0"/>
                        <a:t>X</a:t>
                      </a:r>
                      <a:endParaRPr lang="fi-FI" sz="1400" dirty="0"/>
                    </a:p>
                  </a:txBody>
                  <a:tcPr marL="109058" marR="109058" marT="45731" marB="45731"/>
                </a:tc>
                <a:tc>
                  <a:txBody>
                    <a:bodyPr/>
                    <a:lstStyle/>
                    <a:p>
                      <a:r>
                        <a:rPr lang="fi-FI" sz="1400" dirty="0" smtClean="0"/>
                        <a:t>X</a:t>
                      </a:r>
                      <a:endParaRPr lang="fi-FI" sz="1400" dirty="0">
                        <a:solidFill>
                          <a:schemeClr val="bg1">
                            <a:lumMod val="75000"/>
                          </a:schemeClr>
                        </a:solidFill>
                      </a:endParaRPr>
                    </a:p>
                  </a:txBody>
                  <a:tcPr marL="109058" marR="109058" marT="45731" marB="45731"/>
                </a:tc>
                <a:tc>
                  <a:txBody>
                    <a:bodyPr/>
                    <a:lstStyle/>
                    <a:p>
                      <a:r>
                        <a:rPr lang="fi-FI" sz="1400" dirty="0" smtClean="0"/>
                        <a:t>X</a:t>
                      </a:r>
                      <a:endParaRPr lang="fi-FI" sz="1400" dirty="0"/>
                    </a:p>
                  </a:txBody>
                  <a:tcPr marL="109058" marR="109058" marT="45731" marB="45731"/>
                </a:tc>
                <a:tc>
                  <a:txBody>
                    <a:bodyPr/>
                    <a:lstStyle/>
                    <a:p>
                      <a:r>
                        <a:rPr lang="fi-FI" sz="1400" dirty="0" smtClean="0"/>
                        <a:t>X</a:t>
                      </a:r>
                      <a:endParaRPr lang="fi-FI" sz="1400" dirty="0"/>
                    </a:p>
                  </a:txBody>
                  <a:tcPr marL="109058" marR="109058" marT="45731" marB="45731"/>
                </a:tc>
                <a:extLst>
                  <a:ext uri="{0D108BD9-81ED-4DB2-BD59-A6C34878D82A}">
                    <a16:rowId xmlns:a16="http://schemas.microsoft.com/office/drawing/2014/main" val="10005"/>
                  </a:ext>
                </a:extLst>
              </a:tr>
              <a:tr h="428659">
                <a:tc>
                  <a:txBody>
                    <a:bodyPr/>
                    <a:lstStyle/>
                    <a:p>
                      <a:r>
                        <a:rPr lang="fi-FI" sz="1400" dirty="0" smtClean="0"/>
                        <a:t>6</a:t>
                      </a:r>
                      <a:endParaRPr lang="fi-FI" sz="1400" dirty="0"/>
                    </a:p>
                  </a:txBody>
                  <a:tcPr marL="109058" marR="109058" marT="45731" marB="45731"/>
                </a:tc>
                <a:tc>
                  <a:txBody>
                    <a:bodyPr/>
                    <a:lstStyle/>
                    <a:p>
                      <a:r>
                        <a:rPr lang="fi-FI" sz="1400" dirty="0" smtClean="0"/>
                        <a:t>TEAM</a:t>
                      </a:r>
                      <a:endParaRPr lang="fi-FI" sz="1400" dirty="0"/>
                    </a:p>
                  </a:txBody>
                  <a:tcPr marL="109058" marR="109058" marT="45731" marB="45731"/>
                </a:tc>
                <a:tc>
                  <a:txBody>
                    <a:bodyPr/>
                    <a:lstStyle/>
                    <a:p>
                      <a:r>
                        <a:rPr lang="fi-FI" sz="1400" dirty="0" err="1" smtClean="0"/>
                        <a:t>We</a:t>
                      </a:r>
                      <a:r>
                        <a:rPr lang="fi-FI" sz="1400" dirty="0" smtClean="0"/>
                        <a:t> </a:t>
                      </a:r>
                      <a:r>
                        <a:rPr lang="fi-FI" sz="1400" dirty="0" err="1" smtClean="0"/>
                        <a:t>are</a:t>
                      </a:r>
                      <a:r>
                        <a:rPr lang="fi-FI" sz="1400" dirty="0" smtClean="0"/>
                        <a:t> </a:t>
                      </a:r>
                      <a:r>
                        <a:rPr lang="fi-FI" sz="1400" dirty="0" err="1" smtClean="0"/>
                        <a:t>contending</a:t>
                      </a:r>
                      <a:r>
                        <a:rPr lang="fi-FI" sz="1400" dirty="0" smtClean="0"/>
                        <a:t> with a </a:t>
                      </a:r>
                      <a:r>
                        <a:rPr lang="fi-FI" sz="1400" dirty="0" err="1" smtClean="0"/>
                        <a:t>good</a:t>
                      </a:r>
                      <a:r>
                        <a:rPr lang="fi-FI" sz="1400" dirty="0" smtClean="0"/>
                        <a:t> </a:t>
                      </a:r>
                      <a:r>
                        <a:rPr lang="fi-FI" sz="1400" dirty="0" err="1" smtClean="0"/>
                        <a:t>team</a:t>
                      </a:r>
                      <a:r>
                        <a:rPr lang="fi-FI" sz="1400" dirty="0" smtClean="0"/>
                        <a:t> </a:t>
                      </a:r>
                      <a:r>
                        <a:rPr lang="fi-FI" sz="1400" dirty="0" err="1" smtClean="0"/>
                        <a:t>that</a:t>
                      </a:r>
                      <a:endParaRPr lang="fi-FI" sz="1400" dirty="0"/>
                    </a:p>
                  </a:txBody>
                  <a:tcPr marL="109058" marR="109058" marT="45731" marB="45731"/>
                </a:tc>
                <a:tc>
                  <a:txBody>
                    <a:bodyPr/>
                    <a:lstStyle/>
                    <a:p>
                      <a:r>
                        <a:rPr lang="fi-FI" sz="1400" dirty="0" smtClean="0"/>
                        <a:t>X</a:t>
                      </a:r>
                      <a:endParaRPr lang="fi-FI" sz="1400" dirty="0"/>
                    </a:p>
                  </a:txBody>
                  <a:tcPr marL="109058" marR="109058" marT="45731" marB="45731"/>
                </a:tc>
                <a:tc>
                  <a:txBody>
                    <a:bodyPr/>
                    <a:lstStyle/>
                    <a:p>
                      <a:r>
                        <a:rPr lang="fi-FI" sz="1400" dirty="0" smtClean="0"/>
                        <a:t>X</a:t>
                      </a:r>
                      <a:endParaRPr lang="fi-FI" sz="1400" dirty="0">
                        <a:solidFill>
                          <a:schemeClr val="bg1">
                            <a:lumMod val="75000"/>
                          </a:schemeClr>
                        </a:solidFill>
                      </a:endParaRPr>
                    </a:p>
                  </a:txBody>
                  <a:tcPr marL="109058" marR="109058" marT="45731" marB="45731"/>
                </a:tc>
                <a:tc>
                  <a:txBody>
                    <a:bodyPr/>
                    <a:lstStyle/>
                    <a:p>
                      <a:r>
                        <a:rPr lang="fi-FI" sz="1400" dirty="0" smtClean="0"/>
                        <a:t>X</a:t>
                      </a:r>
                      <a:endParaRPr lang="fi-FI" sz="1400" dirty="0"/>
                    </a:p>
                  </a:txBody>
                  <a:tcPr marL="109058" marR="109058" marT="45731" marB="45731"/>
                </a:tc>
                <a:tc>
                  <a:txBody>
                    <a:bodyPr/>
                    <a:lstStyle/>
                    <a:p>
                      <a:r>
                        <a:rPr lang="fi-FI" sz="1400" dirty="0" smtClean="0"/>
                        <a:t>X</a:t>
                      </a:r>
                      <a:endParaRPr lang="fi-FI" sz="1400" dirty="0"/>
                    </a:p>
                  </a:txBody>
                  <a:tcPr marL="109058" marR="109058" marT="45731" marB="45731"/>
                </a:tc>
                <a:extLst>
                  <a:ext uri="{0D108BD9-81ED-4DB2-BD59-A6C34878D82A}">
                    <a16:rowId xmlns:a16="http://schemas.microsoft.com/office/drawing/2014/main" val="10006"/>
                  </a:ext>
                </a:extLst>
              </a:tr>
              <a:tr h="428659">
                <a:tc>
                  <a:txBody>
                    <a:bodyPr/>
                    <a:lstStyle/>
                    <a:p>
                      <a:r>
                        <a:rPr lang="fi-FI" sz="1400" dirty="0" smtClean="0"/>
                        <a:t>7</a:t>
                      </a:r>
                      <a:endParaRPr lang="fi-FI" sz="1400" dirty="0"/>
                    </a:p>
                  </a:txBody>
                  <a:tcPr marL="109058" marR="109058" marT="45731" marB="45731"/>
                </a:tc>
                <a:tc>
                  <a:txBody>
                    <a:bodyPr/>
                    <a:lstStyle/>
                    <a:p>
                      <a:r>
                        <a:rPr lang="fi-FI" sz="1400" dirty="0" smtClean="0"/>
                        <a:t>RESULTS</a:t>
                      </a:r>
                      <a:endParaRPr lang="fi-FI" sz="1400" dirty="0"/>
                    </a:p>
                  </a:txBody>
                  <a:tcPr marL="109058" marR="109058" marT="45731" marB="45731"/>
                </a:tc>
                <a:tc>
                  <a:txBody>
                    <a:bodyPr/>
                    <a:lstStyle/>
                    <a:p>
                      <a:r>
                        <a:rPr lang="fi-FI" sz="1400" dirty="0" err="1" smtClean="0"/>
                        <a:t>Has</a:t>
                      </a:r>
                      <a:r>
                        <a:rPr lang="fi-FI" sz="1400" dirty="0" smtClean="0"/>
                        <a:t> </a:t>
                      </a:r>
                      <a:r>
                        <a:rPr lang="fi-FI" sz="1400" dirty="0" err="1" smtClean="0"/>
                        <a:t>brought</a:t>
                      </a:r>
                      <a:r>
                        <a:rPr lang="fi-FI" sz="1400" dirty="0" smtClean="0"/>
                        <a:t> us </a:t>
                      </a:r>
                      <a:r>
                        <a:rPr lang="fi-FI" sz="1400" dirty="0" err="1" smtClean="0"/>
                        <a:t>thus</a:t>
                      </a:r>
                      <a:r>
                        <a:rPr lang="fi-FI" sz="1400" dirty="0" smtClean="0"/>
                        <a:t> </a:t>
                      </a:r>
                      <a:r>
                        <a:rPr lang="fi-FI" sz="1400" dirty="0" err="1" smtClean="0"/>
                        <a:t>far</a:t>
                      </a:r>
                      <a:endParaRPr lang="fi-FI" sz="1400" dirty="0"/>
                    </a:p>
                  </a:txBody>
                  <a:tcPr marL="109058" marR="109058" marT="45731" marB="45731"/>
                </a:tc>
                <a:tc>
                  <a:txBody>
                    <a:bodyPr/>
                    <a:lstStyle/>
                    <a:p>
                      <a:r>
                        <a:rPr lang="fi-FI" sz="1400" dirty="0" smtClean="0"/>
                        <a:t>X</a:t>
                      </a:r>
                      <a:endParaRPr lang="fi-FI" sz="1400" dirty="0"/>
                    </a:p>
                  </a:txBody>
                  <a:tcPr marL="109058" marR="109058" marT="45731" marB="45731"/>
                </a:tc>
                <a:tc>
                  <a:txBody>
                    <a:bodyPr/>
                    <a:lstStyle/>
                    <a:p>
                      <a:r>
                        <a:rPr lang="fi-FI" sz="1400" dirty="0" smtClean="0"/>
                        <a:t>X</a:t>
                      </a:r>
                      <a:endParaRPr lang="fi-FI" sz="1400" dirty="0"/>
                    </a:p>
                  </a:txBody>
                  <a:tcPr marL="109058" marR="109058" marT="45731" marB="45731"/>
                </a:tc>
                <a:tc>
                  <a:txBody>
                    <a:bodyPr/>
                    <a:lstStyle/>
                    <a:p>
                      <a:r>
                        <a:rPr lang="fi-FI" sz="1400" dirty="0" smtClean="0"/>
                        <a:t>X</a:t>
                      </a:r>
                      <a:endParaRPr lang="fi-FI" sz="1400" dirty="0"/>
                    </a:p>
                  </a:txBody>
                  <a:tcPr marL="109058" marR="109058" marT="45731" marB="45731"/>
                </a:tc>
                <a:tc>
                  <a:txBody>
                    <a:bodyPr/>
                    <a:lstStyle/>
                    <a:p>
                      <a:r>
                        <a:rPr lang="fi-FI" sz="1400" dirty="0" smtClean="0"/>
                        <a:t>X</a:t>
                      </a:r>
                      <a:endParaRPr lang="fi-FI" sz="1400" dirty="0"/>
                    </a:p>
                  </a:txBody>
                  <a:tcPr marL="109058" marR="109058" marT="45731" marB="45731"/>
                </a:tc>
                <a:extLst>
                  <a:ext uri="{0D108BD9-81ED-4DB2-BD59-A6C34878D82A}">
                    <a16:rowId xmlns:a16="http://schemas.microsoft.com/office/drawing/2014/main" val="10007"/>
                  </a:ext>
                </a:extLst>
              </a:tr>
              <a:tr h="428659">
                <a:tc>
                  <a:txBody>
                    <a:bodyPr/>
                    <a:lstStyle/>
                    <a:p>
                      <a:r>
                        <a:rPr lang="fi-FI" sz="1400" dirty="0" smtClean="0"/>
                        <a:t>8</a:t>
                      </a:r>
                      <a:endParaRPr lang="fi-FI" sz="1400" dirty="0"/>
                    </a:p>
                  </a:txBody>
                  <a:tcPr marL="109058" marR="109058" marT="45731" marB="45731"/>
                </a:tc>
                <a:tc>
                  <a:txBody>
                    <a:bodyPr/>
                    <a:lstStyle/>
                    <a:p>
                      <a:r>
                        <a:rPr lang="fi-FI" sz="1400" dirty="0" smtClean="0"/>
                        <a:t>NEED</a:t>
                      </a:r>
                      <a:endParaRPr lang="fi-FI" sz="1400" dirty="0"/>
                    </a:p>
                  </a:txBody>
                  <a:tcPr marL="109058" marR="109058" marT="45731" marB="45731"/>
                </a:tc>
                <a:tc>
                  <a:txBody>
                    <a:bodyPr/>
                    <a:lstStyle/>
                    <a:p>
                      <a:r>
                        <a:rPr lang="fi-FI" sz="1400" dirty="0" err="1" smtClean="0"/>
                        <a:t>We</a:t>
                      </a:r>
                      <a:r>
                        <a:rPr lang="fi-FI" sz="1400" dirty="0" smtClean="0"/>
                        <a:t> </a:t>
                      </a:r>
                      <a:r>
                        <a:rPr lang="fi-FI" sz="1400" dirty="0" err="1" smtClean="0"/>
                        <a:t>want</a:t>
                      </a:r>
                      <a:r>
                        <a:rPr lang="fi-FI" sz="1400" dirty="0" smtClean="0"/>
                        <a:t> </a:t>
                      </a:r>
                      <a:r>
                        <a:rPr lang="fi-FI" sz="1400" dirty="0" err="1" smtClean="0"/>
                        <a:t>more</a:t>
                      </a:r>
                      <a:r>
                        <a:rPr lang="fi-FI" sz="1400" dirty="0" smtClean="0"/>
                        <a:t>, </a:t>
                      </a:r>
                      <a:r>
                        <a:rPr lang="fi-FI" sz="1400" dirty="0" err="1" smtClean="0"/>
                        <a:t>however</a:t>
                      </a:r>
                      <a:r>
                        <a:rPr lang="fi-FI" sz="1400" dirty="0" smtClean="0"/>
                        <a:t> and </a:t>
                      </a:r>
                      <a:r>
                        <a:rPr lang="fi-FI" sz="1400" dirty="0" err="1" smtClean="0"/>
                        <a:t>that</a:t>
                      </a:r>
                      <a:r>
                        <a:rPr lang="fi-FI" sz="1400" dirty="0" smtClean="0"/>
                        <a:t> is </a:t>
                      </a:r>
                      <a:r>
                        <a:rPr lang="fi-FI" sz="1400" dirty="0" err="1" smtClean="0"/>
                        <a:t>why</a:t>
                      </a:r>
                      <a:r>
                        <a:rPr lang="fi-FI" sz="1400" dirty="0" smtClean="0"/>
                        <a:t>….</a:t>
                      </a:r>
                      <a:endParaRPr lang="fi-FI" sz="1400" dirty="0"/>
                    </a:p>
                  </a:txBody>
                  <a:tcPr marL="109058" marR="109058" marT="45731" marB="45731"/>
                </a:tc>
                <a:tc>
                  <a:txBody>
                    <a:bodyPr/>
                    <a:lstStyle/>
                    <a:p>
                      <a:r>
                        <a:rPr lang="fi-FI" sz="1400" dirty="0" smtClean="0"/>
                        <a:t>X</a:t>
                      </a:r>
                      <a:endParaRPr lang="fi-FI" sz="1400" dirty="0"/>
                    </a:p>
                  </a:txBody>
                  <a:tcPr marL="109058" marR="109058" marT="45731" marB="45731"/>
                </a:tc>
                <a:tc>
                  <a:txBody>
                    <a:bodyPr/>
                    <a:lstStyle/>
                    <a:p>
                      <a:r>
                        <a:rPr lang="fi-FI" sz="1400" dirty="0" smtClean="0"/>
                        <a:t>X</a:t>
                      </a:r>
                      <a:endParaRPr lang="fi-FI" sz="1400" dirty="0">
                        <a:solidFill>
                          <a:schemeClr val="bg1">
                            <a:lumMod val="75000"/>
                          </a:schemeClr>
                        </a:solidFill>
                      </a:endParaRPr>
                    </a:p>
                  </a:txBody>
                  <a:tcPr marL="109058" marR="109058" marT="45731" marB="45731"/>
                </a:tc>
                <a:tc>
                  <a:txBody>
                    <a:bodyPr/>
                    <a:lstStyle/>
                    <a:p>
                      <a:r>
                        <a:rPr lang="fi-FI" sz="1400" dirty="0" smtClean="0"/>
                        <a:t>X</a:t>
                      </a:r>
                      <a:endParaRPr lang="fi-FI" sz="1400" dirty="0"/>
                    </a:p>
                  </a:txBody>
                  <a:tcPr marL="109058" marR="109058" marT="45731" marB="45731"/>
                </a:tc>
                <a:tc>
                  <a:txBody>
                    <a:bodyPr/>
                    <a:lstStyle/>
                    <a:p>
                      <a:r>
                        <a:rPr lang="fi-FI" sz="1400" dirty="0" smtClean="0"/>
                        <a:t>X</a:t>
                      </a:r>
                      <a:endParaRPr lang="fi-FI" sz="1400" dirty="0"/>
                    </a:p>
                  </a:txBody>
                  <a:tcPr marL="109058" marR="109058" marT="45731" marB="45731"/>
                </a:tc>
                <a:extLst>
                  <a:ext uri="{0D108BD9-81ED-4DB2-BD59-A6C34878D82A}">
                    <a16:rowId xmlns:a16="http://schemas.microsoft.com/office/drawing/2014/main" val="10008"/>
                  </a:ext>
                </a:extLst>
              </a:tr>
            </a:tbl>
          </a:graphicData>
        </a:graphic>
      </p:graphicFrame>
      <p:sp>
        <p:nvSpPr>
          <p:cNvPr id="3" name="Date Placeholder 2"/>
          <p:cNvSpPr>
            <a:spLocks noGrp="1"/>
          </p:cNvSpPr>
          <p:nvPr>
            <p:ph type="dt" sz="half" idx="10"/>
          </p:nvPr>
        </p:nvSpPr>
        <p:spPr/>
        <p:txBody>
          <a:bodyPr/>
          <a:lstStyle/>
          <a:p>
            <a:fld id="{CEC1A5B9-EEEB-4A2B-8F14-7EE573C2C4E1}" type="datetime1">
              <a:rPr lang="fi-FI" smtClean="0"/>
              <a:t>30.11.2020</a:t>
            </a:fld>
            <a:endParaRPr lang="fi-FI" dirty="0"/>
          </a:p>
        </p:txBody>
      </p:sp>
      <p:sp>
        <p:nvSpPr>
          <p:cNvPr id="4" name="Footer Placeholder 3"/>
          <p:cNvSpPr>
            <a:spLocks noGrp="1"/>
          </p:cNvSpPr>
          <p:nvPr>
            <p:ph type="ftr" sz="quarter" idx="11"/>
          </p:nvPr>
        </p:nvSpPr>
        <p:spPr/>
        <p:txBody>
          <a:bodyPr/>
          <a:lstStyle/>
          <a:p>
            <a:r>
              <a:rPr lang="fi-FI" smtClean="0"/>
              <a:t>EDUCATIONAL USE ONLY</a:t>
            </a:r>
            <a:endParaRPr lang="fi-FI" dirty="0"/>
          </a:p>
        </p:txBody>
      </p:sp>
    </p:spTree>
    <p:extLst>
      <p:ext uri="{BB962C8B-B14F-4D97-AF65-F5344CB8AC3E}">
        <p14:creationId xmlns:p14="http://schemas.microsoft.com/office/powerpoint/2010/main" val="2027771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fi-FI" dirty="0" err="1" smtClean="0"/>
              <a:t>Growthcompany</a:t>
            </a:r>
            <a:r>
              <a:rPr lang="fi-FI" dirty="0" smtClean="0"/>
              <a:t> Ltd</a:t>
            </a:r>
            <a:endParaRPr lang="fi-FI" dirty="0"/>
          </a:p>
        </p:txBody>
      </p:sp>
      <p:sp>
        <p:nvSpPr>
          <p:cNvPr id="5" name="Subtitle 4"/>
          <p:cNvSpPr>
            <a:spLocks noGrp="1"/>
          </p:cNvSpPr>
          <p:nvPr>
            <p:ph type="subTitle" idx="1"/>
          </p:nvPr>
        </p:nvSpPr>
        <p:spPr/>
        <p:txBody>
          <a:bodyPr/>
          <a:lstStyle/>
          <a:p>
            <a:r>
              <a:rPr lang="fi-FI" dirty="0" smtClean="0"/>
              <a:t>SHORT SLOGAN</a:t>
            </a:r>
            <a:endParaRPr lang="fi-FI" dirty="0"/>
          </a:p>
        </p:txBody>
      </p:sp>
      <p:sp>
        <p:nvSpPr>
          <p:cNvPr id="2" name="Date Placeholder 1"/>
          <p:cNvSpPr>
            <a:spLocks noGrp="1"/>
          </p:cNvSpPr>
          <p:nvPr>
            <p:ph type="dt" sz="half" idx="10"/>
          </p:nvPr>
        </p:nvSpPr>
        <p:spPr/>
        <p:txBody>
          <a:bodyPr/>
          <a:lstStyle/>
          <a:p>
            <a:fld id="{92A305EC-9C4D-4882-B728-13C17653C0E6}" type="datetime1">
              <a:rPr lang="fi-FI" smtClean="0"/>
              <a:t>30.11.2020</a:t>
            </a:fld>
            <a:endParaRPr lang="fi-FI" dirty="0"/>
          </a:p>
        </p:txBody>
      </p:sp>
      <p:sp>
        <p:nvSpPr>
          <p:cNvPr id="3" name="Footer Placeholder 2"/>
          <p:cNvSpPr>
            <a:spLocks noGrp="1"/>
          </p:cNvSpPr>
          <p:nvPr>
            <p:ph type="ftr" sz="quarter" idx="11"/>
          </p:nvPr>
        </p:nvSpPr>
        <p:spPr/>
        <p:txBody>
          <a:bodyPr/>
          <a:lstStyle/>
          <a:p>
            <a:r>
              <a:rPr lang="fi-FI" smtClean="0"/>
              <a:t>EDUCATIONAL USE ONLY</a:t>
            </a:r>
            <a:endParaRPr lang="fi-FI" dirty="0"/>
          </a:p>
        </p:txBody>
      </p:sp>
    </p:spTree>
    <p:extLst>
      <p:ext uri="{BB962C8B-B14F-4D97-AF65-F5344CB8AC3E}">
        <p14:creationId xmlns:p14="http://schemas.microsoft.com/office/powerpoint/2010/main" val="277369911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MARKET PROBLEM /NEED / SHORTCOMINGS</a:t>
            </a:r>
            <a:endParaRPr lang="fi-FI" dirty="0"/>
          </a:p>
        </p:txBody>
      </p:sp>
      <p:sp>
        <p:nvSpPr>
          <p:cNvPr id="5" name="Subtitle 4"/>
          <p:cNvSpPr>
            <a:spLocks noGrp="1"/>
          </p:cNvSpPr>
          <p:nvPr>
            <p:ph type="subTitle" idx="14"/>
          </p:nvPr>
        </p:nvSpPr>
        <p:spPr/>
        <p:txBody>
          <a:bodyPr/>
          <a:lstStyle/>
          <a:p>
            <a:endParaRPr lang="fi-FI"/>
          </a:p>
        </p:txBody>
      </p:sp>
      <p:pic>
        <p:nvPicPr>
          <p:cNvPr id="3076" name="Picture 4" descr="http://www.test-preparation.ca/study-center/wp-content/uploads/word-problems.bmp"/>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17336" y="1857887"/>
            <a:ext cx="10451384" cy="28077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03145" y="4907107"/>
            <a:ext cx="10279766" cy="410765"/>
          </a:xfrm>
          <a:prstGeom prst="rect">
            <a:avLst/>
          </a:prstGeom>
          <a:noFill/>
        </p:spPr>
        <p:txBody>
          <a:bodyPr wrap="square" lIns="101992" tIns="50996" rIns="101992" bIns="50996" rtlCol="0">
            <a:spAutoFit/>
          </a:bodyPr>
          <a:lstStyle/>
          <a:p>
            <a:r>
              <a:rPr lang="fi-FI" sz="2000" dirty="0" err="1" smtClean="0"/>
              <a:t>What</a:t>
            </a:r>
            <a:r>
              <a:rPr lang="fi-FI" sz="2000" dirty="0" smtClean="0"/>
              <a:t> is a </a:t>
            </a:r>
            <a:r>
              <a:rPr lang="fi-FI" sz="2000" dirty="0" err="1" smtClean="0"/>
              <a:t>problem</a:t>
            </a:r>
            <a:r>
              <a:rPr lang="fi-FI" sz="2000" dirty="0" smtClean="0"/>
              <a:t>? </a:t>
            </a:r>
            <a:r>
              <a:rPr lang="fi-FI" sz="2000" dirty="0" err="1" smtClean="0"/>
              <a:t>Who</a:t>
            </a:r>
            <a:r>
              <a:rPr lang="fi-FI" sz="2000" dirty="0" smtClean="0"/>
              <a:t> </a:t>
            </a:r>
            <a:r>
              <a:rPr lang="fi-FI" sz="2000" dirty="0" err="1" smtClean="0"/>
              <a:t>it</a:t>
            </a:r>
            <a:r>
              <a:rPr lang="fi-FI" sz="2000" dirty="0" smtClean="0"/>
              <a:t> </a:t>
            </a:r>
            <a:r>
              <a:rPr lang="fi-FI" sz="2000" dirty="0" err="1" smtClean="0"/>
              <a:t>has</a:t>
            </a:r>
            <a:r>
              <a:rPr lang="fi-FI" sz="2000" dirty="0" smtClean="0"/>
              <a:t>? </a:t>
            </a:r>
            <a:r>
              <a:rPr lang="fi-FI" sz="2000" dirty="0" err="1" smtClean="0"/>
              <a:t>When</a:t>
            </a:r>
            <a:r>
              <a:rPr lang="fi-FI" sz="2000" dirty="0" smtClean="0"/>
              <a:t> </a:t>
            </a:r>
            <a:r>
              <a:rPr lang="fi-FI" sz="2000" dirty="0" err="1" smtClean="0"/>
              <a:t>it</a:t>
            </a:r>
            <a:r>
              <a:rPr lang="fi-FI" sz="2000" dirty="0" smtClean="0"/>
              <a:t> </a:t>
            </a:r>
            <a:r>
              <a:rPr lang="fi-FI" sz="2000" dirty="0" err="1" smtClean="0"/>
              <a:t>has</a:t>
            </a:r>
            <a:r>
              <a:rPr lang="fi-FI" sz="2000" dirty="0" smtClean="0"/>
              <a:t>? How big </a:t>
            </a:r>
            <a:r>
              <a:rPr lang="fi-FI" sz="2000" dirty="0" err="1" smtClean="0"/>
              <a:t>it</a:t>
            </a:r>
            <a:r>
              <a:rPr lang="fi-FI" sz="2000" dirty="0" smtClean="0"/>
              <a:t> is? </a:t>
            </a:r>
            <a:endParaRPr lang="fi-FI" sz="2000" dirty="0"/>
          </a:p>
        </p:txBody>
      </p:sp>
      <p:sp>
        <p:nvSpPr>
          <p:cNvPr id="3" name="Date Placeholder 2"/>
          <p:cNvSpPr>
            <a:spLocks noGrp="1"/>
          </p:cNvSpPr>
          <p:nvPr>
            <p:ph type="dt" sz="half" idx="10"/>
          </p:nvPr>
        </p:nvSpPr>
        <p:spPr/>
        <p:txBody>
          <a:bodyPr/>
          <a:lstStyle/>
          <a:p>
            <a:fld id="{09D67B00-92B2-4432-BAC5-BEC1BB53555E}" type="datetime1">
              <a:rPr lang="fi-FI" smtClean="0"/>
              <a:t>30.11.2020</a:t>
            </a:fld>
            <a:endParaRPr lang="fi-FI" dirty="0"/>
          </a:p>
        </p:txBody>
      </p:sp>
      <p:sp>
        <p:nvSpPr>
          <p:cNvPr id="6" name="Footer Placeholder 5"/>
          <p:cNvSpPr>
            <a:spLocks noGrp="1"/>
          </p:cNvSpPr>
          <p:nvPr>
            <p:ph type="ftr" sz="quarter" idx="11"/>
          </p:nvPr>
        </p:nvSpPr>
        <p:spPr/>
        <p:txBody>
          <a:bodyPr/>
          <a:lstStyle/>
          <a:p>
            <a:r>
              <a:rPr lang="fi-FI" smtClean="0"/>
              <a:t>EDUCATIONAL USE ONLY</a:t>
            </a:r>
            <a:endParaRPr lang="fi-FI" dirty="0"/>
          </a:p>
        </p:txBody>
      </p:sp>
    </p:spTree>
    <p:extLst>
      <p:ext uri="{BB962C8B-B14F-4D97-AF65-F5344CB8AC3E}">
        <p14:creationId xmlns:p14="http://schemas.microsoft.com/office/powerpoint/2010/main" val="2418824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SOLUTION, PRODUCT, IDEA</a:t>
            </a:r>
            <a:endParaRPr lang="fi-FI" dirty="0"/>
          </a:p>
        </p:txBody>
      </p:sp>
      <p:sp>
        <p:nvSpPr>
          <p:cNvPr id="3" name="Subtitle 2"/>
          <p:cNvSpPr>
            <a:spLocks noGrp="1"/>
          </p:cNvSpPr>
          <p:nvPr>
            <p:ph type="subTitle" idx="14"/>
          </p:nvPr>
        </p:nvSpPr>
        <p:spPr/>
        <p:txBody>
          <a:bodyPr>
            <a:normAutofit/>
          </a:bodyPr>
          <a:lstStyle/>
          <a:p>
            <a:r>
              <a:rPr lang="fi-FI" dirty="0" err="1"/>
              <a:t>Will</a:t>
            </a:r>
            <a:r>
              <a:rPr lang="fi-FI" dirty="0"/>
              <a:t> </a:t>
            </a:r>
            <a:r>
              <a:rPr lang="fi-FI" dirty="0" err="1"/>
              <a:t>your</a:t>
            </a:r>
            <a:r>
              <a:rPr lang="fi-FI" dirty="0"/>
              <a:t> </a:t>
            </a:r>
            <a:r>
              <a:rPr lang="fi-FI" dirty="0" err="1"/>
              <a:t>solution</a:t>
            </a:r>
            <a:r>
              <a:rPr lang="fi-FI" dirty="0"/>
              <a:t> </a:t>
            </a:r>
            <a:r>
              <a:rPr lang="fi-FI" dirty="0" err="1"/>
              <a:t>change</a:t>
            </a:r>
            <a:r>
              <a:rPr lang="fi-FI" dirty="0"/>
              <a:t> </a:t>
            </a:r>
            <a:r>
              <a:rPr lang="fi-FI" dirty="0" err="1"/>
              <a:t>world</a:t>
            </a:r>
            <a:r>
              <a:rPr lang="fi-FI" dirty="0"/>
              <a:t> </a:t>
            </a:r>
            <a:r>
              <a:rPr lang="fi-FI" dirty="0" err="1"/>
              <a:t>better</a:t>
            </a:r>
            <a:r>
              <a:rPr lang="fi-FI" dirty="0"/>
              <a:t> (</a:t>
            </a:r>
            <a:r>
              <a:rPr lang="fi-FI" dirty="0" err="1"/>
              <a:t>impact</a:t>
            </a:r>
            <a:r>
              <a:rPr lang="fi-FI" dirty="0"/>
              <a:t>)? How?</a:t>
            </a:r>
          </a:p>
        </p:txBody>
      </p:sp>
      <p:pic>
        <p:nvPicPr>
          <p:cNvPr id="1026" name="Picture 2" descr="https://encrypted-tbn2.gstatic.com/images?q=tbn:ANd9GcS97L7PeRsey5BcOQB1B1hACJeNSSx5vg1RYqRbyh0y9DNrZ9N1cQ"/>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0" b="93506" l="0" r="100000"/>
                    </a14:imgEffect>
                  </a14:imgLayer>
                </a14:imgProps>
              </a:ext>
              <a:ext uri="{28A0092B-C50C-407E-A947-70E740481C1C}">
                <a14:useLocalDpi xmlns:a14="http://schemas.microsoft.com/office/drawing/2010/main"/>
              </a:ext>
            </a:extLst>
          </a:blip>
          <a:srcRect/>
          <a:stretch/>
        </p:blipFill>
        <p:spPr bwMode="auto">
          <a:xfrm>
            <a:off x="2644087" y="1485451"/>
            <a:ext cx="5634659" cy="3987137"/>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C3BDBAB5-AFB8-4C8D-AC17-1CD54E122DB9}" type="datetime1">
              <a:rPr lang="fi-FI" smtClean="0"/>
              <a:t>30.11.2020</a:t>
            </a:fld>
            <a:endParaRPr lang="fi-FI" dirty="0"/>
          </a:p>
        </p:txBody>
      </p:sp>
      <p:sp>
        <p:nvSpPr>
          <p:cNvPr id="5" name="Footer Placeholder 4"/>
          <p:cNvSpPr>
            <a:spLocks noGrp="1"/>
          </p:cNvSpPr>
          <p:nvPr>
            <p:ph type="ftr" sz="quarter" idx="11"/>
          </p:nvPr>
        </p:nvSpPr>
        <p:spPr/>
        <p:txBody>
          <a:bodyPr/>
          <a:lstStyle/>
          <a:p>
            <a:r>
              <a:rPr lang="fi-FI" smtClean="0"/>
              <a:t>EDUCATIONAL USE ONLY</a:t>
            </a:r>
            <a:endParaRPr lang="fi-FI" dirty="0"/>
          </a:p>
        </p:txBody>
      </p:sp>
    </p:spTree>
    <p:extLst>
      <p:ext uri="{BB962C8B-B14F-4D97-AF65-F5344CB8AC3E}">
        <p14:creationId xmlns:p14="http://schemas.microsoft.com/office/powerpoint/2010/main" val="2170572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www.clipartbest.com/cliparts/7ia/8B6/7ia8B6KiA.pn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0" y="-1"/>
            <a:ext cx="12195175" cy="60579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620000" y="1442536"/>
            <a:ext cx="4309309" cy="3976461"/>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5477" tIns="27738" rIns="55477" bIns="27738" rtlCol="0" anchor="ctr"/>
          <a:lstStyle/>
          <a:p>
            <a:pPr algn="ctr"/>
            <a:endParaRPr lang="fi-FI" sz="2000">
              <a:latin typeface="+mj-lt"/>
            </a:endParaRPr>
          </a:p>
        </p:txBody>
      </p:sp>
      <p:sp>
        <p:nvSpPr>
          <p:cNvPr id="25" name="Otsikko 1"/>
          <p:cNvSpPr>
            <a:spLocks noGrp="1"/>
          </p:cNvSpPr>
          <p:nvPr>
            <p:ph type="title"/>
          </p:nvPr>
        </p:nvSpPr>
        <p:spPr>
          <a:xfrm rot="16200000">
            <a:off x="-2724150" y="2724150"/>
            <a:ext cx="6057901" cy="609598"/>
          </a:xfrm>
          <a:solidFill>
            <a:schemeClr val="bg1"/>
          </a:solidFill>
          <a:ln>
            <a:noFill/>
          </a:ln>
        </p:spPr>
        <p:txBody>
          <a:bodyPr anchor="ctr">
            <a:noAutofit/>
          </a:bodyPr>
          <a:lstStyle/>
          <a:p>
            <a:pPr algn="ctr"/>
            <a:r>
              <a:rPr lang="fi-FI" sz="2000" dirty="0" smtClean="0"/>
              <a:t>MARKET POTENTIAL AND SALES PLAN</a:t>
            </a:r>
            <a:endParaRPr lang="fi-FI" sz="2000" dirty="0"/>
          </a:p>
        </p:txBody>
      </p:sp>
      <p:sp>
        <p:nvSpPr>
          <p:cNvPr id="22" name="Suorakulmio 21"/>
          <p:cNvSpPr/>
          <p:nvPr/>
        </p:nvSpPr>
        <p:spPr>
          <a:xfrm>
            <a:off x="8606950" y="2636595"/>
            <a:ext cx="3206765" cy="2087343"/>
          </a:xfrm>
          <a:prstGeom prst="rect">
            <a:avLst/>
          </a:prstGeom>
        </p:spPr>
        <p:txBody>
          <a:bodyPr wrap="square" lIns="55477" tIns="27738" rIns="55477" bIns="27738">
            <a:spAutoFit/>
          </a:bodyPr>
          <a:lstStyle/>
          <a:p>
            <a:pPr marL="231153" indent="-231153">
              <a:buAutoNum type="arabicParenR"/>
            </a:pPr>
            <a:r>
              <a:rPr lang="fi-FI" sz="1100" b="1" dirty="0" smtClean="0">
                <a:solidFill>
                  <a:schemeClr val="tx1">
                    <a:lumMod val="85000"/>
                    <a:lumOff val="15000"/>
                  </a:schemeClr>
                </a:solidFill>
                <a:latin typeface="+mj-lt"/>
                <a:cs typeface="Calibri" panose="020F0502020204030204" pitchFamily="34" charset="0"/>
              </a:rPr>
              <a:t>Target market: </a:t>
            </a:r>
            <a:r>
              <a:rPr lang="fi-FI" sz="1100" dirty="0" err="1" smtClean="0">
                <a:solidFill>
                  <a:schemeClr val="tx1">
                    <a:lumMod val="85000"/>
                    <a:lumOff val="15000"/>
                  </a:schemeClr>
                </a:solidFill>
                <a:latin typeface="+mj-lt"/>
                <a:cs typeface="Calibri" panose="020F0502020204030204" pitchFamily="34" charset="0"/>
              </a:rPr>
              <a:t>Those</a:t>
            </a:r>
            <a:r>
              <a:rPr lang="fi-FI" sz="1100" dirty="0" smtClean="0">
                <a:solidFill>
                  <a:schemeClr val="tx1">
                    <a:lumMod val="85000"/>
                    <a:lumOff val="15000"/>
                  </a:schemeClr>
                </a:solidFill>
                <a:latin typeface="+mj-lt"/>
                <a:cs typeface="Calibri" panose="020F0502020204030204" pitchFamily="34" charset="0"/>
              </a:rPr>
              <a:t>, </a:t>
            </a:r>
            <a:r>
              <a:rPr lang="fi-FI" sz="1100" dirty="0" err="1" smtClean="0">
                <a:solidFill>
                  <a:schemeClr val="tx1">
                    <a:lumMod val="85000"/>
                    <a:lumOff val="15000"/>
                  </a:schemeClr>
                </a:solidFill>
                <a:latin typeface="+mj-lt"/>
                <a:cs typeface="Calibri" panose="020F0502020204030204" pitchFamily="34" charset="0"/>
              </a:rPr>
              <a:t>whom</a:t>
            </a:r>
            <a:r>
              <a:rPr lang="fi-FI" sz="1100" dirty="0" smtClean="0">
                <a:solidFill>
                  <a:schemeClr val="tx1">
                    <a:lumMod val="85000"/>
                    <a:lumOff val="15000"/>
                  </a:schemeClr>
                </a:solidFill>
                <a:latin typeface="+mj-lt"/>
                <a:cs typeface="Calibri" panose="020F0502020204030204" pitchFamily="34" charset="0"/>
              </a:rPr>
              <a:t> </a:t>
            </a:r>
            <a:r>
              <a:rPr lang="fi-FI" sz="1100" dirty="0" err="1" smtClean="0">
                <a:solidFill>
                  <a:schemeClr val="tx1">
                    <a:lumMod val="85000"/>
                    <a:lumOff val="15000"/>
                  </a:schemeClr>
                </a:solidFill>
                <a:latin typeface="+mj-lt"/>
                <a:cs typeface="Calibri" panose="020F0502020204030204" pitchFamily="34" charset="0"/>
              </a:rPr>
              <a:t>problem</a:t>
            </a:r>
            <a:r>
              <a:rPr lang="fi-FI" sz="1100" dirty="0" smtClean="0">
                <a:solidFill>
                  <a:schemeClr val="tx1">
                    <a:lumMod val="85000"/>
                    <a:lumOff val="15000"/>
                  </a:schemeClr>
                </a:solidFill>
                <a:latin typeface="+mj-lt"/>
                <a:cs typeface="Calibri" panose="020F0502020204030204" pitchFamily="34" charset="0"/>
              </a:rPr>
              <a:t> </a:t>
            </a:r>
            <a:r>
              <a:rPr lang="fi-FI" sz="1100" dirty="0" err="1" smtClean="0">
                <a:solidFill>
                  <a:schemeClr val="tx1">
                    <a:lumMod val="85000"/>
                    <a:lumOff val="15000"/>
                  </a:schemeClr>
                </a:solidFill>
                <a:latin typeface="+mj-lt"/>
                <a:cs typeface="Calibri" panose="020F0502020204030204" pitchFamily="34" charset="0"/>
              </a:rPr>
              <a:t>you</a:t>
            </a:r>
            <a:r>
              <a:rPr lang="fi-FI" sz="1100" dirty="0" smtClean="0">
                <a:solidFill>
                  <a:schemeClr val="tx1">
                    <a:lumMod val="85000"/>
                    <a:lumOff val="15000"/>
                  </a:schemeClr>
                </a:solidFill>
                <a:latin typeface="+mj-lt"/>
                <a:cs typeface="Calibri" panose="020F0502020204030204" pitchFamily="34" charset="0"/>
              </a:rPr>
              <a:t> </a:t>
            </a:r>
            <a:r>
              <a:rPr lang="fi-FI" sz="1100" dirty="0" err="1" smtClean="0">
                <a:solidFill>
                  <a:schemeClr val="tx1">
                    <a:lumMod val="85000"/>
                    <a:lumOff val="15000"/>
                  </a:schemeClr>
                </a:solidFill>
                <a:latin typeface="+mj-lt"/>
                <a:cs typeface="Calibri" panose="020F0502020204030204" pitchFamily="34" charset="0"/>
              </a:rPr>
              <a:t>are</a:t>
            </a:r>
            <a:r>
              <a:rPr lang="fi-FI" sz="1100" dirty="0" smtClean="0">
                <a:solidFill>
                  <a:schemeClr val="tx1">
                    <a:lumMod val="85000"/>
                    <a:lumOff val="15000"/>
                  </a:schemeClr>
                </a:solidFill>
                <a:latin typeface="+mj-lt"/>
                <a:cs typeface="Calibri" panose="020F0502020204030204" pitchFamily="34" charset="0"/>
              </a:rPr>
              <a:t> </a:t>
            </a:r>
            <a:r>
              <a:rPr lang="fi-FI" sz="1100" dirty="0" err="1" smtClean="0">
                <a:solidFill>
                  <a:schemeClr val="tx1">
                    <a:lumMod val="85000"/>
                    <a:lumOff val="15000"/>
                  </a:schemeClr>
                </a:solidFill>
                <a:latin typeface="+mj-lt"/>
                <a:cs typeface="Calibri" panose="020F0502020204030204" pitchFamily="34" charset="0"/>
              </a:rPr>
              <a:t>primary</a:t>
            </a:r>
            <a:r>
              <a:rPr lang="fi-FI" sz="1100" dirty="0" smtClean="0">
                <a:solidFill>
                  <a:schemeClr val="tx1">
                    <a:lumMod val="85000"/>
                    <a:lumOff val="15000"/>
                  </a:schemeClr>
                </a:solidFill>
                <a:latin typeface="+mj-lt"/>
                <a:cs typeface="Calibri" panose="020F0502020204030204" pitchFamily="34" charset="0"/>
              </a:rPr>
              <a:t> </a:t>
            </a:r>
            <a:r>
              <a:rPr lang="fi-FI" sz="1100" dirty="0" err="1" smtClean="0">
                <a:solidFill>
                  <a:schemeClr val="tx1">
                    <a:lumMod val="85000"/>
                    <a:lumOff val="15000"/>
                  </a:schemeClr>
                </a:solidFill>
                <a:latin typeface="+mj-lt"/>
                <a:cs typeface="Calibri" panose="020F0502020204030204" pitchFamily="34" charset="0"/>
              </a:rPr>
              <a:t>solving</a:t>
            </a:r>
            <a:r>
              <a:rPr lang="fi-FI" sz="1100" dirty="0" smtClean="0">
                <a:solidFill>
                  <a:schemeClr val="tx1">
                    <a:lumMod val="85000"/>
                    <a:lumOff val="15000"/>
                  </a:schemeClr>
                </a:solidFill>
                <a:latin typeface="+mj-lt"/>
                <a:cs typeface="Calibri" panose="020F0502020204030204" pitchFamily="34" charset="0"/>
              </a:rPr>
              <a:t> </a:t>
            </a:r>
            <a:r>
              <a:rPr lang="fi-FI" sz="1100" dirty="0" smtClean="0">
                <a:solidFill>
                  <a:schemeClr val="tx1">
                    <a:lumMod val="85000"/>
                    <a:lumOff val="15000"/>
                  </a:schemeClr>
                </a:solidFill>
                <a:latin typeface="+mj-lt"/>
                <a:cs typeface="Calibri" panose="020F0502020204030204" pitchFamily="34" charset="0"/>
              </a:rPr>
              <a:t>(</a:t>
            </a:r>
            <a:r>
              <a:rPr lang="fi-FI" sz="1100" dirty="0" err="1" smtClean="0">
                <a:solidFill>
                  <a:schemeClr val="tx1">
                    <a:lumMod val="85000"/>
                    <a:lumOff val="15000"/>
                  </a:schemeClr>
                </a:solidFill>
                <a:latin typeface="+mj-lt"/>
                <a:cs typeface="Calibri" panose="020F0502020204030204" pitchFamily="34" charset="0"/>
              </a:rPr>
              <a:t>core</a:t>
            </a:r>
            <a:r>
              <a:rPr lang="fi-FI" sz="1100" dirty="0" smtClean="0">
                <a:solidFill>
                  <a:schemeClr val="tx1">
                    <a:lumMod val="85000"/>
                    <a:lumOff val="15000"/>
                  </a:schemeClr>
                </a:solidFill>
                <a:latin typeface="+mj-lt"/>
                <a:cs typeface="Calibri" panose="020F0502020204030204" pitchFamily="34" charset="0"/>
              </a:rPr>
              <a:t> </a:t>
            </a:r>
            <a:r>
              <a:rPr lang="fi-FI" sz="1100" dirty="0" err="1" smtClean="0">
                <a:solidFill>
                  <a:schemeClr val="tx1">
                    <a:lumMod val="85000"/>
                    <a:lumOff val="15000"/>
                  </a:schemeClr>
                </a:solidFill>
                <a:latin typeface="+mj-lt"/>
                <a:cs typeface="Calibri" panose="020F0502020204030204" pitchFamily="34" charset="0"/>
              </a:rPr>
              <a:t>group</a:t>
            </a:r>
            <a:r>
              <a:rPr lang="fi-FI" sz="1100" dirty="0" smtClean="0">
                <a:solidFill>
                  <a:schemeClr val="tx1">
                    <a:lumMod val="85000"/>
                    <a:lumOff val="15000"/>
                  </a:schemeClr>
                </a:solidFill>
                <a:latin typeface="+mj-lt"/>
                <a:cs typeface="Calibri" panose="020F0502020204030204" pitchFamily="34" charset="0"/>
              </a:rPr>
              <a:t>)</a:t>
            </a:r>
            <a:endParaRPr lang="fi-FI" sz="1100" dirty="0">
              <a:solidFill>
                <a:schemeClr val="tx1">
                  <a:lumMod val="85000"/>
                  <a:lumOff val="15000"/>
                </a:schemeClr>
              </a:solidFill>
              <a:latin typeface="+mj-lt"/>
              <a:cs typeface="Calibri" panose="020F0502020204030204" pitchFamily="34" charset="0"/>
            </a:endParaRPr>
          </a:p>
          <a:p>
            <a:pPr marL="231153" indent="-231153">
              <a:buAutoNum type="arabicParenR"/>
            </a:pPr>
            <a:endParaRPr lang="fi-FI" sz="1100" dirty="0" smtClean="0">
              <a:solidFill>
                <a:schemeClr val="tx1">
                  <a:lumMod val="85000"/>
                  <a:lumOff val="15000"/>
                </a:schemeClr>
              </a:solidFill>
              <a:latin typeface="+mj-lt"/>
              <a:cs typeface="Calibri" panose="020F0502020204030204" pitchFamily="34" charset="0"/>
            </a:endParaRPr>
          </a:p>
          <a:p>
            <a:pPr marL="231153" indent="-231153">
              <a:buAutoNum type="arabicParenR"/>
            </a:pPr>
            <a:endParaRPr lang="fi-FI" sz="1100" dirty="0">
              <a:solidFill>
                <a:schemeClr val="tx1">
                  <a:lumMod val="85000"/>
                  <a:lumOff val="15000"/>
                </a:schemeClr>
              </a:solidFill>
              <a:latin typeface="+mj-lt"/>
              <a:cs typeface="Calibri" panose="020F0502020204030204" pitchFamily="34" charset="0"/>
            </a:endParaRPr>
          </a:p>
          <a:p>
            <a:pPr marL="231153" indent="-231153">
              <a:buAutoNum type="arabicParenR"/>
            </a:pPr>
            <a:endParaRPr lang="fi-FI" sz="1100" dirty="0">
              <a:solidFill>
                <a:schemeClr val="tx1">
                  <a:lumMod val="85000"/>
                  <a:lumOff val="15000"/>
                </a:schemeClr>
              </a:solidFill>
              <a:latin typeface="+mj-lt"/>
              <a:cs typeface="Calibri" panose="020F0502020204030204" pitchFamily="34" charset="0"/>
            </a:endParaRPr>
          </a:p>
          <a:p>
            <a:pPr marL="231153" indent="-231153">
              <a:buAutoNum type="arabicParenR"/>
            </a:pPr>
            <a:r>
              <a:rPr lang="fi-FI" sz="1100" b="1" dirty="0" err="1" smtClean="0">
                <a:solidFill>
                  <a:schemeClr val="tx1">
                    <a:lumMod val="85000"/>
                    <a:lumOff val="15000"/>
                  </a:schemeClr>
                </a:solidFill>
                <a:latin typeface="+mj-lt"/>
                <a:cs typeface="Calibri" panose="020F0502020204030204" pitchFamily="34" charset="0"/>
              </a:rPr>
              <a:t>Applicable</a:t>
            </a:r>
            <a:r>
              <a:rPr lang="fi-FI" sz="1100" b="1" dirty="0" smtClean="0">
                <a:solidFill>
                  <a:schemeClr val="tx1">
                    <a:lumMod val="85000"/>
                    <a:lumOff val="15000"/>
                  </a:schemeClr>
                </a:solidFill>
                <a:latin typeface="+mj-lt"/>
                <a:cs typeface="Calibri" panose="020F0502020204030204" pitchFamily="34" charset="0"/>
              </a:rPr>
              <a:t> market: </a:t>
            </a:r>
            <a:r>
              <a:rPr lang="fi-FI" sz="1100" dirty="0" smtClean="0">
                <a:solidFill>
                  <a:schemeClr val="tx1">
                    <a:lumMod val="85000"/>
                    <a:lumOff val="15000"/>
                  </a:schemeClr>
                </a:solidFill>
                <a:latin typeface="+mj-lt"/>
                <a:cs typeface="Calibri" panose="020F0502020204030204" pitchFamily="34" charset="0"/>
              </a:rPr>
              <a:t>Market, </a:t>
            </a:r>
            <a:r>
              <a:rPr lang="fi-FI" sz="1100" dirty="0" err="1" smtClean="0">
                <a:solidFill>
                  <a:schemeClr val="tx1">
                    <a:lumMod val="85000"/>
                    <a:lumOff val="15000"/>
                  </a:schemeClr>
                </a:solidFill>
                <a:latin typeface="+mj-lt"/>
                <a:cs typeface="Calibri" panose="020F0502020204030204" pitchFamily="34" charset="0"/>
              </a:rPr>
              <a:t>which</a:t>
            </a:r>
            <a:r>
              <a:rPr lang="fi-FI" sz="1100" dirty="0" smtClean="0">
                <a:solidFill>
                  <a:schemeClr val="tx1">
                    <a:lumMod val="85000"/>
                    <a:lumOff val="15000"/>
                  </a:schemeClr>
                </a:solidFill>
                <a:latin typeface="+mj-lt"/>
                <a:cs typeface="Calibri" panose="020F0502020204030204" pitchFamily="34" charset="0"/>
              </a:rPr>
              <a:t> </a:t>
            </a:r>
            <a:r>
              <a:rPr lang="fi-FI" sz="1100" dirty="0" err="1" smtClean="0">
                <a:solidFill>
                  <a:schemeClr val="tx1">
                    <a:lumMod val="85000"/>
                    <a:lumOff val="15000"/>
                  </a:schemeClr>
                </a:solidFill>
                <a:latin typeface="+mj-lt"/>
                <a:cs typeface="Calibri" panose="020F0502020204030204" pitchFamily="34" charset="0"/>
              </a:rPr>
              <a:t>problem</a:t>
            </a:r>
            <a:r>
              <a:rPr lang="fi-FI" sz="1100" dirty="0" smtClean="0">
                <a:solidFill>
                  <a:schemeClr val="tx1">
                    <a:lumMod val="85000"/>
                    <a:lumOff val="15000"/>
                  </a:schemeClr>
                </a:solidFill>
                <a:latin typeface="+mj-lt"/>
                <a:cs typeface="Calibri" panose="020F0502020204030204" pitchFamily="34" charset="0"/>
              </a:rPr>
              <a:t> </a:t>
            </a:r>
            <a:r>
              <a:rPr lang="fi-FI" sz="1100" dirty="0" err="1" smtClean="0">
                <a:solidFill>
                  <a:schemeClr val="tx1">
                    <a:lumMod val="85000"/>
                    <a:lumOff val="15000"/>
                  </a:schemeClr>
                </a:solidFill>
                <a:latin typeface="+mj-lt"/>
                <a:cs typeface="Calibri" panose="020F0502020204030204" pitchFamily="34" charset="0"/>
              </a:rPr>
              <a:t>your</a:t>
            </a:r>
            <a:r>
              <a:rPr lang="fi-FI" sz="1100" dirty="0" smtClean="0">
                <a:solidFill>
                  <a:schemeClr val="tx1">
                    <a:lumMod val="85000"/>
                    <a:lumOff val="15000"/>
                  </a:schemeClr>
                </a:solidFill>
                <a:latin typeface="+mj-lt"/>
                <a:cs typeface="Calibri" panose="020F0502020204030204" pitchFamily="34" charset="0"/>
              </a:rPr>
              <a:t> </a:t>
            </a:r>
            <a:r>
              <a:rPr lang="fi-FI" sz="1100" dirty="0" err="1" smtClean="0">
                <a:solidFill>
                  <a:schemeClr val="tx1">
                    <a:lumMod val="85000"/>
                    <a:lumOff val="15000"/>
                  </a:schemeClr>
                </a:solidFill>
                <a:latin typeface="+mj-lt"/>
                <a:cs typeface="Calibri" panose="020F0502020204030204" pitchFamily="34" charset="0"/>
              </a:rPr>
              <a:t>innovation</a:t>
            </a:r>
            <a:r>
              <a:rPr lang="fi-FI" sz="1100" dirty="0" smtClean="0">
                <a:solidFill>
                  <a:schemeClr val="tx1">
                    <a:lumMod val="85000"/>
                    <a:lumOff val="15000"/>
                  </a:schemeClr>
                </a:solidFill>
                <a:latin typeface="+mj-lt"/>
                <a:cs typeface="Calibri" panose="020F0502020204030204" pitchFamily="34" charset="0"/>
              </a:rPr>
              <a:t> is </a:t>
            </a:r>
            <a:r>
              <a:rPr lang="fi-FI" sz="1100" dirty="0" err="1" smtClean="0">
                <a:solidFill>
                  <a:schemeClr val="tx1">
                    <a:lumMod val="85000"/>
                    <a:lumOff val="15000"/>
                  </a:schemeClr>
                </a:solidFill>
                <a:latin typeface="+mj-lt"/>
                <a:cs typeface="Calibri" panose="020F0502020204030204" pitchFamily="34" charset="0"/>
              </a:rPr>
              <a:t>able</a:t>
            </a:r>
            <a:r>
              <a:rPr lang="fi-FI" sz="1100" dirty="0" smtClean="0">
                <a:solidFill>
                  <a:schemeClr val="tx1">
                    <a:lumMod val="85000"/>
                    <a:lumOff val="15000"/>
                  </a:schemeClr>
                </a:solidFill>
                <a:latin typeface="+mj-lt"/>
                <a:cs typeface="Calibri" panose="020F0502020204030204" pitchFamily="34" charset="0"/>
              </a:rPr>
              <a:t> to </a:t>
            </a:r>
            <a:r>
              <a:rPr lang="fi-FI" sz="1100" dirty="0" err="1" smtClean="0">
                <a:solidFill>
                  <a:schemeClr val="tx1">
                    <a:lumMod val="85000"/>
                    <a:lumOff val="15000"/>
                  </a:schemeClr>
                </a:solidFill>
                <a:latin typeface="+mj-lt"/>
                <a:cs typeface="Calibri" panose="020F0502020204030204" pitchFamily="34" charset="0"/>
              </a:rPr>
              <a:t>solve</a:t>
            </a:r>
            <a:r>
              <a:rPr lang="fi-FI" sz="1100" dirty="0" smtClean="0">
                <a:solidFill>
                  <a:schemeClr val="tx1">
                    <a:lumMod val="85000"/>
                    <a:lumOff val="15000"/>
                  </a:schemeClr>
                </a:solidFill>
                <a:latin typeface="+mj-lt"/>
                <a:cs typeface="Calibri" panose="020F0502020204030204" pitchFamily="34" charset="0"/>
              </a:rPr>
              <a:t> </a:t>
            </a:r>
            <a:r>
              <a:rPr lang="fi-FI" sz="1100" dirty="0" err="1" smtClean="0">
                <a:solidFill>
                  <a:schemeClr val="tx1">
                    <a:lumMod val="85000"/>
                    <a:lumOff val="15000"/>
                  </a:schemeClr>
                </a:solidFill>
                <a:latin typeface="+mj-lt"/>
                <a:cs typeface="Calibri" panose="020F0502020204030204" pitchFamily="34" charset="0"/>
              </a:rPr>
              <a:t>easily</a:t>
            </a:r>
            <a:r>
              <a:rPr lang="fi-FI" sz="1100" dirty="0" smtClean="0">
                <a:solidFill>
                  <a:schemeClr val="tx1">
                    <a:lumMod val="85000"/>
                    <a:lumOff val="15000"/>
                  </a:schemeClr>
                </a:solidFill>
                <a:latin typeface="+mj-lt"/>
                <a:cs typeface="Calibri" panose="020F0502020204030204" pitchFamily="34" charset="0"/>
              </a:rPr>
              <a:t>.</a:t>
            </a:r>
            <a:endParaRPr lang="fi-FI" sz="1100" dirty="0">
              <a:solidFill>
                <a:schemeClr val="tx1">
                  <a:lumMod val="85000"/>
                  <a:lumOff val="15000"/>
                </a:schemeClr>
              </a:solidFill>
              <a:latin typeface="+mj-lt"/>
              <a:cs typeface="Calibri" panose="020F0502020204030204" pitchFamily="34" charset="0"/>
            </a:endParaRPr>
          </a:p>
          <a:p>
            <a:pPr marL="231153" indent="-231153">
              <a:buAutoNum type="arabicParenR"/>
            </a:pPr>
            <a:endParaRPr lang="fi-FI" sz="1100" dirty="0">
              <a:solidFill>
                <a:schemeClr val="tx1">
                  <a:lumMod val="85000"/>
                  <a:lumOff val="15000"/>
                </a:schemeClr>
              </a:solidFill>
              <a:latin typeface="+mj-lt"/>
              <a:cs typeface="Calibri" panose="020F0502020204030204" pitchFamily="34" charset="0"/>
            </a:endParaRPr>
          </a:p>
          <a:p>
            <a:pPr marL="231153" indent="-231153">
              <a:buFontTx/>
              <a:buAutoNum type="arabicParenR"/>
            </a:pPr>
            <a:endParaRPr lang="fi-FI" sz="1100" b="1" dirty="0" smtClean="0">
              <a:solidFill>
                <a:schemeClr val="tx1">
                  <a:lumMod val="85000"/>
                  <a:lumOff val="15000"/>
                </a:schemeClr>
              </a:solidFill>
              <a:latin typeface="+mj-lt"/>
              <a:cs typeface="Calibri" panose="020F0502020204030204" pitchFamily="34" charset="0"/>
            </a:endParaRPr>
          </a:p>
          <a:p>
            <a:pPr marL="231153" indent="-231153">
              <a:buFontTx/>
              <a:buAutoNum type="arabicParenR"/>
            </a:pPr>
            <a:r>
              <a:rPr lang="fi-FI" sz="1100" b="1" dirty="0" smtClean="0">
                <a:solidFill>
                  <a:schemeClr val="tx1">
                    <a:lumMod val="85000"/>
                    <a:lumOff val="15000"/>
                  </a:schemeClr>
                </a:solidFill>
                <a:latin typeface="+mj-lt"/>
                <a:cs typeface="Calibri" panose="020F0502020204030204" pitchFamily="34" charset="0"/>
              </a:rPr>
              <a:t>Total </a:t>
            </a:r>
            <a:r>
              <a:rPr lang="fi-FI" sz="1100" b="1" dirty="0" err="1" smtClean="0">
                <a:solidFill>
                  <a:schemeClr val="tx1">
                    <a:lumMod val="85000"/>
                    <a:lumOff val="15000"/>
                  </a:schemeClr>
                </a:solidFill>
                <a:latin typeface="+mj-lt"/>
                <a:cs typeface="Calibri" panose="020F0502020204030204" pitchFamily="34" charset="0"/>
              </a:rPr>
              <a:t>market</a:t>
            </a:r>
            <a:r>
              <a:rPr lang="fi-FI" sz="1100" dirty="0" smtClean="0">
                <a:solidFill>
                  <a:schemeClr val="tx1">
                    <a:lumMod val="85000"/>
                    <a:lumOff val="15000"/>
                  </a:schemeClr>
                </a:solidFill>
                <a:latin typeface="+mj-lt"/>
                <a:cs typeface="Calibri" panose="020F0502020204030204" pitchFamily="34" charset="0"/>
              </a:rPr>
              <a:t>: </a:t>
            </a:r>
            <a:r>
              <a:rPr lang="fi-FI" sz="1100" dirty="0" err="1" smtClean="0">
                <a:solidFill>
                  <a:schemeClr val="tx1">
                    <a:lumMod val="85000"/>
                    <a:lumOff val="15000"/>
                  </a:schemeClr>
                </a:solidFill>
                <a:latin typeface="+mj-lt"/>
                <a:cs typeface="Calibri" panose="020F0502020204030204" pitchFamily="34" charset="0"/>
              </a:rPr>
              <a:t>All</a:t>
            </a:r>
            <a:r>
              <a:rPr lang="fi-FI" sz="1100" dirty="0" smtClean="0">
                <a:solidFill>
                  <a:schemeClr val="tx1">
                    <a:lumMod val="85000"/>
                    <a:lumOff val="15000"/>
                  </a:schemeClr>
                </a:solidFill>
                <a:latin typeface="+mj-lt"/>
                <a:cs typeface="Calibri" panose="020F0502020204030204" pitchFamily="34" charset="0"/>
              </a:rPr>
              <a:t> </a:t>
            </a:r>
            <a:r>
              <a:rPr lang="fi-FI" sz="1100" dirty="0" err="1" smtClean="0">
                <a:solidFill>
                  <a:schemeClr val="tx1">
                    <a:lumMod val="85000"/>
                    <a:lumOff val="15000"/>
                  </a:schemeClr>
                </a:solidFill>
                <a:latin typeface="+mj-lt"/>
                <a:cs typeface="Calibri" panose="020F0502020204030204" pitchFamily="34" charset="0"/>
              </a:rPr>
              <a:t>those</a:t>
            </a:r>
            <a:r>
              <a:rPr lang="fi-FI" sz="1100" dirty="0" smtClean="0">
                <a:solidFill>
                  <a:schemeClr val="tx1">
                    <a:lumMod val="85000"/>
                    <a:lumOff val="15000"/>
                  </a:schemeClr>
                </a:solidFill>
                <a:latin typeface="+mj-lt"/>
                <a:cs typeface="Calibri" panose="020F0502020204030204" pitchFamily="34" charset="0"/>
              </a:rPr>
              <a:t> </a:t>
            </a:r>
            <a:r>
              <a:rPr lang="fi-FI" sz="1100" dirty="0" err="1" smtClean="0">
                <a:solidFill>
                  <a:schemeClr val="tx1">
                    <a:lumMod val="85000"/>
                    <a:lumOff val="15000"/>
                  </a:schemeClr>
                </a:solidFill>
                <a:latin typeface="+mj-lt"/>
                <a:cs typeface="Calibri" panose="020F0502020204030204" pitchFamily="34" charset="0"/>
              </a:rPr>
              <a:t>who</a:t>
            </a:r>
            <a:r>
              <a:rPr lang="fi-FI" sz="1100" dirty="0" smtClean="0">
                <a:solidFill>
                  <a:schemeClr val="tx1">
                    <a:lumMod val="85000"/>
                    <a:lumOff val="15000"/>
                  </a:schemeClr>
                </a:solidFill>
                <a:latin typeface="+mj-lt"/>
                <a:cs typeface="Calibri" panose="020F0502020204030204" pitchFamily="34" charset="0"/>
              </a:rPr>
              <a:t> </a:t>
            </a:r>
            <a:r>
              <a:rPr lang="fi-FI" sz="1100" dirty="0" err="1" smtClean="0">
                <a:solidFill>
                  <a:schemeClr val="tx1">
                    <a:lumMod val="85000"/>
                    <a:lumOff val="15000"/>
                  </a:schemeClr>
                </a:solidFill>
                <a:latin typeface="+mj-lt"/>
                <a:cs typeface="Calibri" panose="020F0502020204030204" pitchFamily="34" charset="0"/>
              </a:rPr>
              <a:t>have</a:t>
            </a:r>
            <a:r>
              <a:rPr lang="fi-FI" sz="1100" dirty="0" smtClean="0">
                <a:solidFill>
                  <a:schemeClr val="tx1">
                    <a:lumMod val="85000"/>
                    <a:lumOff val="15000"/>
                  </a:schemeClr>
                </a:solidFill>
                <a:latin typeface="+mj-lt"/>
                <a:cs typeface="Calibri" panose="020F0502020204030204" pitchFamily="34" charset="0"/>
              </a:rPr>
              <a:t> a </a:t>
            </a:r>
            <a:r>
              <a:rPr lang="fi-FI" sz="1100" dirty="0" err="1" smtClean="0">
                <a:solidFill>
                  <a:schemeClr val="tx1">
                    <a:lumMod val="85000"/>
                    <a:lumOff val="15000"/>
                  </a:schemeClr>
                </a:solidFill>
                <a:latin typeface="+mj-lt"/>
                <a:cs typeface="Calibri" panose="020F0502020204030204" pitchFamily="34" charset="0"/>
              </a:rPr>
              <a:t>problem</a:t>
            </a:r>
            <a:r>
              <a:rPr lang="fi-FI" sz="1100" dirty="0" smtClean="0">
                <a:solidFill>
                  <a:schemeClr val="tx1">
                    <a:lumMod val="85000"/>
                    <a:lumOff val="15000"/>
                  </a:schemeClr>
                </a:solidFill>
                <a:latin typeface="+mj-lt"/>
                <a:cs typeface="Calibri" panose="020F0502020204030204" pitchFamily="34" charset="0"/>
              </a:rPr>
              <a:t> </a:t>
            </a:r>
            <a:r>
              <a:rPr lang="fi-FI" sz="1100" dirty="0" err="1" smtClean="0">
                <a:solidFill>
                  <a:schemeClr val="tx1">
                    <a:lumMod val="85000"/>
                    <a:lumOff val="15000"/>
                  </a:schemeClr>
                </a:solidFill>
                <a:latin typeface="+mj-lt"/>
                <a:cs typeface="Calibri" panose="020F0502020204030204" pitchFamily="34" charset="0"/>
              </a:rPr>
              <a:t>that</a:t>
            </a:r>
            <a:r>
              <a:rPr lang="fi-FI" sz="1100" dirty="0" smtClean="0">
                <a:solidFill>
                  <a:schemeClr val="tx1">
                    <a:lumMod val="85000"/>
                    <a:lumOff val="15000"/>
                  </a:schemeClr>
                </a:solidFill>
                <a:latin typeface="+mj-lt"/>
                <a:cs typeface="Calibri" panose="020F0502020204030204" pitchFamily="34" charset="0"/>
              </a:rPr>
              <a:t> </a:t>
            </a:r>
            <a:r>
              <a:rPr lang="fi-FI" sz="1100" dirty="0" err="1" smtClean="0">
                <a:solidFill>
                  <a:schemeClr val="tx1">
                    <a:lumMod val="85000"/>
                    <a:lumOff val="15000"/>
                  </a:schemeClr>
                </a:solidFill>
                <a:latin typeface="+mj-lt"/>
                <a:cs typeface="Calibri" panose="020F0502020204030204" pitchFamily="34" charset="0"/>
              </a:rPr>
              <a:t>your</a:t>
            </a:r>
            <a:r>
              <a:rPr lang="fi-FI" sz="1100" dirty="0" smtClean="0">
                <a:solidFill>
                  <a:schemeClr val="tx1">
                    <a:lumMod val="85000"/>
                    <a:lumOff val="15000"/>
                  </a:schemeClr>
                </a:solidFill>
                <a:latin typeface="+mj-lt"/>
                <a:cs typeface="Calibri" panose="020F0502020204030204" pitchFamily="34" charset="0"/>
              </a:rPr>
              <a:t> </a:t>
            </a:r>
            <a:r>
              <a:rPr lang="fi-FI" sz="1100" dirty="0" err="1" smtClean="0">
                <a:solidFill>
                  <a:schemeClr val="tx1">
                    <a:lumMod val="85000"/>
                    <a:lumOff val="15000"/>
                  </a:schemeClr>
                </a:solidFill>
                <a:latin typeface="+mj-lt"/>
                <a:cs typeface="Calibri" panose="020F0502020204030204" pitchFamily="34" charset="0"/>
              </a:rPr>
              <a:t>innovation</a:t>
            </a:r>
            <a:r>
              <a:rPr lang="fi-FI" sz="1100" dirty="0" smtClean="0">
                <a:solidFill>
                  <a:schemeClr val="tx1">
                    <a:lumMod val="85000"/>
                    <a:lumOff val="15000"/>
                  </a:schemeClr>
                </a:solidFill>
                <a:latin typeface="+mj-lt"/>
                <a:cs typeface="Calibri" panose="020F0502020204030204" pitchFamily="34" charset="0"/>
              </a:rPr>
              <a:t> </a:t>
            </a:r>
            <a:r>
              <a:rPr lang="fi-FI" sz="1100" dirty="0" err="1" smtClean="0">
                <a:solidFill>
                  <a:schemeClr val="tx1">
                    <a:lumMod val="85000"/>
                    <a:lumOff val="15000"/>
                  </a:schemeClr>
                </a:solidFill>
                <a:latin typeface="+mj-lt"/>
                <a:cs typeface="Calibri" panose="020F0502020204030204" pitchFamily="34" charset="0"/>
              </a:rPr>
              <a:t>solves</a:t>
            </a:r>
            <a:endParaRPr lang="fi-FI" sz="1100" dirty="0">
              <a:solidFill>
                <a:schemeClr val="tx1">
                  <a:lumMod val="85000"/>
                  <a:lumOff val="15000"/>
                </a:schemeClr>
              </a:solidFill>
              <a:latin typeface="+mj-lt"/>
              <a:cs typeface="Calibri" panose="020F0502020204030204" pitchFamily="34" charset="0"/>
            </a:endParaRPr>
          </a:p>
          <a:p>
            <a:pPr marL="231153" indent="-231153">
              <a:buAutoNum type="arabicParenR"/>
            </a:pPr>
            <a:endParaRPr lang="fi-FI" sz="1100" dirty="0">
              <a:solidFill>
                <a:schemeClr val="tx1">
                  <a:lumMod val="85000"/>
                  <a:lumOff val="15000"/>
                </a:schemeClr>
              </a:solidFill>
              <a:latin typeface="+mj-lt"/>
              <a:cs typeface="Calibri" panose="020F0502020204030204" pitchFamily="34" charset="0"/>
            </a:endParaRPr>
          </a:p>
        </p:txBody>
      </p:sp>
      <p:sp>
        <p:nvSpPr>
          <p:cNvPr id="11" name="Tekstiruutu 10"/>
          <p:cNvSpPr txBox="1"/>
          <p:nvPr/>
        </p:nvSpPr>
        <p:spPr>
          <a:xfrm>
            <a:off x="6236677" y="117540"/>
            <a:ext cx="791712" cy="563849"/>
          </a:xfrm>
          <a:prstGeom prst="rect">
            <a:avLst/>
          </a:prstGeom>
          <a:noFill/>
        </p:spPr>
        <p:txBody>
          <a:bodyPr wrap="none" lIns="55477" tIns="27738" rIns="55477" bIns="27738" rtlCol="0">
            <a:spAutoFit/>
          </a:bodyPr>
          <a:lstStyle/>
          <a:p>
            <a:pPr algn="ctr"/>
            <a:r>
              <a:rPr lang="fi-FI" sz="1100" b="1" dirty="0" smtClean="0">
                <a:latin typeface="+mj-lt"/>
              </a:rPr>
              <a:t>FINLAND</a:t>
            </a:r>
            <a:endParaRPr lang="fi-FI" sz="1100" b="1" dirty="0">
              <a:latin typeface="+mj-lt"/>
            </a:endParaRPr>
          </a:p>
          <a:p>
            <a:pPr algn="ctr"/>
            <a:r>
              <a:rPr lang="fi-FI" sz="1100" b="1" dirty="0" smtClean="0">
                <a:latin typeface="+mj-lt"/>
              </a:rPr>
              <a:t>2015</a:t>
            </a:r>
            <a:endParaRPr lang="fi-FI" sz="1100" b="1" dirty="0">
              <a:latin typeface="+mj-lt"/>
            </a:endParaRPr>
          </a:p>
          <a:p>
            <a:pPr algn="ctr"/>
            <a:r>
              <a:rPr lang="fi-FI" sz="1100" b="1" dirty="0">
                <a:latin typeface="+mj-lt"/>
              </a:rPr>
              <a:t>14M€</a:t>
            </a:r>
          </a:p>
        </p:txBody>
      </p:sp>
      <p:sp>
        <p:nvSpPr>
          <p:cNvPr id="12" name="Tekstiruutu 10"/>
          <p:cNvSpPr txBox="1"/>
          <p:nvPr/>
        </p:nvSpPr>
        <p:spPr>
          <a:xfrm>
            <a:off x="4859272" y="3184838"/>
            <a:ext cx="767666" cy="563849"/>
          </a:xfrm>
          <a:prstGeom prst="rect">
            <a:avLst/>
          </a:prstGeom>
          <a:noFill/>
        </p:spPr>
        <p:txBody>
          <a:bodyPr wrap="none" lIns="55477" tIns="27738" rIns="55477" bIns="27738" rtlCol="0">
            <a:spAutoFit/>
          </a:bodyPr>
          <a:lstStyle/>
          <a:p>
            <a:pPr algn="ctr"/>
            <a:r>
              <a:rPr lang="fi-FI" sz="1100" b="1" dirty="0" smtClean="0">
                <a:latin typeface="+mj-lt"/>
              </a:rPr>
              <a:t>GERMAN</a:t>
            </a:r>
            <a:endParaRPr lang="fi-FI" sz="1100" b="1" dirty="0">
              <a:latin typeface="+mj-lt"/>
            </a:endParaRPr>
          </a:p>
          <a:p>
            <a:pPr algn="ctr"/>
            <a:r>
              <a:rPr lang="fi-FI" sz="1100" b="1" dirty="0" smtClean="0">
                <a:latin typeface="+mj-lt"/>
              </a:rPr>
              <a:t>2018</a:t>
            </a:r>
            <a:endParaRPr lang="fi-FI" sz="1100" b="1" dirty="0">
              <a:latin typeface="+mj-lt"/>
            </a:endParaRPr>
          </a:p>
          <a:p>
            <a:pPr algn="ctr"/>
            <a:r>
              <a:rPr lang="fi-FI" sz="1100" b="1" dirty="0">
                <a:latin typeface="+mj-lt"/>
              </a:rPr>
              <a:t>261 M€</a:t>
            </a:r>
          </a:p>
        </p:txBody>
      </p:sp>
      <p:sp>
        <p:nvSpPr>
          <p:cNvPr id="13" name="Tekstiruutu 10"/>
          <p:cNvSpPr txBox="1"/>
          <p:nvPr/>
        </p:nvSpPr>
        <p:spPr>
          <a:xfrm>
            <a:off x="2600372" y="2435257"/>
            <a:ext cx="865450" cy="563849"/>
          </a:xfrm>
          <a:prstGeom prst="rect">
            <a:avLst/>
          </a:prstGeom>
          <a:noFill/>
        </p:spPr>
        <p:txBody>
          <a:bodyPr wrap="none" lIns="55477" tIns="27738" rIns="55477" bIns="27738" rtlCol="0">
            <a:spAutoFit/>
          </a:bodyPr>
          <a:lstStyle/>
          <a:p>
            <a:pPr algn="ctr"/>
            <a:r>
              <a:rPr lang="fi-FI" sz="1100" b="1" dirty="0" smtClean="0">
                <a:latin typeface="+mj-lt"/>
              </a:rPr>
              <a:t>ENGLAND</a:t>
            </a:r>
            <a:endParaRPr lang="fi-FI" sz="1100" b="1" dirty="0">
              <a:latin typeface="+mj-lt"/>
            </a:endParaRPr>
          </a:p>
          <a:p>
            <a:pPr algn="ctr"/>
            <a:r>
              <a:rPr lang="fi-FI" sz="1100" b="1" dirty="0" smtClean="0">
                <a:latin typeface="+mj-lt"/>
              </a:rPr>
              <a:t>2018</a:t>
            </a:r>
            <a:endParaRPr lang="fi-FI" sz="1100" b="1" dirty="0">
              <a:latin typeface="+mj-lt"/>
            </a:endParaRPr>
          </a:p>
          <a:p>
            <a:pPr algn="ctr"/>
            <a:r>
              <a:rPr lang="fi-FI" sz="1100" b="1" dirty="0">
                <a:latin typeface="+mj-lt"/>
              </a:rPr>
              <a:t>176M€</a:t>
            </a:r>
          </a:p>
        </p:txBody>
      </p:sp>
      <p:sp>
        <p:nvSpPr>
          <p:cNvPr id="16" name="Tekstiruutu 10"/>
          <p:cNvSpPr txBox="1"/>
          <p:nvPr/>
        </p:nvSpPr>
        <p:spPr>
          <a:xfrm>
            <a:off x="3484892" y="4075725"/>
            <a:ext cx="721179" cy="563849"/>
          </a:xfrm>
          <a:prstGeom prst="rect">
            <a:avLst/>
          </a:prstGeom>
          <a:noFill/>
        </p:spPr>
        <p:txBody>
          <a:bodyPr wrap="none" lIns="55477" tIns="27738" rIns="55477" bIns="27738" rtlCol="0">
            <a:spAutoFit/>
          </a:bodyPr>
          <a:lstStyle/>
          <a:p>
            <a:pPr algn="ctr"/>
            <a:r>
              <a:rPr lang="fi-FI" sz="1100" b="1" dirty="0" smtClean="0">
                <a:latin typeface="+mj-lt"/>
              </a:rPr>
              <a:t>FRANCE</a:t>
            </a:r>
            <a:endParaRPr lang="fi-FI" sz="1100" b="1" dirty="0">
              <a:latin typeface="+mj-lt"/>
            </a:endParaRPr>
          </a:p>
          <a:p>
            <a:pPr algn="ctr"/>
            <a:r>
              <a:rPr lang="fi-FI" sz="1100" b="1" dirty="0" smtClean="0">
                <a:latin typeface="+mj-lt"/>
              </a:rPr>
              <a:t>2019</a:t>
            </a:r>
            <a:endParaRPr lang="fi-FI" sz="1100" b="1" dirty="0">
              <a:latin typeface="+mj-lt"/>
            </a:endParaRPr>
          </a:p>
          <a:p>
            <a:pPr algn="ctr"/>
            <a:r>
              <a:rPr lang="fi-FI" sz="1100" b="1" dirty="0">
                <a:latin typeface="+mj-lt"/>
              </a:rPr>
              <a:t>153 M€</a:t>
            </a:r>
          </a:p>
        </p:txBody>
      </p:sp>
      <p:sp>
        <p:nvSpPr>
          <p:cNvPr id="17" name="Tekstiruutu 10"/>
          <p:cNvSpPr txBox="1"/>
          <p:nvPr/>
        </p:nvSpPr>
        <p:spPr>
          <a:xfrm>
            <a:off x="5289101" y="5159418"/>
            <a:ext cx="560878" cy="563849"/>
          </a:xfrm>
          <a:prstGeom prst="rect">
            <a:avLst/>
          </a:prstGeom>
          <a:noFill/>
        </p:spPr>
        <p:txBody>
          <a:bodyPr wrap="none" lIns="55477" tIns="27738" rIns="55477" bIns="27738" rtlCol="0">
            <a:spAutoFit/>
          </a:bodyPr>
          <a:lstStyle/>
          <a:p>
            <a:pPr algn="ctr"/>
            <a:r>
              <a:rPr lang="fi-FI" sz="1100" b="1" dirty="0" smtClean="0">
                <a:latin typeface="+mj-lt"/>
              </a:rPr>
              <a:t>ITALY</a:t>
            </a:r>
            <a:endParaRPr lang="fi-FI" sz="1100" b="1" dirty="0">
              <a:latin typeface="+mj-lt"/>
            </a:endParaRPr>
          </a:p>
          <a:p>
            <a:pPr algn="ctr"/>
            <a:r>
              <a:rPr lang="fi-FI" sz="1100" b="1" dirty="0" smtClean="0">
                <a:latin typeface="+mj-lt"/>
              </a:rPr>
              <a:t>2021</a:t>
            </a:r>
            <a:endParaRPr lang="fi-FI" sz="1100" b="1" dirty="0">
              <a:latin typeface="+mj-lt"/>
            </a:endParaRPr>
          </a:p>
          <a:p>
            <a:pPr algn="ctr"/>
            <a:r>
              <a:rPr lang="fi-FI" sz="1100" b="1" dirty="0">
                <a:latin typeface="+mj-lt"/>
              </a:rPr>
              <a:t>146M€</a:t>
            </a:r>
          </a:p>
        </p:txBody>
      </p:sp>
      <p:sp>
        <p:nvSpPr>
          <p:cNvPr id="18" name="Tekstiruutu 10"/>
          <p:cNvSpPr txBox="1"/>
          <p:nvPr/>
        </p:nvSpPr>
        <p:spPr>
          <a:xfrm>
            <a:off x="1843450" y="5299861"/>
            <a:ext cx="560878" cy="563849"/>
          </a:xfrm>
          <a:prstGeom prst="rect">
            <a:avLst/>
          </a:prstGeom>
          <a:noFill/>
        </p:spPr>
        <p:txBody>
          <a:bodyPr wrap="none" lIns="55477" tIns="27738" rIns="55477" bIns="27738" rtlCol="0">
            <a:spAutoFit/>
          </a:bodyPr>
          <a:lstStyle/>
          <a:p>
            <a:pPr algn="ctr"/>
            <a:r>
              <a:rPr lang="fi-FI" sz="1100" b="1" dirty="0" smtClean="0">
                <a:latin typeface="+mj-lt"/>
              </a:rPr>
              <a:t>SPAIN</a:t>
            </a:r>
            <a:endParaRPr lang="fi-FI" sz="1100" b="1" dirty="0">
              <a:latin typeface="+mj-lt"/>
            </a:endParaRPr>
          </a:p>
          <a:p>
            <a:pPr algn="ctr"/>
            <a:r>
              <a:rPr lang="fi-FI" sz="1100" b="1" dirty="0" smtClean="0">
                <a:latin typeface="+mj-lt"/>
              </a:rPr>
              <a:t>2021</a:t>
            </a:r>
            <a:endParaRPr lang="fi-FI" sz="1100" b="1" dirty="0">
              <a:latin typeface="+mj-lt"/>
            </a:endParaRPr>
          </a:p>
          <a:p>
            <a:pPr algn="ctr"/>
            <a:r>
              <a:rPr lang="fi-FI" sz="1100" b="1" dirty="0">
                <a:latin typeface="+mj-lt"/>
              </a:rPr>
              <a:t>108M€</a:t>
            </a:r>
          </a:p>
        </p:txBody>
      </p:sp>
      <p:sp>
        <p:nvSpPr>
          <p:cNvPr id="21" name="Otsikko 1"/>
          <p:cNvSpPr txBox="1">
            <a:spLocks/>
          </p:cNvSpPr>
          <p:nvPr/>
        </p:nvSpPr>
        <p:spPr>
          <a:xfrm rot="16200000">
            <a:off x="7749600" y="4300160"/>
            <a:ext cx="944216" cy="770483"/>
          </a:xfrm>
          <a:prstGeom prst="rect">
            <a:avLst/>
          </a:prstGeom>
        </p:spPr>
        <p:txBody>
          <a:bodyPr vert="horz" lIns="55477" tIns="27738" rIns="55477" bIns="27738" rtlCol="0" anchor="b">
            <a:noAutofit/>
          </a:bodyPr>
          <a:lstStyle>
            <a:lvl1pPr algn="ctr" defTabSz="1507297" rtl="0" eaLnBrk="1" latinLnBrk="0" hangingPunct="1">
              <a:lnSpc>
                <a:spcPct val="90000"/>
              </a:lnSpc>
              <a:spcBef>
                <a:spcPct val="0"/>
              </a:spcBef>
              <a:buNone/>
              <a:defRPr sz="9890" kern="1200">
                <a:solidFill>
                  <a:schemeClr val="tx1"/>
                </a:solidFill>
                <a:latin typeface="+mj-lt"/>
                <a:ea typeface="+mj-ea"/>
                <a:cs typeface="+mj-cs"/>
              </a:defRPr>
            </a:lvl1pPr>
          </a:lstStyle>
          <a:p>
            <a:r>
              <a:rPr lang="fi-FI" sz="2000" dirty="0"/>
              <a:t>2,4 </a:t>
            </a:r>
            <a:r>
              <a:rPr lang="fi-FI" sz="1400" dirty="0" err="1"/>
              <a:t>Mrd€</a:t>
            </a:r>
            <a:endParaRPr lang="fi-FI" sz="1400" dirty="0"/>
          </a:p>
        </p:txBody>
      </p:sp>
      <p:sp>
        <p:nvSpPr>
          <p:cNvPr id="23" name="Otsikko 1"/>
          <p:cNvSpPr txBox="1">
            <a:spLocks/>
          </p:cNvSpPr>
          <p:nvPr/>
        </p:nvSpPr>
        <p:spPr>
          <a:xfrm rot="16200000">
            <a:off x="7749601" y="3409612"/>
            <a:ext cx="944216" cy="770483"/>
          </a:xfrm>
          <a:prstGeom prst="rect">
            <a:avLst/>
          </a:prstGeom>
        </p:spPr>
        <p:txBody>
          <a:bodyPr vert="horz" lIns="55477" tIns="27738" rIns="55477" bIns="27738" rtlCol="0" anchor="b">
            <a:noAutofit/>
          </a:bodyPr>
          <a:lstStyle>
            <a:lvl1pPr algn="ctr" defTabSz="1507297" rtl="0" eaLnBrk="1" latinLnBrk="0" hangingPunct="1">
              <a:lnSpc>
                <a:spcPct val="90000"/>
              </a:lnSpc>
              <a:spcBef>
                <a:spcPct val="0"/>
              </a:spcBef>
              <a:buNone/>
              <a:defRPr sz="9890" kern="1200">
                <a:solidFill>
                  <a:schemeClr val="tx1"/>
                </a:solidFill>
                <a:latin typeface="+mj-lt"/>
                <a:ea typeface="+mj-ea"/>
                <a:cs typeface="+mj-cs"/>
              </a:defRPr>
            </a:lvl1pPr>
          </a:lstStyle>
          <a:p>
            <a:r>
              <a:rPr lang="fi-FI" sz="2000" dirty="0"/>
              <a:t>1,3 </a:t>
            </a:r>
            <a:r>
              <a:rPr lang="fi-FI" sz="1400" dirty="0" err="1"/>
              <a:t>Mrd€</a:t>
            </a:r>
            <a:endParaRPr lang="fi-FI" sz="1400" dirty="0"/>
          </a:p>
        </p:txBody>
      </p:sp>
      <p:sp>
        <p:nvSpPr>
          <p:cNvPr id="24" name="Otsikko 1"/>
          <p:cNvSpPr txBox="1">
            <a:spLocks/>
          </p:cNvSpPr>
          <p:nvPr/>
        </p:nvSpPr>
        <p:spPr>
          <a:xfrm rot="16200000">
            <a:off x="7749602" y="2484023"/>
            <a:ext cx="944216" cy="770483"/>
          </a:xfrm>
          <a:prstGeom prst="rect">
            <a:avLst/>
          </a:prstGeom>
        </p:spPr>
        <p:txBody>
          <a:bodyPr vert="horz" lIns="55477" tIns="27738" rIns="55477" bIns="27738" rtlCol="0" anchor="b">
            <a:noAutofit/>
          </a:bodyPr>
          <a:lstStyle>
            <a:lvl1pPr algn="ctr" defTabSz="1507297" rtl="0" eaLnBrk="1" latinLnBrk="0" hangingPunct="1">
              <a:lnSpc>
                <a:spcPct val="90000"/>
              </a:lnSpc>
              <a:spcBef>
                <a:spcPct val="0"/>
              </a:spcBef>
              <a:buNone/>
              <a:defRPr sz="9890" kern="1200">
                <a:solidFill>
                  <a:schemeClr val="tx1"/>
                </a:solidFill>
                <a:latin typeface="+mj-lt"/>
                <a:ea typeface="+mj-ea"/>
                <a:cs typeface="+mj-cs"/>
              </a:defRPr>
            </a:lvl1pPr>
          </a:lstStyle>
          <a:p>
            <a:r>
              <a:rPr lang="fi-FI" sz="2000" dirty="0"/>
              <a:t>0,2 </a:t>
            </a:r>
            <a:r>
              <a:rPr lang="fi-FI" sz="1400" dirty="0" err="1"/>
              <a:t>Mrd€</a:t>
            </a:r>
            <a:endParaRPr lang="fi-FI" sz="1400" dirty="0"/>
          </a:p>
        </p:txBody>
      </p:sp>
      <p:sp>
        <p:nvSpPr>
          <p:cNvPr id="4" name="Oval 3"/>
          <p:cNvSpPr/>
          <p:nvPr/>
        </p:nvSpPr>
        <p:spPr>
          <a:xfrm>
            <a:off x="2389128" y="2135739"/>
            <a:ext cx="1287940" cy="1185686"/>
          </a:xfrm>
          <a:prstGeom prst="ellipse">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55477" tIns="27738" rIns="55477" bIns="27738" rtlCol="0" anchor="ctr"/>
          <a:lstStyle/>
          <a:p>
            <a:pPr algn="ctr"/>
            <a:endParaRPr lang="fi-FI" sz="2000">
              <a:latin typeface="+mj-lt"/>
            </a:endParaRPr>
          </a:p>
        </p:txBody>
      </p:sp>
      <p:sp>
        <p:nvSpPr>
          <p:cNvPr id="32" name="Oval 31"/>
          <p:cNvSpPr/>
          <p:nvPr/>
        </p:nvSpPr>
        <p:spPr>
          <a:xfrm>
            <a:off x="4595142" y="2937123"/>
            <a:ext cx="1287940" cy="1185686"/>
          </a:xfrm>
          <a:prstGeom prst="ellipse">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55477" tIns="27738" rIns="55477" bIns="27738" rtlCol="0" anchor="ctr"/>
          <a:lstStyle/>
          <a:p>
            <a:pPr algn="ctr"/>
            <a:endParaRPr lang="fi-FI" sz="2000">
              <a:latin typeface="+mj-lt"/>
            </a:endParaRPr>
          </a:p>
        </p:txBody>
      </p:sp>
      <p:sp>
        <p:nvSpPr>
          <p:cNvPr id="33" name="Oval 32"/>
          <p:cNvSpPr/>
          <p:nvPr/>
        </p:nvSpPr>
        <p:spPr>
          <a:xfrm>
            <a:off x="5988563" y="-111126"/>
            <a:ext cx="1287940" cy="1185686"/>
          </a:xfrm>
          <a:prstGeom prst="ellipse">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55477" tIns="27738" rIns="55477" bIns="27738" rtlCol="0" anchor="ctr"/>
          <a:lstStyle/>
          <a:p>
            <a:pPr algn="ctr"/>
            <a:endParaRPr lang="fi-FI" sz="2000">
              <a:latin typeface="+mj-lt"/>
            </a:endParaRPr>
          </a:p>
        </p:txBody>
      </p:sp>
      <p:sp>
        <p:nvSpPr>
          <p:cNvPr id="28" name="TextBox 27"/>
          <p:cNvSpPr txBox="1"/>
          <p:nvPr/>
        </p:nvSpPr>
        <p:spPr>
          <a:xfrm>
            <a:off x="7696200" y="1691290"/>
            <a:ext cx="4117515" cy="583047"/>
          </a:xfrm>
          <a:prstGeom prst="rect">
            <a:avLst/>
          </a:prstGeom>
          <a:noFill/>
        </p:spPr>
        <p:txBody>
          <a:bodyPr wrap="square" rtlCol="0" anchor="ctr">
            <a:noAutofit/>
          </a:bodyPr>
          <a:lstStyle/>
          <a:p>
            <a:pPr algn="ctr"/>
            <a:r>
              <a:rPr lang="fi-FI" sz="1600" b="1" dirty="0" smtClean="0">
                <a:latin typeface="+mj-lt"/>
              </a:rPr>
              <a:t>Total </a:t>
            </a:r>
            <a:r>
              <a:rPr lang="fi-FI" sz="1600" b="1" dirty="0" err="1" smtClean="0">
                <a:latin typeface="+mj-lt"/>
              </a:rPr>
              <a:t>market</a:t>
            </a:r>
            <a:r>
              <a:rPr lang="fi-FI" sz="1600" b="1" dirty="0" smtClean="0">
                <a:latin typeface="+mj-lt"/>
              </a:rPr>
              <a:t> </a:t>
            </a:r>
            <a:r>
              <a:rPr lang="fi-FI" sz="1600" b="1" dirty="0" err="1" smtClean="0">
                <a:latin typeface="+mj-lt"/>
              </a:rPr>
              <a:t>size</a:t>
            </a:r>
            <a:r>
              <a:rPr lang="fi-FI" sz="1600" b="1" dirty="0" smtClean="0">
                <a:latin typeface="+mj-lt"/>
              </a:rPr>
              <a:t> EU 2015 (kasvava)</a:t>
            </a:r>
            <a:endParaRPr lang="fi-FI" sz="1600" b="1" dirty="0">
              <a:latin typeface="+mj-lt"/>
            </a:endParaRPr>
          </a:p>
        </p:txBody>
      </p:sp>
      <p:sp>
        <p:nvSpPr>
          <p:cNvPr id="3" name="Date Placeholder 2"/>
          <p:cNvSpPr>
            <a:spLocks noGrp="1"/>
          </p:cNvSpPr>
          <p:nvPr>
            <p:ph type="dt" sz="half" idx="10"/>
          </p:nvPr>
        </p:nvSpPr>
        <p:spPr/>
        <p:txBody>
          <a:bodyPr/>
          <a:lstStyle/>
          <a:p>
            <a:fld id="{C1BFBEC2-127E-44F0-8C6E-A9B2953F55FB}" type="datetime1">
              <a:rPr lang="fi-FI" smtClean="0"/>
              <a:t>30.11.2020</a:t>
            </a:fld>
            <a:endParaRPr lang="fi-FI" dirty="0"/>
          </a:p>
        </p:txBody>
      </p:sp>
      <p:sp>
        <p:nvSpPr>
          <p:cNvPr id="5" name="Footer Placeholder 4"/>
          <p:cNvSpPr>
            <a:spLocks noGrp="1"/>
          </p:cNvSpPr>
          <p:nvPr>
            <p:ph type="ftr" sz="quarter" idx="11"/>
          </p:nvPr>
        </p:nvSpPr>
        <p:spPr/>
        <p:txBody>
          <a:bodyPr/>
          <a:lstStyle/>
          <a:p>
            <a:r>
              <a:rPr lang="fi-FI" smtClean="0"/>
              <a:t>EDUCATIONAL USE ONLY</a:t>
            </a:r>
            <a:endParaRPr lang="fi-FI" dirty="0"/>
          </a:p>
        </p:txBody>
      </p:sp>
    </p:spTree>
    <p:extLst>
      <p:ext uri="{BB962C8B-B14F-4D97-AF65-F5344CB8AC3E}">
        <p14:creationId xmlns:p14="http://schemas.microsoft.com/office/powerpoint/2010/main" val="372465924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4"/>
          <p:cNvGrpSpPr>
            <a:grpSpLocks noChangeAspect="1"/>
          </p:cNvGrpSpPr>
          <p:nvPr/>
        </p:nvGrpSpPr>
        <p:grpSpPr bwMode="auto">
          <a:xfrm>
            <a:off x="863600" y="1323975"/>
            <a:ext cx="10585450" cy="4543425"/>
            <a:chOff x="544" y="834"/>
            <a:chExt cx="6668" cy="2862"/>
          </a:xfrm>
        </p:grpSpPr>
        <p:sp>
          <p:nvSpPr>
            <p:cNvPr id="9" name="AutoShape 3"/>
            <p:cNvSpPr>
              <a:spLocks noChangeAspect="1" noChangeArrowheads="1" noTextEdit="1"/>
            </p:cNvSpPr>
            <p:nvPr/>
          </p:nvSpPr>
          <p:spPr bwMode="auto">
            <a:xfrm>
              <a:off x="544" y="834"/>
              <a:ext cx="6224" cy="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i-FI"/>
            </a:p>
          </p:txBody>
        </p:sp>
        <p:sp>
          <p:nvSpPr>
            <p:cNvPr id="10" name="Rectangle 5"/>
            <p:cNvSpPr>
              <a:spLocks noChangeArrowheads="1"/>
            </p:cNvSpPr>
            <p:nvPr/>
          </p:nvSpPr>
          <p:spPr bwMode="auto">
            <a:xfrm>
              <a:off x="544" y="834"/>
              <a:ext cx="6668" cy="28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i-FI"/>
            </a:p>
          </p:txBody>
        </p:sp>
        <p:sp>
          <p:nvSpPr>
            <p:cNvPr id="11" name="Rectangle 6"/>
            <p:cNvSpPr>
              <a:spLocks noChangeArrowheads="1"/>
            </p:cNvSpPr>
            <p:nvPr/>
          </p:nvSpPr>
          <p:spPr bwMode="auto">
            <a:xfrm>
              <a:off x="811" y="949"/>
              <a:ext cx="5884" cy="23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i-FI"/>
            </a:p>
          </p:txBody>
        </p:sp>
        <p:sp>
          <p:nvSpPr>
            <p:cNvPr id="12" name="Rectangle 7"/>
            <p:cNvSpPr>
              <a:spLocks noChangeArrowheads="1"/>
            </p:cNvSpPr>
            <p:nvPr/>
          </p:nvSpPr>
          <p:spPr bwMode="auto">
            <a:xfrm>
              <a:off x="1290" y="1042"/>
              <a:ext cx="3504" cy="20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i-FI"/>
            </a:p>
          </p:txBody>
        </p:sp>
        <p:sp>
          <p:nvSpPr>
            <p:cNvPr id="13" name="Freeform 8"/>
            <p:cNvSpPr>
              <a:spLocks noEditPoints="1"/>
            </p:cNvSpPr>
            <p:nvPr/>
          </p:nvSpPr>
          <p:spPr bwMode="auto">
            <a:xfrm>
              <a:off x="1286" y="1036"/>
              <a:ext cx="3504" cy="1695"/>
            </a:xfrm>
            <a:custGeom>
              <a:avLst/>
              <a:gdLst>
                <a:gd name="T0" fmla="*/ 0 w 3504"/>
                <a:gd name="T1" fmla="*/ 1688 h 1695"/>
                <a:gd name="T2" fmla="*/ 3504 w 3504"/>
                <a:gd name="T3" fmla="*/ 1688 h 1695"/>
                <a:gd name="T4" fmla="*/ 3504 w 3504"/>
                <a:gd name="T5" fmla="*/ 1695 h 1695"/>
                <a:gd name="T6" fmla="*/ 0 w 3504"/>
                <a:gd name="T7" fmla="*/ 1695 h 1695"/>
                <a:gd name="T8" fmla="*/ 0 w 3504"/>
                <a:gd name="T9" fmla="*/ 1688 h 1695"/>
                <a:gd name="T10" fmla="*/ 0 w 3504"/>
                <a:gd name="T11" fmla="*/ 1347 h 1695"/>
                <a:gd name="T12" fmla="*/ 3504 w 3504"/>
                <a:gd name="T13" fmla="*/ 1347 h 1695"/>
                <a:gd name="T14" fmla="*/ 3504 w 3504"/>
                <a:gd name="T15" fmla="*/ 1353 h 1695"/>
                <a:gd name="T16" fmla="*/ 0 w 3504"/>
                <a:gd name="T17" fmla="*/ 1353 h 1695"/>
                <a:gd name="T18" fmla="*/ 0 w 3504"/>
                <a:gd name="T19" fmla="*/ 1347 h 1695"/>
                <a:gd name="T20" fmla="*/ 0 w 3504"/>
                <a:gd name="T21" fmla="*/ 1012 h 1695"/>
                <a:gd name="T22" fmla="*/ 3504 w 3504"/>
                <a:gd name="T23" fmla="*/ 1012 h 1695"/>
                <a:gd name="T24" fmla="*/ 3504 w 3504"/>
                <a:gd name="T25" fmla="*/ 1018 h 1695"/>
                <a:gd name="T26" fmla="*/ 0 w 3504"/>
                <a:gd name="T27" fmla="*/ 1018 h 1695"/>
                <a:gd name="T28" fmla="*/ 0 w 3504"/>
                <a:gd name="T29" fmla="*/ 1012 h 1695"/>
                <a:gd name="T30" fmla="*/ 0 w 3504"/>
                <a:gd name="T31" fmla="*/ 676 h 1695"/>
                <a:gd name="T32" fmla="*/ 3504 w 3504"/>
                <a:gd name="T33" fmla="*/ 676 h 1695"/>
                <a:gd name="T34" fmla="*/ 3504 w 3504"/>
                <a:gd name="T35" fmla="*/ 683 h 1695"/>
                <a:gd name="T36" fmla="*/ 0 w 3504"/>
                <a:gd name="T37" fmla="*/ 683 h 1695"/>
                <a:gd name="T38" fmla="*/ 0 w 3504"/>
                <a:gd name="T39" fmla="*/ 676 h 1695"/>
                <a:gd name="T40" fmla="*/ 0 w 3504"/>
                <a:gd name="T41" fmla="*/ 341 h 1695"/>
                <a:gd name="T42" fmla="*/ 3504 w 3504"/>
                <a:gd name="T43" fmla="*/ 341 h 1695"/>
                <a:gd name="T44" fmla="*/ 3504 w 3504"/>
                <a:gd name="T45" fmla="*/ 347 h 1695"/>
                <a:gd name="T46" fmla="*/ 0 w 3504"/>
                <a:gd name="T47" fmla="*/ 347 h 1695"/>
                <a:gd name="T48" fmla="*/ 0 w 3504"/>
                <a:gd name="T49" fmla="*/ 341 h 1695"/>
                <a:gd name="T50" fmla="*/ 0 w 3504"/>
                <a:gd name="T51" fmla="*/ 0 h 1695"/>
                <a:gd name="T52" fmla="*/ 3504 w 3504"/>
                <a:gd name="T53" fmla="*/ 0 h 1695"/>
                <a:gd name="T54" fmla="*/ 3504 w 3504"/>
                <a:gd name="T55" fmla="*/ 6 h 1695"/>
                <a:gd name="T56" fmla="*/ 0 w 3504"/>
                <a:gd name="T57" fmla="*/ 6 h 1695"/>
                <a:gd name="T58" fmla="*/ 0 w 3504"/>
                <a:gd name="T59" fmla="*/ 0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04" h="1695">
                  <a:moveTo>
                    <a:pt x="0" y="1688"/>
                  </a:moveTo>
                  <a:lnTo>
                    <a:pt x="3504" y="1688"/>
                  </a:lnTo>
                  <a:lnTo>
                    <a:pt x="3504" y="1695"/>
                  </a:lnTo>
                  <a:lnTo>
                    <a:pt x="0" y="1695"/>
                  </a:lnTo>
                  <a:lnTo>
                    <a:pt x="0" y="1688"/>
                  </a:lnTo>
                  <a:close/>
                  <a:moveTo>
                    <a:pt x="0" y="1347"/>
                  </a:moveTo>
                  <a:lnTo>
                    <a:pt x="3504" y="1347"/>
                  </a:lnTo>
                  <a:lnTo>
                    <a:pt x="3504" y="1353"/>
                  </a:lnTo>
                  <a:lnTo>
                    <a:pt x="0" y="1353"/>
                  </a:lnTo>
                  <a:lnTo>
                    <a:pt x="0" y="1347"/>
                  </a:lnTo>
                  <a:close/>
                  <a:moveTo>
                    <a:pt x="0" y="1012"/>
                  </a:moveTo>
                  <a:lnTo>
                    <a:pt x="3504" y="1012"/>
                  </a:lnTo>
                  <a:lnTo>
                    <a:pt x="3504" y="1018"/>
                  </a:lnTo>
                  <a:lnTo>
                    <a:pt x="0" y="1018"/>
                  </a:lnTo>
                  <a:lnTo>
                    <a:pt x="0" y="1012"/>
                  </a:lnTo>
                  <a:close/>
                  <a:moveTo>
                    <a:pt x="0" y="676"/>
                  </a:moveTo>
                  <a:lnTo>
                    <a:pt x="3504" y="676"/>
                  </a:lnTo>
                  <a:lnTo>
                    <a:pt x="3504" y="683"/>
                  </a:lnTo>
                  <a:lnTo>
                    <a:pt x="0" y="683"/>
                  </a:lnTo>
                  <a:lnTo>
                    <a:pt x="0" y="676"/>
                  </a:lnTo>
                  <a:close/>
                  <a:moveTo>
                    <a:pt x="0" y="341"/>
                  </a:moveTo>
                  <a:lnTo>
                    <a:pt x="3504" y="341"/>
                  </a:lnTo>
                  <a:lnTo>
                    <a:pt x="3504" y="347"/>
                  </a:lnTo>
                  <a:lnTo>
                    <a:pt x="0" y="347"/>
                  </a:lnTo>
                  <a:lnTo>
                    <a:pt x="0" y="341"/>
                  </a:lnTo>
                  <a:close/>
                  <a:moveTo>
                    <a:pt x="0" y="0"/>
                  </a:moveTo>
                  <a:lnTo>
                    <a:pt x="3504" y="0"/>
                  </a:lnTo>
                  <a:lnTo>
                    <a:pt x="3504" y="6"/>
                  </a:lnTo>
                  <a:lnTo>
                    <a:pt x="0" y="6"/>
                  </a:lnTo>
                  <a:lnTo>
                    <a:pt x="0" y="0"/>
                  </a:lnTo>
                  <a:close/>
                </a:path>
              </a:pathLst>
            </a:custGeom>
            <a:solidFill>
              <a:srgbClr val="868686"/>
            </a:solidFill>
            <a:ln w="11113" cap="flat">
              <a:solidFill>
                <a:srgbClr val="868686"/>
              </a:solidFill>
              <a:prstDash val="solid"/>
              <a:bevel/>
              <a:headEnd/>
              <a:tailEnd/>
            </a:ln>
          </p:spPr>
          <p:txBody>
            <a:bodyPr vert="horz" wrap="square" lIns="91440" tIns="45720" rIns="91440" bIns="45720" numCol="1" anchor="t" anchorCtr="0" compatLnSpc="1">
              <a:prstTxWarp prst="textNoShape">
                <a:avLst/>
              </a:prstTxWarp>
            </a:bodyPr>
            <a:lstStyle/>
            <a:p>
              <a:endParaRPr lang="fi-FI"/>
            </a:p>
          </p:txBody>
        </p:sp>
        <p:sp>
          <p:nvSpPr>
            <p:cNvPr id="14" name="Freeform 9"/>
            <p:cNvSpPr>
              <a:spLocks noEditPoints="1"/>
            </p:cNvSpPr>
            <p:nvPr/>
          </p:nvSpPr>
          <p:spPr bwMode="auto">
            <a:xfrm>
              <a:off x="1540" y="1328"/>
              <a:ext cx="3004" cy="1738"/>
            </a:xfrm>
            <a:custGeom>
              <a:avLst/>
              <a:gdLst>
                <a:gd name="T0" fmla="*/ 0 w 3004"/>
                <a:gd name="T1" fmla="*/ 1676 h 1738"/>
                <a:gd name="T2" fmla="*/ 374 w 3004"/>
                <a:gd name="T3" fmla="*/ 1676 h 1738"/>
                <a:gd name="T4" fmla="*/ 374 w 3004"/>
                <a:gd name="T5" fmla="*/ 1738 h 1738"/>
                <a:gd name="T6" fmla="*/ 0 w 3004"/>
                <a:gd name="T7" fmla="*/ 1738 h 1738"/>
                <a:gd name="T8" fmla="*/ 0 w 3004"/>
                <a:gd name="T9" fmla="*/ 1676 h 1738"/>
                <a:gd name="T10" fmla="*/ 874 w 3004"/>
                <a:gd name="T11" fmla="*/ 1446 h 1738"/>
                <a:gd name="T12" fmla="*/ 1249 w 3004"/>
                <a:gd name="T13" fmla="*/ 1446 h 1738"/>
                <a:gd name="T14" fmla="*/ 1249 w 3004"/>
                <a:gd name="T15" fmla="*/ 1738 h 1738"/>
                <a:gd name="T16" fmla="*/ 874 w 3004"/>
                <a:gd name="T17" fmla="*/ 1738 h 1738"/>
                <a:gd name="T18" fmla="*/ 874 w 3004"/>
                <a:gd name="T19" fmla="*/ 1446 h 1738"/>
                <a:gd name="T20" fmla="*/ 1748 w 3004"/>
                <a:gd name="T21" fmla="*/ 869 h 1738"/>
                <a:gd name="T22" fmla="*/ 2130 w 3004"/>
                <a:gd name="T23" fmla="*/ 869 h 1738"/>
                <a:gd name="T24" fmla="*/ 2130 w 3004"/>
                <a:gd name="T25" fmla="*/ 1738 h 1738"/>
                <a:gd name="T26" fmla="*/ 1748 w 3004"/>
                <a:gd name="T27" fmla="*/ 1738 h 1738"/>
                <a:gd name="T28" fmla="*/ 1748 w 3004"/>
                <a:gd name="T29" fmla="*/ 869 h 1738"/>
                <a:gd name="T30" fmla="*/ 2629 w 3004"/>
                <a:gd name="T31" fmla="*/ 0 h 1738"/>
                <a:gd name="T32" fmla="*/ 3004 w 3004"/>
                <a:gd name="T33" fmla="*/ 0 h 1738"/>
                <a:gd name="T34" fmla="*/ 3004 w 3004"/>
                <a:gd name="T35" fmla="*/ 1738 h 1738"/>
                <a:gd name="T36" fmla="*/ 2629 w 3004"/>
                <a:gd name="T37" fmla="*/ 1738 h 1738"/>
                <a:gd name="T38" fmla="*/ 2629 w 3004"/>
                <a:gd name="T39" fmla="*/ 0 h 1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04" h="1738">
                  <a:moveTo>
                    <a:pt x="0" y="1676"/>
                  </a:moveTo>
                  <a:lnTo>
                    <a:pt x="374" y="1676"/>
                  </a:lnTo>
                  <a:lnTo>
                    <a:pt x="374" y="1738"/>
                  </a:lnTo>
                  <a:lnTo>
                    <a:pt x="0" y="1738"/>
                  </a:lnTo>
                  <a:lnTo>
                    <a:pt x="0" y="1676"/>
                  </a:lnTo>
                  <a:close/>
                  <a:moveTo>
                    <a:pt x="874" y="1446"/>
                  </a:moveTo>
                  <a:lnTo>
                    <a:pt x="1249" y="1446"/>
                  </a:lnTo>
                  <a:lnTo>
                    <a:pt x="1249" y="1738"/>
                  </a:lnTo>
                  <a:lnTo>
                    <a:pt x="874" y="1738"/>
                  </a:lnTo>
                  <a:lnTo>
                    <a:pt x="874" y="1446"/>
                  </a:lnTo>
                  <a:close/>
                  <a:moveTo>
                    <a:pt x="1748" y="869"/>
                  </a:moveTo>
                  <a:lnTo>
                    <a:pt x="2130" y="869"/>
                  </a:lnTo>
                  <a:lnTo>
                    <a:pt x="2130" y="1738"/>
                  </a:lnTo>
                  <a:lnTo>
                    <a:pt x="1748" y="1738"/>
                  </a:lnTo>
                  <a:lnTo>
                    <a:pt x="1748" y="869"/>
                  </a:lnTo>
                  <a:close/>
                  <a:moveTo>
                    <a:pt x="2629" y="0"/>
                  </a:moveTo>
                  <a:lnTo>
                    <a:pt x="3004" y="0"/>
                  </a:lnTo>
                  <a:lnTo>
                    <a:pt x="3004" y="1738"/>
                  </a:lnTo>
                  <a:lnTo>
                    <a:pt x="2629" y="1738"/>
                  </a:lnTo>
                  <a:lnTo>
                    <a:pt x="2629" y="0"/>
                  </a:lnTo>
                  <a:close/>
                </a:path>
              </a:pathLst>
            </a:custGeom>
            <a:solidFill>
              <a:srgbClr val="DCE6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i-FI"/>
            </a:p>
          </p:txBody>
        </p:sp>
        <p:sp>
          <p:nvSpPr>
            <p:cNvPr id="15" name="Rectangle 10"/>
            <p:cNvSpPr>
              <a:spLocks noChangeArrowheads="1"/>
            </p:cNvSpPr>
            <p:nvPr/>
          </p:nvSpPr>
          <p:spPr bwMode="auto">
            <a:xfrm>
              <a:off x="4787" y="1039"/>
              <a:ext cx="7" cy="2024"/>
            </a:xfrm>
            <a:prstGeom prst="rect">
              <a:avLst/>
            </a:prstGeom>
            <a:solidFill>
              <a:srgbClr val="868686"/>
            </a:solidFill>
            <a:ln w="11113" cap="flat">
              <a:solidFill>
                <a:srgbClr val="868686"/>
              </a:solidFill>
              <a:prstDash val="solid"/>
              <a:bevel/>
              <a:headEnd/>
              <a:tailEnd/>
            </a:ln>
          </p:spPr>
          <p:txBody>
            <a:bodyPr vert="horz" wrap="square" lIns="91440" tIns="45720" rIns="91440" bIns="45720" numCol="1" anchor="t" anchorCtr="0" compatLnSpc="1">
              <a:prstTxWarp prst="textNoShape">
                <a:avLst/>
              </a:prstTxWarp>
            </a:bodyPr>
            <a:lstStyle/>
            <a:p>
              <a:endParaRPr lang="fi-FI"/>
            </a:p>
          </p:txBody>
        </p:sp>
        <p:sp>
          <p:nvSpPr>
            <p:cNvPr id="16" name="Freeform 11"/>
            <p:cNvSpPr>
              <a:spLocks noEditPoints="1"/>
            </p:cNvSpPr>
            <p:nvPr/>
          </p:nvSpPr>
          <p:spPr bwMode="auto">
            <a:xfrm>
              <a:off x="4790" y="1036"/>
              <a:ext cx="35" cy="2030"/>
            </a:xfrm>
            <a:custGeom>
              <a:avLst/>
              <a:gdLst>
                <a:gd name="T0" fmla="*/ 0 w 35"/>
                <a:gd name="T1" fmla="*/ 2024 h 2030"/>
                <a:gd name="T2" fmla="*/ 35 w 35"/>
                <a:gd name="T3" fmla="*/ 2024 h 2030"/>
                <a:gd name="T4" fmla="*/ 35 w 35"/>
                <a:gd name="T5" fmla="*/ 2030 h 2030"/>
                <a:gd name="T6" fmla="*/ 0 w 35"/>
                <a:gd name="T7" fmla="*/ 2030 h 2030"/>
                <a:gd name="T8" fmla="*/ 0 w 35"/>
                <a:gd name="T9" fmla="*/ 2024 h 2030"/>
                <a:gd name="T10" fmla="*/ 0 w 35"/>
                <a:gd name="T11" fmla="*/ 1738 h 2030"/>
                <a:gd name="T12" fmla="*/ 35 w 35"/>
                <a:gd name="T13" fmla="*/ 1738 h 2030"/>
                <a:gd name="T14" fmla="*/ 35 w 35"/>
                <a:gd name="T15" fmla="*/ 1744 h 2030"/>
                <a:gd name="T16" fmla="*/ 0 w 35"/>
                <a:gd name="T17" fmla="*/ 1744 h 2030"/>
                <a:gd name="T18" fmla="*/ 0 w 35"/>
                <a:gd name="T19" fmla="*/ 1738 h 2030"/>
                <a:gd name="T20" fmla="*/ 0 w 35"/>
                <a:gd name="T21" fmla="*/ 1446 h 2030"/>
                <a:gd name="T22" fmla="*/ 35 w 35"/>
                <a:gd name="T23" fmla="*/ 1446 h 2030"/>
                <a:gd name="T24" fmla="*/ 35 w 35"/>
                <a:gd name="T25" fmla="*/ 1453 h 2030"/>
                <a:gd name="T26" fmla="*/ 0 w 35"/>
                <a:gd name="T27" fmla="*/ 1453 h 2030"/>
                <a:gd name="T28" fmla="*/ 0 w 35"/>
                <a:gd name="T29" fmla="*/ 1446 h 2030"/>
                <a:gd name="T30" fmla="*/ 0 w 35"/>
                <a:gd name="T31" fmla="*/ 1155 h 2030"/>
                <a:gd name="T32" fmla="*/ 35 w 35"/>
                <a:gd name="T33" fmla="*/ 1155 h 2030"/>
                <a:gd name="T34" fmla="*/ 35 w 35"/>
                <a:gd name="T35" fmla="*/ 1161 h 2030"/>
                <a:gd name="T36" fmla="*/ 0 w 35"/>
                <a:gd name="T37" fmla="*/ 1161 h 2030"/>
                <a:gd name="T38" fmla="*/ 0 w 35"/>
                <a:gd name="T39" fmla="*/ 1155 h 2030"/>
                <a:gd name="T40" fmla="*/ 0 w 35"/>
                <a:gd name="T41" fmla="*/ 869 h 2030"/>
                <a:gd name="T42" fmla="*/ 35 w 35"/>
                <a:gd name="T43" fmla="*/ 869 h 2030"/>
                <a:gd name="T44" fmla="*/ 35 w 35"/>
                <a:gd name="T45" fmla="*/ 875 h 2030"/>
                <a:gd name="T46" fmla="*/ 0 w 35"/>
                <a:gd name="T47" fmla="*/ 875 h 2030"/>
                <a:gd name="T48" fmla="*/ 0 w 35"/>
                <a:gd name="T49" fmla="*/ 869 h 2030"/>
                <a:gd name="T50" fmla="*/ 0 w 35"/>
                <a:gd name="T51" fmla="*/ 577 h 2030"/>
                <a:gd name="T52" fmla="*/ 35 w 35"/>
                <a:gd name="T53" fmla="*/ 577 h 2030"/>
                <a:gd name="T54" fmla="*/ 35 w 35"/>
                <a:gd name="T55" fmla="*/ 583 h 2030"/>
                <a:gd name="T56" fmla="*/ 0 w 35"/>
                <a:gd name="T57" fmla="*/ 583 h 2030"/>
                <a:gd name="T58" fmla="*/ 0 w 35"/>
                <a:gd name="T59" fmla="*/ 577 h 2030"/>
                <a:gd name="T60" fmla="*/ 0 w 35"/>
                <a:gd name="T61" fmla="*/ 292 h 2030"/>
                <a:gd name="T62" fmla="*/ 35 w 35"/>
                <a:gd name="T63" fmla="*/ 292 h 2030"/>
                <a:gd name="T64" fmla="*/ 35 w 35"/>
                <a:gd name="T65" fmla="*/ 298 h 2030"/>
                <a:gd name="T66" fmla="*/ 0 w 35"/>
                <a:gd name="T67" fmla="*/ 298 h 2030"/>
                <a:gd name="T68" fmla="*/ 0 w 35"/>
                <a:gd name="T69" fmla="*/ 292 h 2030"/>
                <a:gd name="T70" fmla="*/ 0 w 35"/>
                <a:gd name="T71" fmla="*/ 0 h 2030"/>
                <a:gd name="T72" fmla="*/ 35 w 35"/>
                <a:gd name="T73" fmla="*/ 0 h 2030"/>
                <a:gd name="T74" fmla="*/ 35 w 35"/>
                <a:gd name="T75" fmla="*/ 6 h 2030"/>
                <a:gd name="T76" fmla="*/ 0 w 35"/>
                <a:gd name="T77" fmla="*/ 6 h 2030"/>
                <a:gd name="T78" fmla="*/ 0 w 35"/>
                <a:gd name="T79" fmla="*/ 0 h 2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 h="2030">
                  <a:moveTo>
                    <a:pt x="0" y="2024"/>
                  </a:moveTo>
                  <a:lnTo>
                    <a:pt x="35" y="2024"/>
                  </a:lnTo>
                  <a:lnTo>
                    <a:pt x="35" y="2030"/>
                  </a:lnTo>
                  <a:lnTo>
                    <a:pt x="0" y="2030"/>
                  </a:lnTo>
                  <a:lnTo>
                    <a:pt x="0" y="2024"/>
                  </a:lnTo>
                  <a:close/>
                  <a:moveTo>
                    <a:pt x="0" y="1738"/>
                  </a:moveTo>
                  <a:lnTo>
                    <a:pt x="35" y="1738"/>
                  </a:lnTo>
                  <a:lnTo>
                    <a:pt x="35" y="1744"/>
                  </a:lnTo>
                  <a:lnTo>
                    <a:pt x="0" y="1744"/>
                  </a:lnTo>
                  <a:lnTo>
                    <a:pt x="0" y="1738"/>
                  </a:lnTo>
                  <a:close/>
                  <a:moveTo>
                    <a:pt x="0" y="1446"/>
                  </a:moveTo>
                  <a:lnTo>
                    <a:pt x="35" y="1446"/>
                  </a:lnTo>
                  <a:lnTo>
                    <a:pt x="35" y="1453"/>
                  </a:lnTo>
                  <a:lnTo>
                    <a:pt x="0" y="1453"/>
                  </a:lnTo>
                  <a:lnTo>
                    <a:pt x="0" y="1446"/>
                  </a:lnTo>
                  <a:close/>
                  <a:moveTo>
                    <a:pt x="0" y="1155"/>
                  </a:moveTo>
                  <a:lnTo>
                    <a:pt x="35" y="1155"/>
                  </a:lnTo>
                  <a:lnTo>
                    <a:pt x="35" y="1161"/>
                  </a:lnTo>
                  <a:lnTo>
                    <a:pt x="0" y="1161"/>
                  </a:lnTo>
                  <a:lnTo>
                    <a:pt x="0" y="1155"/>
                  </a:lnTo>
                  <a:close/>
                  <a:moveTo>
                    <a:pt x="0" y="869"/>
                  </a:moveTo>
                  <a:lnTo>
                    <a:pt x="35" y="869"/>
                  </a:lnTo>
                  <a:lnTo>
                    <a:pt x="35" y="875"/>
                  </a:lnTo>
                  <a:lnTo>
                    <a:pt x="0" y="875"/>
                  </a:lnTo>
                  <a:lnTo>
                    <a:pt x="0" y="869"/>
                  </a:lnTo>
                  <a:close/>
                  <a:moveTo>
                    <a:pt x="0" y="577"/>
                  </a:moveTo>
                  <a:lnTo>
                    <a:pt x="35" y="577"/>
                  </a:lnTo>
                  <a:lnTo>
                    <a:pt x="35" y="583"/>
                  </a:lnTo>
                  <a:lnTo>
                    <a:pt x="0" y="583"/>
                  </a:lnTo>
                  <a:lnTo>
                    <a:pt x="0" y="577"/>
                  </a:lnTo>
                  <a:close/>
                  <a:moveTo>
                    <a:pt x="0" y="292"/>
                  </a:moveTo>
                  <a:lnTo>
                    <a:pt x="35" y="292"/>
                  </a:lnTo>
                  <a:lnTo>
                    <a:pt x="35" y="298"/>
                  </a:lnTo>
                  <a:lnTo>
                    <a:pt x="0" y="298"/>
                  </a:lnTo>
                  <a:lnTo>
                    <a:pt x="0" y="292"/>
                  </a:lnTo>
                  <a:close/>
                  <a:moveTo>
                    <a:pt x="0" y="0"/>
                  </a:moveTo>
                  <a:lnTo>
                    <a:pt x="35" y="0"/>
                  </a:lnTo>
                  <a:lnTo>
                    <a:pt x="35" y="6"/>
                  </a:lnTo>
                  <a:lnTo>
                    <a:pt x="0" y="6"/>
                  </a:lnTo>
                  <a:lnTo>
                    <a:pt x="0" y="0"/>
                  </a:lnTo>
                  <a:close/>
                </a:path>
              </a:pathLst>
            </a:custGeom>
            <a:solidFill>
              <a:srgbClr val="868686"/>
            </a:solidFill>
            <a:ln w="11113" cap="flat">
              <a:solidFill>
                <a:srgbClr val="868686"/>
              </a:solidFill>
              <a:prstDash val="solid"/>
              <a:bevel/>
              <a:headEnd/>
              <a:tailEnd/>
            </a:ln>
          </p:spPr>
          <p:txBody>
            <a:bodyPr vert="horz" wrap="square" lIns="91440" tIns="45720" rIns="91440" bIns="45720" numCol="1" anchor="t" anchorCtr="0" compatLnSpc="1">
              <a:prstTxWarp prst="textNoShape">
                <a:avLst/>
              </a:prstTxWarp>
            </a:bodyPr>
            <a:lstStyle/>
            <a:p>
              <a:endParaRPr lang="fi-FI"/>
            </a:p>
          </p:txBody>
        </p:sp>
        <p:sp>
          <p:nvSpPr>
            <p:cNvPr id="17" name="Rectangle 12"/>
            <p:cNvSpPr>
              <a:spLocks noChangeArrowheads="1"/>
            </p:cNvSpPr>
            <p:nvPr/>
          </p:nvSpPr>
          <p:spPr bwMode="auto">
            <a:xfrm>
              <a:off x="1283" y="1039"/>
              <a:ext cx="7" cy="2024"/>
            </a:xfrm>
            <a:prstGeom prst="rect">
              <a:avLst/>
            </a:prstGeom>
            <a:solidFill>
              <a:srgbClr val="868686"/>
            </a:solidFill>
            <a:ln w="11113" cap="flat">
              <a:solidFill>
                <a:srgbClr val="868686"/>
              </a:solidFill>
              <a:prstDash val="solid"/>
              <a:bevel/>
              <a:headEnd/>
              <a:tailEnd/>
            </a:ln>
          </p:spPr>
          <p:txBody>
            <a:bodyPr vert="horz" wrap="square" lIns="91440" tIns="45720" rIns="91440" bIns="45720" numCol="1" anchor="t" anchorCtr="0" compatLnSpc="1">
              <a:prstTxWarp prst="textNoShape">
                <a:avLst/>
              </a:prstTxWarp>
            </a:bodyPr>
            <a:lstStyle/>
            <a:p>
              <a:endParaRPr lang="fi-FI"/>
            </a:p>
          </p:txBody>
        </p:sp>
        <p:sp>
          <p:nvSpPr>
            <p:cNvPr id="18" name="Freeform 13"/>
            <p:cNvSpPr>
              <a:spLocks noEditPoints="1"/>
            </p:cNvSpPr>
            <p:nvPr/>
          </p:nvSpPr>
          <p:spPr bwMode="auto">
            <a:xfrm>
              <a:off x="1259" y="1036"/>
              <a:ext cx="27" cy="2030"/>
            </a:xfrm>
            <a:custGeom>
              <a:avLst/>
              <a:gdLst>
                <a:gd name="T0" fmla="*/ 0 w 27"/>
                <a:gd name="T1" fmla="*/ 2024 h 2030"/>
                <a:gd name="T2" fmla="*/ 27 w 27"/>
                <a:gd name="T3" fmla="*/ 2024 h 2030"/>
                <a:gd name="T4" fmla="*/ 27 w 27"/>
                <a:gd name="T5" fmla="*/ 2030 h 2030"/>
                <a:gd name="T6" fmla="*/ 0 w 27"/>
                <a:gd name="T7" fmla="*/ 2030 h 2030"/>
                <a:gd name="T8" fmla="*/ 0 w 27"/>
                <a:gd name="T9" fmla="*/ 2024 h 2030"/>
                <a:gd name="T10" fmla="*/ 0 w 27"/>
                <a:gd name="T11" fmla="*/ 1688 h 2030"/>
                <a:gd name="T12" fmla="*/ 27 w 27"/>
                <a:gd name="T13" fmla="*/ 1688 h 2030"/>
                <a:gd name="T14" fmla="*/ 27 w 27"/>
                <a:gd name="T15" fmla="*/ 1695 h 2030"/>
                <a:gd name="T16" fmla="*/ 0 w 27"/>
                <a:gd name="T17" fmla="*/ 1695 h 2030"/>
                <a:gd name="T18" fmla="*/ 0 w 27"/>
                <a:gd name="T19" fmla="*/ 1688 h 2030"/>
                <a:gd name="T20" fmla="*/ 0 w 27"/>
                <a:gd name="T21" fmla="*/ 1347 h 2030"/>
                <a:gd name="T22" fmla="*/ 27 w 27"/>
                <a:gd name="T23" fmla="*/ 1347 h 2030"/>
                <a:gd name="T24" fmla="*/ 27 w 27"/>
                <a:gd name="T25" fmla="*/ 1353 h 2030"/>
                <a:gd name="T26" fmla="*/ 0 w 27"/>
                <a:gd name="T27" fmla="*/ 1353 h 2030"/>
                <a:gd name="T28" fmla="*/ 0 w 27"/>
                <a:gd name="T29" fmla="*/ 1347 h 2030"/>
                <a:gd name="T30" fmla="*/ 0 w 27"/>
                <a:gd name="T31" fmla="*/ 1012 h 2030"/>
                <a:gd name="T32" fmla="*/ 27 w 27"/>
                <a:gd name="T33" fmla="*/ 1012 h 2030"/>
                <a:gd name="T34" fmla="*/ 27 w 27"/>
                <a:gd name="T35" fmla="*/ 1018 h 2030"/>
                <a:gd name="T36" fmla="*/ 0 w 27"/>
                <a:gd name="T37" fmla="*/ 1018 h 2030"/>
                <a:gd name="T38" fmla="*/ 0 w 27"/>
                <a:gd name="T39" fmla="*/ 1012 h 2030"/>
                <a:gd name="T40" fmla="*/ 0 w 27"/>
                <a:gd name="T41" fmla="*/ 676 h 2030"/>
                <a:gd name="T42" fmla="*/ 27 w 27"/>
                <a:gd name="T43" fmla="*/ 676 h 2030"/>
                <a:gd name="T44" fmla="*/ 27 w 27"/>
                <a:gd name="T45" fmla="*/ 683 h 2030"/>
                <a:gd name="T46" fmla="*/ 0 w 27"/>
                <a:gd name="T47" fmla="*/ 683 h 2030"/>
                <a:gd name="T48" fmla="*/ 0 w 27"/>
                <a:gd name="T49" fmla="*/ 676 h 2030"/>
                <a:gd name="T50" fmla="*/ 0 w 27"/>
                <a:gd name="T51" fmla="*/ 341 h 2030"/>
                <a:gd name="T52" fmla="*/ 27 w 27"/>
                <a:gd name="T53" fmla="*/ 341 h 2030"/>
                <a:gd name="T54" fmla="*/ 27 w 27"/>
                <a:gd name="T55" fmla="*/ 347 h 2030"/>
                <a:gd name="T56" fmla="*/ 0 w 27"/>
                <a:gd name="T57" fmla="*/ 347 h 2030"/>
                <a:gd name="T58" fmla="*/ 0 w 27"/>
                <a:gd name="T59" fmla="*/ 341 h 2030"/>
                <a:gd name="T60" fmla="*/ 0 w 27"/>
                <a:gd name="T61" fmla="*/ 0 h 2030"/>
                <a:gd name="T62" fmla="*/ 27 w 27"/>
                <a:gd name="T63" fmla="*/ 0 h 2030"/>
                <a:gd name="T64" fmla="*/ 27 w 27"/>
                <a:gd name="T65" fmla="*/ 6 h 2030"/>
                <a:gd name="T66" fmla="*/ 0 w 27"/>
                <a:gd name="T67" fmla="*/ 6 h 2030"/>
                <a:gd name="T68" fmla="*/ 0 w 27"/>
                <a:gd name="T69" fmla="*/ 0 h 2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 h="2030">
                  <a:moveTo>
                    <a:pt x="0" y="2024"/>
                  </a:moveTo>
                  <a:lnTo>
                    <a:pt x="27" y="2024"/>
                  </a:lnTo>
                  <a:lnTo>
                    <a:pt x="27" y="2030"/>
                  </a:lnTo>
                  <a:lnTo>
                    <a:pt x="0" y="2030"/>
                  </a:lnTo>
                  <a:lnTo>
                    <a:pt x="0" y="2024"/>
                  </a:lnTo>
                  <a:close/>
                  <a:moveTo>
                    <a:pt x="0" y="1688"/>
                  </a:moveTo>
                  <a:lnTo>
                    <a:pt x="27" y="1688"/>
                  </a:lnTo>
                  <a:lnTo>
                    <a:pt x="27" y="1695"/>
                  </a:lnTo>
                  <a:lnTo>
                    <a:pt x="0" y="1695"/>
                  </a:lnTo>
                  <a:lnTo>
                    <a:pt x="0" y="1688"/>
                  </a:lnTo>
                  <a:close/>
                  <a:moveTo>
                    <a:pt x="0" y="1347"/>
                  </a:moveTo>
                  <a:lnTo>
                    <a:pt x="27" y="1347"/>
                  </a:lnTo>
                  <a:lnTo>
                    <a:pt x="27" y="1353"/>
                  </a:lnTo>
                  <a:lnTo>
                    <a:pt x="0" y="1353"/>
                  </a:lnTo>
                  <a:lnTo>
                    <a:pt x="0" y="1347"/>
                  </a:lnTo>
                  <a:close/>
                  <a:moveTo>
                    <a:pt x="0" y="1012"/>
                  </a:moveTo>
                  <a:lnTo>
                    <a:pt x="27" y="1012"/>
                  </a:lnTo>
                  <a:lnTo>
                    <a:pt x="27" y="1018"/>
                  </a:lnTo>
                  <a:lnTo>
                    <a:pt x="0" y="1018"/>
                  </a:lnTo>
                  <a:lnTo>
                    <a:pt x="0" y="1012"/>
                  </a:lnTo>
                  <a:close/>
                  <a:moveTo>
                    <a:pt x="0" y="676"/>
                  </a:moveTo>
                  <a:lnTo>
                    <a:pt x="27" y="676"/>
                  </a:lnTo>
                  <a:lnTo>
                    <a:pt x="27" y="683"/>
                  </a:lnTo>
                  <a:lnTo>
                    <a:pt x="0" y="683"/>
                  </a:lnTo>
                  <a:lnTo>
                    <a:pt x="0" y="676"/>
                  </a:lnTo>
                  <a:close/>
                  <a:moveTo>
                    <a:pt x="0" y="341"/>
                  </a:moveTo>
                  <a:lnTo>
                    <a:pt x="27" y="341"/>
                  </a:lnTo>
                  <a:lnTo>
                    <a:pt x="27" y="347"/>
                  </a:lnTo>
                  <a:lnTo>
                    <a:pt x="0" y="347"/>
                  </a:lnTo>
                  <a:lnTo>
                    <a:pt x="0" y="341"/>
                  </a:lnTo>
                  <a:close/>
                  <a:moveTo>
                    <a:pt x="0" y="0"/>
                  </a:moveTo>
                  <a:lnTo>
                    <a:pt x="27" y="0"/>
                  </a:lnTo>
                  <a:lnTo>
                    <a:pt x="27" y="6"/>
                  </a:lnTo>
                  <a:lnTo>
                    <a:pt x="0" y="6"/>
                  </a:lnTo>
                  <a:lnTo>
                    <a:pt x="0" y="0"/>
                  </a:lnTo>
                  <a:close/>
                </a:path>
              </a:pathLst>
            </a:custGeom>
            <a:solidFill>
              <a:srgbClr val="868686"/>
            </a:solidFill>
            <a:ln w="11113" cap="flat">
              <a:solidFill>
                <a:srgbClr val="868686"/>
              </a:solidFill>
              <a:prstDash val="solid"/>
              <a:bevel/>
              <a:headEnd/>
              <a:tailEnd/>
            </a:ln>
          </p:spPr>
          <p:txBody>
            <a:bodyPr vert="horz" wrap="square" lIns="91440" tIns="45720" rIns="91440" bIns="45720" numCol="1" anchor="t" anchorCtr="0" compatLnSpc="1">
              <a:prstTxWarp prst="textNoShape">
                <a:avLst/>
              </a:prstTxWarp>
            </a:bodyPr>
            <a:lstStyle/>
            <a:p>
              <a:endParaRPr lang="fi-FI"/>
            </a:p>
          </p:txBody>
        </p:sp>
        <p:sp>
          <p:nvSpPr>
            <p:cNvPr id="19" name="Rectangle 14"/>
            <p:cNvSpPr>
              <a:spLocks noChangeArrowheads="1"/>
            </p:cNvSpPr>
            <p:nvPr/>
          </p:nvSpPr>
          <p:spPr bwMode="auto">
            <a:xfrm>
              <a:off x="1286" y="3060"/>
              <a:ext cx="3504" cy="6"/>
            </a:xfrm>
            <a:prstGeom prst="rect">
              <a:avLst/>
            </a:prstGeom>
            <a:solidFill>
              <a:srgbClr val="868686"/>
            </a:solidFill>
            <a:ln w="11113" cap="flat">
              <a:solidFill>
                <a:srgbClr val="868686"/>
              </a:solidFill>
              <a:prstDash val="solid"/>
              <a:bevel/>
              <a:headEnd/>
              <a:tailEnd/>
            </a:ln>
          </p:spPr>
          <p:txBody>
            <a:bodyPr vert="horz" wrap="square" lIns="91440" tIns="45720" rIns="91440" bIns="45720" numCol="1" anchor="t" anchorCtr="0" compatLnSpc="1">
              <a:prstTxWarp prst="textNoShape">
                <a:avLst/>
              </a:prstTxWarp>
            </a:bodyPr>
            <a:lstStyle/>
            <a:p>
              <a:endParaRPr lang="fi-FI"/>
            </a:p>
          </p:txBody>
        </p:sp>
        <p:sp>
          <p:nvSpPr>
            <p:cNvPr id="20" name="Freeform 15"/>
            <p:cNvSpPr>
              <a:spLocks noEditPoints="1"/>
            </p:cNvSpPr>
            <p:nvPr/>
          </p:nvSpPr>
          <p:spPr bwMode="auto">
            <a:xfrm>
              <a:off x="1283" y="3063"/>
              <a:ext cx="3511" cy="25"/>
            </a:xfrm>
            <a:custGeom>
              <a:avLst/>
              <a:gdLst>
                <a:gd name="T0" fmla="*/ 7 w 3511"/>
                <a:gd name="T1" fmla="*/ 0 h 25"/>
                <a:gd name="T2" fmla="*/ 7 w 3511"/>
                <a:gd name="T3" fmla="*/ 25 h 25"/>
                <a:gd name="T4" fmla="*/ 0 w 3511"/>
                <a:gd name="T5" fmla="*/ 25 h 25"/>
                <a:gd name="T6" fmla="*/ 0 w 3511"/>
                <a:gd name="T7" fmla="*/ 0 h 25"/>
                <a:gd name="T8" fmla="*/ 7 w 3511"/>
                <a:gd name="T9" fmla="*/ 0 h 25"/>
                <a:gd name="T10" fmla="*/ 881 w 3511"/>
                <a:gd name="T11" fmla="*/ 0 h 25"/>
                <a:gd name="T12" fmla="*/ 881 w 3511"/>
                <a:gd name="T13" fmla="*/ 25 h 25"/>
                <a:gd name="T14" fmla="*/ 874 w 3511"/>
                <a:gd name="T15" fmla="*/ 25 h 25"/>
                <a:gd name="T16" fmla="*/ 874 w 3511"/>
                <a:gd name="T17" fmla="*/ 0 h 25"/>
                <a:gd name="T18" fmla="*/ 881 w 3511"/>
                <a:gd name="T19" fmla="*/ 0 h 25"/>
                <a:gd name="T20" fmla="*/ 1762 w 3511"/>
                <a:gd name="T21" fmla="*/ 0 h 25"/>
                <a:gd name="T22" fmla="*/ 1762 w 3511"/>
                <a:gd name="T23" fmla="*/ 25 h 25"/>
                <a:gd name="T24" fmla="*/ 1755 w 3511"/>
                <a:gd name="T25" fmla="*/ 25 h 25"/>
                <a:gd name="T26" fmla="*/ 1755 w 3511"/>
                <a:gd name="T27" fmla="*/ 0 h 25"/>
                <a:gd name="T28" fmla="*/ 1762 w 3511"/>
                <a:gd name="T29" fmla="*/ 0 h 25"/>
                <a:gd name="T30" fmla="*/ 2637 w 3511"/>
                <a:gd name="T31" fmla="*/ 0 h 25"/>
                <a:gd name="T32" fmla="*/ 2637 w 3511"/>
                <a:gd name="T33" fmla="*/ 25 h 25"/>
                <a:gd name="T34" fmla="*/ 2630 w 3511"/>
                <a:gd name="T35" fmla="*/ 25 h 25"/>
                <a:gd name="T36" fmla="*/ 2630 w 3511"/>
                <a:gd name="T37" fmla="*/ 0 h 25"/>
                <a:gd name="T38" fmla="*/ 2637 w 3511"/>
                <a:gd name="T39" fmla="*/ 0 h 25"/>
                <a:gd name="T40" fmla="*/ 3511 w 3511"/>
                <a:gd name="T41" fmla="*/ 0 h 25"/>
                <a:gd name="T42" fmla="*/ 3511 w 3511"/>
                <a:gd name="T43" fmla="*/ 25 h 25"/>
                <a:gd name="T44" fmla="*/ 3504 w 3511"/>
                <a:gd name="T45" fmla="*/ 25 h 25"/>
                <a:gd name="T46" fmla="*/ 3504 w 3511"/>
                <a:gd name="T47" fmla="*/ 0 h 25"/>
                <a:gd name="T48" fmla="*/ 3511 w 3511"/>
                <a:gd name="T4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511" h="25">
                  <a:moveTo>
                    <a:pt x="7" y="0"/>
                  </a:moveTo>
                  <a:lnTo>
                    <a:pt x="7" y="25"/>
                  </a:lnTo>
                  <a:lnTo>
                    <a:pt x="0" y="25"/>
                  </a:lnTo>
                  <a:lnTo>
                    <a:pt x="0" y="0"/>
                  </a:lnTo>
                  <a:lnTo>
                    <a:pt x="7" y="0"/>
                  </a:lnTo>
                  <a:close/>
                  <a:moveTo>
                    <a:pt x="881" y="0"/>
                  </a:moveTo>
                  <a:lnTo>
                    <a:pt x="881" y="25"/>
                  </a:lnTo>
                  <a:lnTo>
                    <a:pt x="874" y="25"/>
                  </a:lnTo>
                  <a:lnTo>
                    <a:pt x="874" y="0"/>
                  </a:lnTo>
                  <a:lnTo>
                    <a:pt x="881" y="0"/>
                  </a:lnTo>
                  <a:close/>
                  <a:moveTo>
                    <a:pt x="1762" y="0"/>
                  </a:moveTo>
                  <a:lnTo>
                    <a:pt x="1762" y="25"/>
                  </a:lnTo>
                  <a:lnTo>
                    <a:pt x="1755" y="25"/>
                  </a:lnTo>
                  <a:lnTo>
                    <a:pt x="1755" y="0"/>
                  </a:lnTo>
                  <a:lnTo>
                    <a:pt x="1762" y="0"/>
                  </a:lnTo>
                  <a:close/>
                  <a:moveTo>
                    <a:pt x="2637" y="0"/>
                  </a:moveTo>
                  <a:lnTo>
                    <a:pt x="2637" y="25"/>
                  </a:lnTo>
                  <a:lnTo>
                    <a:pt x="2630" y="25"/>
                  </a:lnTo>
                  <a:lnTo>
                    <a:pt x="2630" y="0"/>
                  </a:lnTo>
                  <a:lnTo>
                    <a:pt x="2637" y="0"/>
                  </a:lnTo>
                  <a:close/>
                  <a:moveTo>
                    <a:pt x="3511" y="0"/>
                  </a:moveTo>
                  <a:lnTo>
                    <a:pt x="3511" y="25"/>
                  </a:lnTo>
                  <a:lnTo>
                    <a:pt x="3504" y="25"/>
                  </a:lnTo>
                  <a:lnTo>
                    <a:pt x="3504" y="0"/>
                  </a:lnTo>
                  <a:lnTo>
                    <a:pt x="3511" y="0"/>
                  </a:lnTo>
                  <a:close/>
                </a:path>
              </a:pathLst>
            </a:custGeom>
            <a:solidFill>
              <a:srgbClr val="868686"/>
            </a:solidFill>
            <a:ln w="11113" cap="flat">
              <a:solidFill>
                <a:srgbClr val="868686"/>
              </a:solidFill>
              <a:prstDash val="solid"/>
              <a:bevel/>
              <a:headEnd/>
              <a:tailEnd/>
            </a:ln>
          </p:spPr>
          <p:txBody>
            <a:bodyPr vert="horz" wrap="square" lIns="91440" tIns="45720" rIns="91440" bIns="45720" numCol="1" anchor="t" anchorCtr="0" compatLnSpc="1">
              <a:prstTxWarp prst="textNoShape">
                <a:avLst/>
              </a:prstTxWarp>
            </a:bodyPr>
            <a:lstStyle/>
            <a:p>
              <a:endParaRPr lang="fi-FI"/>
            </a:p>
          </p:txBody>
        </p:sp>
        <p:sp>
          <p:nvSpPr>
            <p:cNvPr id="21" name="Freeform 16"/>
            <p:cNvSpPr>
              <a:spLocks/>
            </p:cNvSpPr>
            <p:nvPr/>
          </p:nvSpPr>
          <p:spPr bwMode="auto">
            <a:xfrm>
              <a:off x="1711" y="1162"/>
              <a:ext cx="2660" cy="1231"/>
            </a:xfrm>
            <a:custGeom>
              <a:avLst/>
              <a:gdLst>
                <a:gd name="T0" fmla="*/ 29 w 6133"/>
                <a:gd name="T1" fmla="*/ 3106 h 3172"/>
                <a:gd name="T2" fmla="*/ 281 w 6133"/>
                <a:gd name="T3" fmla="*/ 3060 h 3172"/>
                <a:gd name="T4" fmla="*/ 535 w 6133"/>
                <a:gd name="T5" fmla="*/ 3021 h 3172"/>
                <a:gd name="T6" fmla="*/ 1040 w 6133"/>
                <a:gd name="T7" fmla="*/ 2947 h 3172"/>
                <a:gd name="T8" fmla="*/ 1292 w 6133"/>
                <a:gd name="T9" fmla="*/ 2904 h 3172"/>
                <a:gd name="T10" fmla="*/ 1544 w 6133"/>
                <a:gd name="T11" fmla="*/ 2851 h 3172"/>
                <a:gd name="T12" fmla="*/ 1794 w 6133"/>
                <a:gd name="T13" fmla="*/ 2784 h 3172"/>
                <a:gd name="T14" fmla="*/ 2045 w 6133"/>
                <a:gd name="T15" fmla="*/ 2699 h 3172"/>
                <a:gd name="T16" fmla="*/ 2295 w 6133"/>
                <a:gd name="T17" fmla="*/ 2596 h 3172"/>
                <a:gd name="T18" fmla="*/ 2547 w 6133"/>
                <a:gd name="T19" fmla="*/ 2479 h 3172"/>
                <a:gd name="T20" fmla="*/ 2798 w 6133"/>
                <a:gd name="T21" fmla="*/ 2350 h 3172"/>
                <a:gd name="T22" fmla="*/ 3050 w 6133"/>
                <a:gd name="T23" fmla="*/ 2210 h 3172"/>
                <a:gd name="T24" fmla="*/ 3302 w 6133"/>
                <a:gd name="T25" fmla="*/ 2060 h 3172"/>
                <a:gd name="T26" fmla="*/ 3554 w 6133"/>
                <a:gd name="T27" fmla="*/ 1903 h 3172"/>
                <a:gd name="T28" fmla="*/ 4058 w 6133"/>
                <a:gd name="T29" fmla="*/ 1574 h 3172"/>
                <a:gd name="T30" fmla="*/ 4310 w 6133"/>
                <a:gd name="T31" fmla="*/ 1399 h 3172"/>
                <a:gd name="T32" fmla="*/ 4561 w 6133"/>
                <a:gd name="T33" fmla="*/ 1214 h 3172"/>
                <a:gd name="T34" fmla="*/ 4814 w 6133"/>
                <a:gd name="T35" fmla="*/ 1020 h 3172"/>
                <a:gd name="T36" fmla="*/ 5067 w 6133"/>
                <a:gd name="T37" fmla="*/ 820 h 3172"/>
                <a:gd name="T38" fmla="*/ 5571 w 6133"/>
                <a:gd name="T39" fmla="*/ 413 h 3172"/>
                <a:gd name="T40" fmla="*/ 5824 w 6133"/>
                <a:gd name="T41" fmla="*/ 210 h 3172"/>
                <a:gd name="T42" fmla="*/ 6077 w 6133"/>
                <a:gd name="T43" fmla="*/ 11 h 3172"/>
                <a:gd name="T44" fmla="*/ 6122 w 6133"/>
                <a:gd name="T45" fmla="*/ 17 h 3172"/>
                <a:gd name="T46" fmla="*/ 6116 w 6133"/>
                <a:gd name="T47" fmla="*/ 62 h 3172"/>
                <a:gd name="T48" fmla="*/ 5864 w 6133"/>
                <a:gd name="T49" fmla="*/ 259 h 3172"/>
                <a:gd name="T50" fmla="*/ 5612 w 6133"/>
                <a:gd name="T51" fmla="*/ 462 h 3172"/>
                <a:gd name="T52" fmla="*/ 5106 w 6133"/>
                <a:gd name="T53" fmla="*/ 871 h 3172"/>
                <a:gd name="T54" fmla="*/ 4853 w 6133"/>
                <a:gd name="T55" fmla="*/ 1071 h 3172"/>
                <a:gd name="T56" fmla="*/ 4599 w 6133"/>
                <a:gd name="T57" fmla="*/ 1265 h 3172"/>
                <a:gd name="T58" fmla="*/ 4347 w 6133"/>
                <a:gd name="T59" fmla="*/ 1452 h 3172"/>
                <a:gd name="T60" fmla="*/ 4093 w 6133"/>
                <a:gd name="T61" fmla="*/ 1627 h 3172"/>
                <a:gd name="T62" fmla="*/ 3587 w 6133"/>
                <a:gd name="T63" fmla="*/ 1958 h 3172"/>
                <a:gd name="T64" fmla="*/ 3335 w 6133"/>
                <a:gd name="T65" fmla="*/ 2115 h 3172"/>
                <a:gd name="T66" fmla="*/ 3081 w 6133"/>
                <a:gd name="T67" fmla="*/ 2265 h 3172"/>
                <a:gd name="T68" fmla="*/ 2827 w 6133"/>
                <a:gd name="T69" fmla="*/ 2407 h 3172"/>
                <a:gd name="T70" fmla="*/ 2574 w 6133"/>
                <a:gd name="T71" fmla="*/ 2538 h 3172"/>
                <a:gd name="T72" fmla="*/ 2320 w 6133"/>
                <a:gd name="T73" fmla="*/ 2655 h 3172"/>
                <a:gd name="T74" fmla="*/ 2066 w 6133"/>
                <a:gd name="T75" fmla="*/ 2760 h 3172"/>
                <a:gd name="T76" fmla="*/ 1811 w 6133"/>
                <a:gd name="T77" fmla="*/ 2845 h 3172"/>
                <a:gd name="T78" fmla="*/ 1557 w 6133"/>
                <a:gd name="T79" fmla="*/ 2914 h 3172"/>
                <a:gd name="T80" fmla="*/ 1303 w 6133"/>
                <a:gd name="T81" fmla="*/ 2967 h 3172"/>
                <a:gd name="T82" fmla="*/ 1049 w 6133"/>
                <a:gd name="T83" fmla="*/ 3010 h 3172"/>
                <a:gd name="T84" fmla="*/ 544 w 6133"/>
                <a:gd name="T85" fmla="*/ 3084 h 3172"/>
                <a:gd name="T86" fmla="*/ 292 w 6133"/>
                <a:gd name="T87" fmla="*/ 3123 h 3172"/>
                <a:gd name="T88" fmla="*/ 40 w 6133"/>
                <a:gd name="T89" fmla="*/ 3169 h 3172"/>
                <a:gd name="T90" fmla="*/ 3 w 6133"/>
                <a:gd name="T91" fmla="*/ 3143 h 3172"/>
                <a:gd name="T92" fmla="*/ 29 w 6133"/>
                <a:gd name="T93" fmla="*/ 3106 h 3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33" h="3172">
                  <a:moveTo>
                    <a:pt x="29" y="3106"/>
                  </a:moveTo>
                  <a:lnTo>
                    <a:pt x="281" y="3060"/>
                  </a:lnTo>
                  <a:lnTo>
                    <a:pt x="535" y="3021"/>
                  </a:lnTo>
                  <a:lnTo>
                    <a:pt x="1040" y="2947"/>
                  </a:lnTo>
                  <a:lnTo>
                    <a:pt x="1292" y="2904"/>
                  </a:lnTo>
                  <a:lnTo>
                    <a:pt x="1544" y="2851"/>
                  </a:lnTo>
                  <a:lnTo>
                    <a:pt x="1794" y="2784"/>
                  </a:lnTo>
                  <a:lnTo>
                    <a:pt x="2045" y="2699"/>
                  </a:lnTo>
                  <a:lnTo>
                    <a:pt x="2295" y="2596"/>
                  </a:lnTo>
                  <a:lnTo>
                    <a:pt x="2547" y="2479"/>
                  </a:lnTo>
                  <a:lnTo>
                    <a:pt x="2798" y="2350"/>
                  </a:lnTo>
                  <a:lnTo>
                    <a:pt x="3050" y="2210"/>
                  </a:lnTo>
                  <a:lnTo>
                    <a:pt x="3302" y="2060"/>
                  </a:lnTo>
                  <a:lnTo>
                    <a:pt x="3554" y="1903"/>
                  </a:lnTo>
                  <a:lnTo>
                    <a:pt x="4058" y="1574"/>
                  </a:lnTo>
                  <a:lnTo>
                    <a:pt x="4310" y="1399"/>
                  </a:lnTo>
                  <a:lnTo>
                    <a:pt x="4561" y="1214"/>
                  </a:lnTo>
                  <a:lnTo>
                    <a:pt x="4814" y="1020"/>
                  </a:lnTo>
                  <a:lnTo>
                    <a:pt x="5067" y="820"/>
                  </a:lnTo>
                  <a:lnTo>
                    <a:pt x="5571" y="413"/>
                  </a:lnTo>
                  <a:lnTo>
                    <a:pt x="5824" y="210"/>
                  </a:lnTo>
                  <a:lnTo>
                    <a:pt x="6077" y="11"/>
                  </a:lnTo>
                  <a:cubicBezTo>
                    <a:pt x="6091" y="0"/>
                    <a:pt x="6111" y="3"/>
                    <a:pt x="6122" y="17"/>
                  </a:cubicBezTo>
                  <a:cubicBezTo>
                    <a:pt x="6133" y="31"/>
                    <a:pt x="6130" y="51"/>
                    <a:pt x="6116" y="62"/>
                  </a:cubicBezTo>
                  <a:lnTo>
                    <a:pt x="5864" y="259"/>
                  </a:lnTo>
                  <a:lnTo>
                    <a:pt x="5612" y="462"/>
                  </a:lnTo>
                  <a:lnTo>
                    <a:pt x="5106" y="871"/>
                  </a:lnTo>
                  <a:lnTo>
                    <a:pt x="4853" y="1071"/>
                  </a:lnTo>
                  <a:lnTo>
                    <a:pt x="4599" y="1265"/>
                  </a:lnTo>
                  <a:lnTo>
                    <a:pt x="4347" y="1452"/>
                  </a:lnTo>
                  <a:lnTo>
                    <a:pt x="4093" y="1627"/>
                  </a:lnTo>
                  <a:lnTo>
                    <a:pt x="3587" y="1958"/>
                  </a:lnTo>
                  <a:lnTo>
                    <a:pt x="3335" y="2115"/>
                  </a:lnTo>
                  <a:lnTo>
                    <a:pt x="3081" y="2265"/>
                  </a:lnTo>
                  <a:lnTo>
                    <a:pt x="2827" y="2407"/>
                  </a:lnTo>
                  <a:lnTo>
                    <a:pt x="2574" y="2538"/>
                  </a:lnTo>
                  <a:lnTo>
                    <a:pt x="2320" y="2655"/>
                  </a:lnTo>
                  <a:lnTo>
                    <a:pt x="2066" y="2760"/>
                  </a:lnTo>
                  <a:lnTo>
                    <a:pt x="1811" y="2845"/>
                  </a:lnTo>
                  <a:lnTo>
                    <a:pt x="1557" y="2914"/>
                  </a:lnTo>
                  <a:lnTo>
                    <a:pt x="1303" y="2967"/>
                  </a:lnTo>
                  <a:lnTo>
                    <a:pt x="1049" y="3010"/>
                  </a:lnTo>
                  <a:lnTo>
                    <a:pt x="544" y="3084"/>
                  </a:lnTo>
                  <a:lnTo>
                    <a:pt x="292" y="3123"/>
                  </a:lnTo>
                  <a:lnTo>
                    <a:pt x="40" y="3169"/>
                  </a:lnTo>
                  <a:cubicBezTo>
                    <a:pt x="23" y="3172"/>
                    <a:pt x="6" y="3161"/>
                    <a:pt x="3" y="3143"/>
                  </a:cubicBezTo>
                  <a:cubicBezTo>
                    <a:pt x="0" y="3126"/>
                    <a:pt x="11" y="3109"/>
                    <a:pt x="29" y="3106"/>
                  </a:cubicBezTo>
                  <a:close/>
                </a:path>
              </a:pathLst>
            </a:custGeom>
            <a:solidFill>
              <a:srgbClr val="4A7EBB"/>
            </a:solidFill>
            <a:ln w="11113" cap="flat">
              <a:solidFill>
                <a:srgbClr val="4A7EBB"/>
              </a:solidFill>
              <a:prstDash val="solid"/>
              <a:bevel/>
              <a:headEnd/>
              <a:tailEnd/>
            </a:ln>
          </p:spPr>
          <p:txBody>
            <a:bodyPr vert="horz" wrap="square" lIns="91440" tIns="45720" rIns="91440" bIns="45720" numCol="1" anchor="t" anchorCtr="0" compatLnSpc="1">
              <a:prstTxWarp prst="textNoShape">
                <a:avLst/>
              </a:prstTxWarp>
            </a:bodyPr>
            <a:lstStyle/>
            <a:p>
              <a:endParaRPr lang="fi-FI"/>
            </a:p>
          </p:txBody>
        </p:sp>
        <p:sp>
          <p:nvSpPr>
            <p:cNvPr id="22" name="Freeform 17"/>
            <p:cNvSpPr>
              <a:spLocks/>
            </p:cNvSpPr>
            <p:nvPr/>
          </p:nvSpPr>
          <p:spPr bwMode="auto">
            <a:xfrm>
              <a:off x="1711" y="2231"/>
              <a:ext cx="2659" cy="450"/>
            </a:xfrm>
            <a:custGeom>
              <a:avLst/>
              <a:gdLst>
                <a:gd name="T0" fmla="*/ 29 w 6131"/>
                <a:gd name="T1" fmla="*/ 1095 h 1161"/>
                <a:gd name="T2" fmla="*/ 1039 w 6131"/>
                <a:gd name="T3" fmla="*/ 912 h 1161"/>
                <a:gd name="T4" fmla="*/ 2050 w 6131"/>
                <a:gd name="T5" fmla="*/ 726 h 1161"/>
                <a:gd name="T6" fmla="*/ 2554 w 6131"/>
                <a:gd name="T7" fmla="*/ 628 h 1161"/>
                <a:gd name="T8" fmla="*/ 3059 w 6131"/>
                <a:gd name="T9" fmla="*/ 527 h 1161"/>
                <a:gd name="T10" fmla="*/ 3564 w 6131"/>
                <a:gd name="T11" fmla="*/ 428 h 1161"/>
                <a:gd name="T12" fmla="*/ 4070 w 6131"/>
                <a:gd name="T13" fmla="*/ 333 h 1161"/>
                <a:gd name="T14" fmla="*/ 4575 w 6131"/>
                <a:gd name="T15" fmla="*/ 246 h 1161"/>
                <a:gd name="T16" fmla="*/ 5081 w 6131"/>
                <a:gd name="T17" fmla="*/ 164 h 1161"/>
                <a:gd name="T18" fmla="*/ 6091 w 6131"/>
                <a:gd name="T19" fmla="*/ 3 h 1161"/>
                <a:gd name="T20" fmla="*/ 6128 w 6131"/>
                <a:gd name="T21" fmla="*/ 29 h 1161"/>
                <a:gd name="T22" fmla="*/ 6102 w 6131"/>
                <a:gd name="T23" fmla="*/ 66 h 1161"/>
                <a:gd name="T24" fmla="*/ 5092 w 6131"/>
                <a:gd name="T25" fmla="*/ 227 h 1161"/>
                <a:gd name="T26" fmla="*/ 4586 w 6131"/>
                <a:gd name="T27" fmla="*/ 309 h 1161"/>
                <a:gd name="T28" fmla="*/ 4081 w 6131"/>
                <a:gd name="T29" fmla="*/ 396 h 1161"/>
                <a:gd name="T30" fmla="*/ 3577 w 6131"/>
                <a:gd name="T31" fmla="*/ 491 h 1161"/>
                <a:gd name="T32" fmla="*/ 3072 w 6131"/>
                <a:gd name="T33" fmla="*/ 590 h 1161"/>
                <a:gd name="T34" fmla="*/ 2567 w 6131"/>
                <a:gd name="T35" fmla="*/ 691 h 1161"/>
                <a:gd name="T36" fmla="*/ 2061 w 6131"/>
                <a:gd name="T37" fmla="*/ 789 h 1161"/>
                <a:gd name="T38" fmla="*/ 1050 w 6131"/>
                <a:gd name="T39" fmla="*/ 975 h 1161"/>
                <a:gd name="T40" fmla="*/ 40 w 6131"/>
                <a:gd name="T41" fmla="*/ 1158 h 1161"/>
                <a:gd name="T42" fmla="*/ 3 w 6131"/>
                <a:gd name="T43" fmla="*/ 1132 h 1161"/>
                <a:gd name="T44" fmla="*/ 29 w 6131"/>
                <a:gd name="T45" fmla="*/ 1095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131" h="1161">
                  <a:moveTo>
                    <a:pt x="29" y="1095"/>
                  </a:moveTo>
                  <a:lnTo>
                    <a:pt x="1039" y="912"/>
                  </a:lnTo>
                  <a:lnTo>
                    <a:pt x="2050" y="726"/>
                  </a:lnTo>
                  <a:lnTo>
                    <a:pt x="2554" y="628"/>
                  </a:lnTo>
                  <a:lnTo>
                    <a:pt x="3059" y="527"/>
                  </a:lnTo>
                  <a:lnTo>
                    <a:pt x="3564" y="428"/>
                  </a:lnTo>
                  <a:lnTo>
                    <a:pt x="4070" y="333"/>
                  </a:lnTo>
                  <a:lnTo>
                    <a:pt x="4575" y="246"/>
                  </a:lnTo>
                  <a:lnTo>
                    <a:pt x="5081" y="164"/>
                  </a:lnTo>
                  <a:lnTo>
                    <a:pt x="6091" y="3"/>
                  </a:lnTo>
                  <a:cubicBezTo>
                    <a:pt x="6109" y="0"/>
                    <a:pt x="6125" y="12"/>
                    <a:pt x="6128" y="29"/>
                  </a:cubicBezTo>
                  <a:cubicBezTo>
                    <a:pt x="6131" y="47"/>
                    <a:pt x="6119" y="63"/>
                    <a:pt x="6102" y="66"/>
                  </a:cubicBezTo>
                  <a:lnTo>
                    <a:pt x="5092" y="227"/>
                  </a:lnTo>
                  <a:lnTo>
                    <a:pt x="4586" y="309"/>
                  </a:lnTo>
                  <a:lnTo>
                    <a:pt x="4081" y="396"/>
                  </a:lnTo>
                  <a:lnTo>
                    <a:pt x="3577" y="491"/>
                  </a:lnTo>
                  <a:lnTo>
                    <a:pt x="3072" y="590"/>
                  </a:lnTo>
                  <a:lnTo>
                    <a:pt x="2567" y="691"/>
                  </a:lnTo>
                  <a:lnTo>
                    <a:pt x="2061" y="789"/>
                  </a:lnTo>
                  <a:lnTo>
                    <a:pt x="1050" y="975"/>
                  </a:lnTo>
                  <a:lnTo>
                    <a:pt x="40" y="1158"/>
                  </a:lnTo>
                  <a:cubicBezTo>
                    <a:pt x="23" y="1161"/>
                    <a:pt x="6" y="1150"/>
                    <a:pt x="3" y="1132"/>
                  </a:cubicBezTo>
                  <a:cubicBezTo>
                    <a:pt x="0" y="1115"/>
                    <a:pt x="11" y="1098"/>
                    <a:pt x="29" y="1095"/>
                  </a:cubicBezTo>
                  <a:close/>
                </a:path>
              </a:pathLst>
            </a:custGeom>
            <a:solidFill>
              <a:srgbClr val="BE4B48"/>
            </a:solidFill>
            <a:ln w="11113" cap="flat">
              <a:solidFill>
                <a:srgbClr val="BE4B48"/>
              </a:solidFill>
              <a:prstDash val="solid"/>
              <a:bevel/>
              <a:headEnd/>
              <a:tailEnd/>
            </a:ln>
          </p:spPr>
          <p:txBody>
            <a:bodyPr vert="horz" wrap="square" lIns="91440" tIns="45720" rIns="91440" bIns="45720" numCol="1" anchor="t" anchorCtr="0" compatLnSpc="1">
              <a:prstTxWarp prst="textNoShape">
                <a:avLst/>
              </a:prstTxWarp>
            </a:bodyPr>
            <a:lstStyle/>
            <a:p>
              <a:endParaRPr lang="fi-FI"/>
            </a:p>
          </p:txBody>
        </p:sp>
        <p:sp>
          <p:nvSpPr>
            <p:cNvPr id="23" name="Freeform 18"/>
            <p:cNvSpPr>
              <a:spLocks noEditPoints="1"/>
            </p:cNvSpPr>
            <p:nvPr/>
          </p:nvSpPr>
          <p:spPr bwMode="auto">
            <a:xfrm>
              <a:off x="1719" y="2624"/>
              <a:ext cx="2641" cy="199"/>
            </a:xfrm>
            <a:custGeom>
              <a:avLst/>
              <a:gdLst>
                <a:gd name="T0" fmla="*/ 191 w 6089"/>
                <a:gd name="T1" fmla="*/ 139 h 513"/>
                <a:gd name="T2" fmla="*/ 3 w 6089"/>
                <a:gd name="T3" fmla="*/ 102 h 513"/>
                <a:gd name="T4" fmla="*/ 502 w 6089"/>
                <a:gd name="T5" fmla="*/ 177 h 513"/>
                <a:gd name="T6" fmla="*/ 492 w 6089"/>
                <a:gd name="T7" fmla="*/ 224 h 513"/>
                <a:gd name="T8" fmla="*/ 361 w 6089"/>
                <a:gd name="T9" fmla="*/ 149 h 513"/>
                <a:gd name="T10" fmla="*/ 850 w 6089"/>
                <a:gd name="T11" fmla="*/ 274 h 513"/>
                <a:gd name="T12" fmla="*/ 662 w 6089"/>
                <a:gd name="T13" fmla="*/ 235 h 513"/>
                <a:gd name="T14" fmla="*/ 1042 w 6089"/>
                <a:gd name="T15" fmla="*/ 290 h 513"/>
                <a:gd name="T16" fmla="*/ 1151 w 6089"/>
                <a:gd name="T17" fmla="*/ 359 h 513"/>
                <a:gd name="T18" fmla="*/ 991 w 6089"/>
                <a:gd name="T19" fmla="*/ 304 h 513"/>
                <a:gd name="T20" fmla="*/ 1490 w 6089"/>
                <a:gd name="T21" fmla="*/ 371 h 513"/>
                <a:gd name="T22" fmla="*/ 1340 w 6089"/>
                <a:gd name="T23" fmla="*/ 394 h 513"/>
                <a:gd name="T24" fmla="*/ 1679 w 6089"/>
                <a:gd name="T25" fmla="*/ 399 h 513"/>
                <a:gd name="T26" fmla="*/ 1843 w 6089"/>
                <a:gd name="T27" fmla="*/ 443 h 513"/>
                <a:gd name="T28" fmla="*/ 1673 w 6089"/>
                <a:gd name="T29" fmla="*/ 446 h 513"/>
                <a:gd name="T30" fmla="*/ 2012 w 6089"/>
                <a:gd name="T31" fmla="*/ 436 h 513"/>
                <a:gd name="T32" fmla="*/ 2178 w 6089"/>
                <a:gd name="T33" fmla="*/ 471 h 513"/>
                <a:gd name="T34" fmla="*/ 2008 w 6089"/>
                <a:gd name="T35" fmla="*/ 484 h 513"/>
                <a:gd name="T36" fmla="*/ 2346 w 6089"/>
                <a:gd name="T37" fmla="*/ 456 h 513"/>
                <a:gd name="T38" fmla="*/ 2488 w 6089"/>
                <a:gd name="T39" fmla="*/ 509 h 513"/>
                <a:gd name="T40" fmla="*/ 2346 w 6089"/>
                <a:gd name="T41" fmla="*/ 456 h 513"/>
                <a:gd name="T42" fmla="*/ 2825 w 6089"/>
                <a:gd name="T43" fmla="*/ 465 h 513"/>
                <a:gd name="T44" fmla="*/ 2805 w 6089"/>
                <a:gd name="T45" fmla="*/ 513 h 513"/>
                <a:gd name="T46" fmla="*/ 2681 w 6089"/>
                <a:gd name="T47" fmla="*/ 464 h 513"/>
                <a:gd name="T48" fmla="*/ 3160 w 6089"/>
                <a:gd name="T49" fmla="*/ 458 h 513"/>
                <a:gd name="T50" fmla="*/ 3059 w 6089"/>
                <a:gd name="T51" fmla="*/ 510 h 513"/>
                <a:gd name="T52" fmla="*/ 3017 w 6089"/>
                <a:gd name="T53" fmla="*/ 463 h 513"/>
                <a:gd name="T54" fmla="*/ 3521 w 6089"/>
                <a:gd name="T55" fmla="*/ 465 h 513"/>
                <a:gd name="T56" fmla="*/ 3329 w 6089"/>
                <a:gd name="T57" fmla="*/ 474 h 513"/>
                <a:gd name="T58" fmla="*/ 3830 w 6089"/>
                <a:gd name="T59" fmla="*/ 415 h 513"/>
                <a:gd name="T60" fmla="*/ 3690 w 6089"/>
                <a:gd name="T61" fmla="*/ 476 h 513"/>
                <a:gd name="T62" fmla="*/ 4021 w 6089"/>
                <a:gd name="T63" fmla="*/ 399 h 513"/>
                <a:gd name="T64" fmla="*/ 4190 w 6089"/>
                <a:gd name="T65" fmla="*/ 404 h 513"/>
                <a:gd name="T66" fmla="*/ 4025 w 6089"/>
                <a:gd name="T67" fmla="*/ 446 h 513"/>
                <a:gd name="T68" fmla="*/ 4353 w 6089"/>
                <a:gd name="T69" fmla="*/ 358 h 513"/>
                <a:gd name="T70" fmla="*/ 4502 w 6089"/>
                <a:gd name="T71" fmla="*/ 383 h 513"/>
                <a:gd name="T72" fmla="*/ 4353 w 6089"/>
                <a:gd name="T73" fmla="*/ 358 h 513"/>
                <a:gd name="T74" fmla="*/ 4825 w 6089"/>
                <a:gd name="T75" fmla="*/ 277 h 513"/>
                <a:gd name="T76" fmla="*/ 4831 w 6089"/>
                <a:gd name="T77" fmla="*/ 325 h 513"/>
                <a:gd name="T78" fmla="*/ 4683 w 6089"/>
                <a:gd name="T79" fmla="*/ 303 h 513"/>
                <a:gd name="T80" fmla="*/ 5154 w 6089"/>
                <a:gd name="T81" fmla="*/ 211 h 513"/>
                <a:gd name="T82" fmla="*/ 5084 w 6089"/>
                <a:gd name="T83" fmla="*/ 275 h 513"/>
                <a:gd name="T84" fmla="*/ 5013 w 6089"/>
                <a:gd name="T85" fmla="*/ 240 h 513"/>
                <a:gd name="T86" fmla="*/ 5511 w 6089"/>
                <a:gd name="T87" fmla="*/ 160 h 513"/>
                <a:gd name="T88" fmla="*/ 5323 w 6089"/>
                <a:gd name="T89" fmla="*/ 200 h 513"/>
                <a:gd name="T90" fmla="*/ 5812 w 6089"/>
                <a:gd name="T91" fmla="*/ 74 h 513"/>
                <a:gd name="T92" fmla="*/ 5821 w 6089"/>
                <a:gd name="T93" fmla="*/ 121 h 513"/>
                <a:gd name="T94" fmla="*/ 5671 w 6089"/>
                <a:gd name="T95" fmla="*/ 103 h 513"/>
                <a:gd name="T96" fmla="*/ 5963 w 6089"/>
                <a:gd name="T97" fmla="*/ 142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089" h="513">
                  <a:moveTo>
                    <a:pt x="31" y="83"/>
                  </a:moveTo>
                  <a:lnTo>
                    <a:pt x="172" y="111"/>
                  </a:lnTo>
                  <a:cubicBezTo>
                    <a:pt x="185" y="114"/>
                    <a:pt x="194" y="126"/>
                    <a:pt x="191" y="139"/>
                  </a:cubicBezTo>
                  <a:cubicBezTo>
                    <a:pt x="189" y="152"/>
                    <a:pt x="176" y="161"/>
                    <a:pt x="163" y="158"/>
                  </a:cubicBezTo>
                  <a:lnTo>
                    <a:pt x="22" y="130"/>
                  </a:lnTo>
                  <a:cubicBezTo>
                    <a:pt x="9" y="127"/>
                    <a:pt x="0" y="115"/>
                    <a:pt x="3" y="102"/>
                  </a:cubicBezTo>
                  <a:cubicBezTo>
                    <a:pt x="6" y="89"/>
                    <a:pt x="18" y="80"/>
                    <a:pt x="31" y="83"/>
                  </a:cubicBezTo>
                  <a:close/>
                  <a:moveTo>
                    <a:pt x="361" y="149"/>
                  </a:moveTo>
                  <a:lnTo>
                    <a:pt x="502" y="177"/>
                  </a:lnTo>
                  <a:cubicBezTo>
                    <a:pt x="515" y="180"/>
                    <a:pt x="523" y="192"/>
                    <a:pt x="521" y="205"/>
                  </a:cubicBezTo>
                  <a:cubicBezTo>
                    <a:pt x="518" y="218"/>
                    <a:pt x="505" y="227"/>
                    <a:pt x="492" y="224"/>
                  </a:cubicBezTo>
                  <a:lnTo>
                    <a:pt x="492" y="224"/>
                  </a:lnTo>
                  <a:lnTo>
                    <a:pt x="351" y="196"/>
                  </a:lnTo>
                  <a:cubicBezTo>
                    <a:pt x="338" y="193"/>
                    <a:pt x="330" y="181"/>
                    <a:pt x="332" y="168"/>
                  </a:cubicBezTo>
                  <a:cubicBezTo>
                    <a:pt x="335" y="155"/>
                    <a:pt x="348" y="146"/>
                    <a:pt x="361" y="149"/>
                  </a:cubicBezTo>
                  <a:close/>
                  <a:moveTo>
                    <a:pt x="690" y="216"/>
                  </a:moveTo>
                  <a:lnTo>
                    <a:pt x="831" y="246"/>
                  </a:lnTo>
                  <a:cubicBezTo>
                    <a:pt x="844" y="248"/>
                    <a:pt x="852" y="261"/>
                    <a:pt x="850" y="274"/>
                  </a:cubicBezTo>
                  <a:cubicBezTo>
                    <a:pt x="847" y="287"/>
                    <a:pt x="834" y="295"/>
                    <a:pt x="821" y="293"/>
                  </a:cubicBezTo>
                  <a:lnTo>
                    <a:pt x="680" y="263"/>
                  </a:lnTo>
                  <a:cubicBezTo>
                    <a:pt x="667" y="260"/>
                    <a:pt x="659" y="248"/>
                    <a:pt x="662" y="235"/>
                  </a:cubicBezTo>
                  <a:cubicBezTo>
                    <a:pt x="664" y="222"/>
                    <a:pt x="677" y="213"/>
                    <a:pt x="690" y="216"/>
                  </a:cubicBezTo>
                  <a:close/>
                  <a:moveTo>
                    <a:pt x="1019" y="285"/>
                  </a:moveTo>
                  <a:lnTo>
                    <a:pt x="1042" y="290"/>
                  </a:lnTo>
                  <a:lnTo>
                    <a:pt x="1160" y="312"/>
                  </a:lnTo>
                  <a:cubicBezTo>
                    <a:pt x="1173" y="315"/>
                    <a:pt x="1181" y="327"/>
                    <a:pt x="1179" y="340"/>
                  </a:cubicBezTo>
                  <a:cubicBezTo>
                    <a:pt x="1176" y="353"/>
                    <a:pt x="1164" y="362"/>
                    <a:pt x="1151" y="359"/>
                  </a:cubicBezTo>
                  <a:lnTo>
                    <a:pt x="1033" y="337"/>
                  </a:lnTo>
                  <a:lnTo>
                    <a:pt x="1009" y="332"/>
                  </a:lnTo>
                  <a:cubicBezTo>
                    <a:pt x="996" y="329"/>
                    <a:pt x="988" y="317"/>
                    <a:pt x="991" y="304"/>
                  </a:cubicBezTo>
                  <a:cubicBezTo>
                    <a:pt x="993" y="291"/>
                    <a:pt x="1006" y="282"/>
                    <a:pt x="1019" y="285"/>
                  </a:cubicBezTo>
                  <a:close/>
                  <a:moveTo>
                    <a:pt x="1348" y="347"/>
                  </a:moveTo>
                  <a:lnTo>
                    <a:pt x="1490" y="371"/>
                  </a:lnTo>
                  <a:cubicBezTo>
                    <a:pt x="1503" y="373"/>
                    <a:pt x="1512" y="386"/>
                    <a:pt x="1510" y="399"/>
                  </a:cubicBezTo>
                  <a:cubicBezTo>
                    <a:pt x="1508" y="412"/>
                    <a:pt x="1495" y="421"/>
                    <a:pt x="1482" y="419"/>
                  </a:cubicBezTo>
                  <a:lnTo>
                    <a:pt x="1340" y="394"/>
                  </a:lnTo>
                  <a:cubicBezTo>
                    <a:pt x="1327" y="392"/>
                    <a:pt x="1318" y="380"/>
                    <a:pt x="1321" y="367"/>
                  </a:cubicBezTo>
                  <a:cubicBezTo>
                    <a:pt x="1323" y="354"/>
                    <a:pt x="1335" y="345"/>
                    <a:pt x="1348" y="347"/>
                  </a:cubicBezTo>
                  <a:close/>
                  <a:moveTo>
                    <a:pt x="1679" y="399"/>
                  </a:moveTo>
                  <a:lnTo>
                    <a:pt x="1799" y="415"/>
                  </a:lnTo>
                  <a:lnTo>
                    <a:pt x="1821" y="417"/>
                  </a:lnTo>
                  <a:cubicBezTo>
                    <a:pt x="1834" y="418"/>
                    <a:pt x="1844" y="430"/>
                    <a:pt x="1843" y="443"/>
                  </a:cubicBezTo>
                  <a:cubicBezTo>
                    <a:pt x="1842" y="456"/>
                    <a:pt x="1830" y="466"/>
                    <a:pt x="1817" y="465"/>
                  </a:cubicBezTo>
                  <a:lnTo>
                    <a:pt x="1792" y="462"/>
                  </a:lnTo>
                  <a:lnTo>
                    <a:pt x="1673" y="446"/>
                  </a:lnTo>
                  <a:cubicBezTo>
                    <a:pt x="1660" y="444"/>
                    <a:pt x="1651" y="432"/>
                    <a:pt x="1652" y="419"/>
                  </a:cubicBezTo>
                  <a:cubicBezTo>
                    <a:pt x="1654" y="406"/>
                    <a:pt x="1666" y="397"/>
                    <a:pt x="1679" y="399"/>
                  </a:cubicBezTo>
                  <a:close/>
                  <a:moveTo>
                    <a:pt x="2012" y="436"/>
                  </a:moveTo>
                  <a:lnTo>
                    <a:pt x="2050" y="440"/>
                  </a:lnTo>
                  <a:lnTo>
                    <a:pt x="2155" y="446"/>
                  </a:lnTo>
                  <a:cubicBezTo>
                    <a:pt x="2168" y="447"/>
                    <a:pt x="2178" y="458"/>
                    <a:pt x="2178" y="471"/>
                  </a:cubicBezTo>
                  <a:cubicBezTo>
                    <a:pt x="2177" y="484"/>
                    <a:pt x="2165" y="495"/>
                    <a:pt x="2152" y="494"/>
                  </a:cubicBezTo>
                  <a:lnTo>
                    <a:pt x="2045" y="487"/>
                  </a:lnTo>
                  <a:lnTo>
                    <a:pt x="2008" y="484"/>
                  </a:lnTo>
                  <a:cubicBezTo>
                    <a:pt x="1994" y="482"/>
                    <a:pt x="1985" y="471"/>
                    <a:pt x="1986" y="457"/>
                  </a:cubicBezTo>
                  <a:cubicBezTo>
                    <a:pt x="1987" y="444"/>
                    <a:pt x="1999" y="435"/>
                    <a:pt x="2012" y="436"/>
                  </a:cubicBezTo>
                  <a:close/>
                  <a:moveTo>
                    <a:pt x="2346" y="456"/>
                  </a:moveTo>
                  <a:lnTo>
                    <a:pt x="2490" y="461"/>
                  </a:lnTo>
                  <a:cubicBezTo>
                    <a:pt x="2503" y="462"/>
                    <a:pt x="2514" y="473"/>
                    <a:pt x="2513" y="486"/>
                  </a:cubicBezTo>
                  <a:cubicBezTo>
                    <a:pt x="2513" y="499"/>
                    <a:pt x="2502" y="510"/>
                    <a:pt x="2488" y="509"/>
                  </a:cubicBezTo>
                  <a:lnTo>
                    <a:pt x="2344" y="504"/>
                  </a:lnTo>
                  <a:cubicBezTo>
                    <a:pt x="2331" y="504"/>
                    <a:pt x="2321" y="492"/>
                    <a:pt x="2321" y="479"/>
                  </a:cubicBezTo>
                  <a:cubicBezTo>
                    <a:pt x="2322" y="466"/>
                    <a:pt x="2333" y="456"/>
                    <a:pt x="2346" y="456"/>
                  </a:cubicBezTo>
                  <a:close/>
                  <a:moveTo>
                    <a:pt x="2681" y="464"/>
                  </a:moveTo>
                  <a:lnTo>
                    <a:pt x="2806" y="465"/>
                  </a:lnTo>
                  <a:lnTo>
                    <a:pt x="2825" y="465"/>
                  </a:lnTo>
                  <a:cubicBezTo>
                    <a:pt x="2838" y="465"/>
                    <a:pt x="2849" y="476"/>
                    <a:pt x="2849" y="489"/>
                  </a:cubicBezTo>
                  <a:cubicBezTo>
                    <a:pt x="2849" y="502"/>
                    <a:pt x="2839" y="513"/>
                    <a:pt x="2825" y="513"/>
                  </a:cubicBezTo>
                  <a:lnTo>
                    <a:pt x="2805" y="513"/>
                  </a:lnTo>
                  <a:lnTo>
                    <a:pt x="2681" y="512"/>
                  </a:lnTo>
                  <a:cubicBezTo>
                    <a:pt x="2668" y="512"/>
                    <a:pt x="2657" y="502"/>
                    <a:pt x="2657" y="488"/>
                  </a:cubicBezTo>
                  <a:cubicBezTo>
                    <a:pt x="2657" y="475"/>
                    <a:pt x="2668" y="464"/>
                    <a:pt x="2681" y="464"/>
                  </a:cubicBezTo>
                  <a:close/>
                  <a:moveTo>
                    <a:pt x="3017" y="463"/>
                  </a:moveTo>
                  <a:lnTo>
                    <a:pt x="3058" y="462"/>
                  </a:lnTo>
                  <a:lnTo>
                    <a:pt x="3160" y="458"/>
                  </a:lnTo>
                  <a:cubicBezTo>
                    <a:pt x="3173" y="457"/>
                    <a:pt x="3184" y="467"/>
                    <a:pt x="3185" y="480"/>
                  </a:cubicBezTo>
                  <a:cubicBezTo>
                    <a:pt x="3186" y="494"/>
                    <a:pt x="3175" y="505"/>
                    <a:pt x="3162" y="506"/>
                  </a:cubicBezTo>
                  <a:lnTo>
                    <a:pt x="3059" y="510"/>
                  </a:lnTo>
                  <a:lnTo>
                    <a:pt x="3017" y="511"/>
                  </a:lnTo>
                  <a:cubicBezTo>
                    <a:pt x="3004" y="511"/>
                    <a:pt x="2993" y="500"/>
                    <a:pt x="2993" y="487"/>
                  </a:cubicBezTo>
                  <a:cubicBezTo>
                    <a:pt x="2993" y="474"/>
                    <a:pt x="3004" y="463"/>
                    <a:pt x="3017" y="463"/>
                  </a:cubicBezTo>
                  <a:close/>
                  <a:moveTo>
                    <a:pt x="3352" y="449"/>
                  </a:moveTo>
                  <a:lnTo>
                    <a:pt x="3496" y="442"/>
                  </a:lnTo>
                  <a:cubicBezTo>
                    <a:pt x="3509" y="441"/>
                    <a:pt x="3520" y="451"/>
                    <a:pt x="3521" y="465"/>
                  </a:cubicBezTo>
                  <a:cubicBezTo>
                    <a:pt x="3521" y="478"/>
                    <a:pt x="3511" y="489"/>
                    <a:pt x="3498" y="490"/>
                  </a:cubicBezTo>
                  <a:lnTo>
                    <a:pt x="3354" y="496"/>
                  </a:lnTo>
                  <a:cubicBezTo>
                    <a:pt x="3341" y="497"/>
                    <a:pt x="3330" y="487"/>
                    <a:pt x="3329" y="474"/>
                  </a:cubicBezTo>
                  <a:cubicBezTo>
                    <a:pt x="3328" y="460"/>
                    <a:pt x="3338" y="449"/>
                    <a:pt x="3352" y="449"/>
                  </a:cubicBezTo>
                  <a:close/>
                  <a:moveTo>
                    <a:pt x="3686" y="428"/>
                  </a:moveTo>
                  <a:lnTo>
                    <a:pt x="3830" y="415"/>
                  </a:lnTo>
                  <a:cubicBezTo>
                    <a:pt x="3843" y="414"/>
                    <a:pt x="3854" y="424"/>
                    <a:pt x="3856" y="437"/>
                  </a:cubicBezTo>
                  <a:cubicBezTo>
                    <a:pt x="3857" y="450"/>
                    <a:pt x="3847" y="462"/>
                    <a:pt x="3834" y="463"/>
                  </a:cubicBezTo>
                  <a:lnTo>
                    <a:pt x="3690" y="476"/>
                  </a:lnTo>
                  <a:cubicBezTo>
                    <a:pt x="3677" y="477"/>
                    <a:pt x="3665" y="467"/>
                    <a:pt x="3664" y="454"/>
                  </a:cubicBezTo>
                  <a:cubicBezTo>
                    <a:pt x="3663" y="440"/>
                    <a:pt x="3673" y="429"/>
                    <a:pt x="3686" y="428"/>
                  </a:cubicBezTo>
                  <a:close/>
                  <a:moveTo>
                    <a:pt x="4021" y="399"/>
                  </a:moveTo>
                  <a:lnTo>
                    <a:pt x="4066" y="395"/>
                  </a:lnTo>
                  <a:lnTo>
                    <a:pt x="4163" y="383"/>
                  </a:lnTo>
                  <a:cubicBezTo>
                    <a:pt x="4176" y="381"/>
                    <a:pt x="4188" y="390"/>
                    <a:pt x="4190" y="404"/>
                  </a:cubicBezTo>
                  <a:cubicBezTo>
                    <a:pt x="4191" y="417"/>
                    <a:pt x="4182" y="429"/>
                    <a:pt x="4169" y="430"/>
                  </a:cubicBezTo>
                  <a:lnTo>
                    <a:pt x="4071" y="442"/>
                  </a:lnTo>
                  <a:lnTo>
                    <a:pt x="4025" y="446"/>
                  </a:lnTo>
                  <a:cubicBezTo>
                    <a:pt x="4012" y="447"/>
                    <a:pt x="4000" y="438"/>
                    <a:pt x="3999" y="425"/>
                  </a:cubicBezTo>
                  <a:cubicBezTo>
                    <a:pt x="3998" y="411"/>
                    <a:pt x="4008" y="400"/>
                    <a:pt x="4021" y="399"/>
                  </a:cubicBezTo>
                  <a:close/>
                  <a:moveTo>
                    <a:pt x="4353" y="358"/>
                  </a:moveTo>
                  <a:lnTo>
                    <a:pt x="4495" y="336"/>
                  </a:lnTo>
                  <a:cubicBezTo>
                    <a:pt x="4508" y="334"/>
                    <a:pt x="4520" y="342"/>
                    <a:pt x="4522" y="356"/>
                  </a:cubicBezTo>
                  <a:cubicBezTo>
                    <a:pt x="4524" y="369"/>
                    <a:pt x="4515" y="381"/>
                    <a:pt x="4502" y="383"/>
                  </a:cubicBezTo>
                  <a:lnTo>
                    <a:pt x="4360" y="406"/>
                  </a:lnTo>
                  <a:cubicBezTo>
                    <a:pt x="4347" y="408"/>
                    <a:pt x="4335" y="399"/>
                    <a:pt x="4333" y="386"/>
                  </a:cubicBezTo>
                  <a:cubicBezTo>
                    <a:pt x="4331" y="373"/>
                    <a:pt x="4340" y="360"/>
                    <a:pt x="4353" y="358"/>
                  </a:cubicBezTo>
                  <a:close/>
                  <a:moveTo>
                    <a:pt x="4683" y="303"/>
                  </a:moveTo>
                  <a:lnTo>
                    <a:pt x="4822" y="278"/>
                  </a:lnTo>
                  <a:lnTo>
                    <a:pt x="4825" y="277"/>
                  </a:lnTo>
                  <a:cubicBezTo>
                    <a:pt x="4838" y="275"/>
                    <a:pt x="4850" y="283"/>
                    <a:pt x="4853" y="296"/>
                  </a:cubicBezTo>
                  <a:cubicBezTo>
                    <a:pt x="4856" y="309"/>
                    <a:pt x="4847" y="322"/>
                    <a:pt x="4834" y="324"/>
                  </a:cubicBezTo>
                  <a:lnTo>
                    <a:pt x="4831" y="325"/>
                  </a:lnTo>
                  <a:lnTo>
                    <a:pt x="4692" y="350"/>
                  </a:lnTo>
                  <a:cubicBezTo>
                    <a:pt x="4679" y="353"/>
                    <a:pt x="4667" y="344"/>
                    <a:pt x="4664" y="331"/>
                  </a:cubicBezTo>
                  <a:cubicBezTo>
                    <a:pt x="4662" y="318"/>
                    <a:pt x="4670" y="305"/>
                    <a:pt x="4683" y="303"/>
                  </a:cubicBezTo>
                  <a:close/>
                  <a:moveTo>
                    <a:pt x="5013" y="240"/>
                  </a:moveTo>
                  <a:lnTo>
                    <a:pt x="5075" y="228"/>
                  </a:lnTo>
                  <a:lnTo>
                    <a:pt x="5154" y="211"/>
                  </a:lnTo>
                  <a:cubicBezTo>
                    <a:pt x="5167" y="208"/>
                    <a:pt x="5180" y="217"/>
                    <a:pt x="5182" y="230"/>
                  </a:cubicBezTo>
                  <a:cubicBezTo>
                    <a:pt x="5185" y="243"/>
                    <a:pt x="5177" y="255"/>
                    <a:pt x="5164" y="258"/>
                  </a:cubicBezTo>
                  <a:lnTo>
                    <a:pt x="5084" y="275"/>
                  </a:lnTo>
                  <a:lnTo>
                    <a:pt x="5022" y="287"/>
                  </a:lnTo>
                  <a:cubicBezTo>
                    <a:pt x="5009" y="290"/>
                    <a:pt x="4997" y="281"/>
                    <a:pt x="4994" y="268"/>
                  </a:cubicBezTo>
                  <a:cubicBezTo>
                    <a:pt x="4992" y="255"/>
                    <a:pt x="5000" y="243"/>
                    <a:pt x="5013" y="240"/>
                  </a:cubicBezTo>
                  <a:close/>
                  <a:moveTo>
                    <a:pt x="5342" y="171"/>
                  </a:moveTo>
                  <a:lnTo>
                    <a:pt x="5483" y="142"/>
                  </a:lnTo>
                  <a:cubicBezTo>
                    <a:pt x="5496" y="139"/>
                    <a:pt x="5508" y="147"/>
                    <a:pt x="5511" y="160"/>
                  </a:cubicBezTo>
                  <a:cubicBezTo>
                    <a:pt x="5514" y="173"/>
                    <a:pt x="5505" y="186"/>
                    <a:pt x="5493" y="188"/>
                  </a:cubicBezTo>
                  <a:lnTo>
                    <a:pt x="5352" y="218"/>
                  </a:lnTo>
                  <a:cubicBezTo>
                    <a:pt x="5339" y="221"/>
                    <a:pt x="5326" y="213"/>
                    <a:pt x="5323" y="200"/>
                  </a:cubicBezTo>
                  <a:cubicBezTo>
                    <a:pt x="5320" y="187"/>
                    <a:pt x="5329" y="174"/>
                    <a:pt x="5342" y="171"/>
                  </a:cubicBezTo>
                  <a:close/>
                  <a:moveTo>
                    <a:pt x="5671" y="103"/>
                  </a:moveTo>
                  <a:lnTo>
                    <a:pt x="5812" y="74"/>
                  </a:lnTo>
                  <a:cubicBezTo>
                    <a:pt x="5825" y="71"/>
                    <a:pt x="5838" y="80"/>
                    <a:pt x="5840" y="93"/>
                  </a:cubicBezTo>
                  <a:cubicBezTo>
                    <a:pt x="5843" y="106"/>
                    <a:pt x="5834" y="118"/>
                    <a:pt x="5821" y="121"/>
                  </a:cubicBezTo>
                  <a:lnTo>
                    <a:pt x="5821" y="121"/>
                  </a:lnTo>
                  <a:lnTo>
                    <a:pt x="5680" y="150"/>
                  </a:lnTo>
                  <a:cubicBezTo>
                    <a:pt x="5667" y="152"/>
                    <a:pt x="5655" y="144"/>
                    <a:pt x="5652" y="131"/>
                  </a:cubicBezTo>
                  <a:cubicBezTo>
                    <a:pt x="5649" y="118"/>
                    <a:pt x="5658" y="105"/>
                    <a:pt x="5671" y="103"/>
                  </a:cubicBezTo>
                  <a:close/>
                  <a:moveTo>
                    <a:pt x="5934" y="0"/>
                  </a:moveTo>
                  <a:lnTo>
                    <a:pt x="6089" y="42"/>
                  </a:lnTo>
                  <a:lnTo>
                    <a:pt x="5963" y="142"/>
                  </a:lnTo>
                  <a:lnTo>
                    <a:pt x="5934"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i-FI"/>
            </a:p>
          </p:txBody>
        </p:sp>
        <p:sp>
          <p:nvSpPr>
            <p:cNvPr id="24" name="Rectangle 19"/>
            <p:cNvSpPr>
              <a:spLocks noChangeArrowheads="1"/>
            </p:cNvSpPr>
            <p:nvPr/>
          </p:nvSpPr>
          <p:spPr bwMode="auto">
            <a:xfrm>
              <a:off x="1658" y="2935"/>
              <a:ext cx="19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altLang="fi-FI" sz="1000" b="0" i="0" u="none" strike="noStrike" cap="none" normalizeH="0" baseline="0" smtClean="0">
                  <a:ln>
                    <a:noFill/>
                  </a:ln>
                  <a:solidFill>
                    <a:srgbClr val="000000"/>
                  </a:solidFill>
                  <a:effectLst/>
                  <a:latin typeface="Calibri" pitchFamily="34" charset="0"/>
                  <a:cs typeface="Arial" pitchFamily="34" charset="0"/>
                </a:rPr>
                <a:t>200</a:t>
              </a:r>
              <a:endParaRPr kumimoji="0" lang="fi-FI" altLang="fi-FI" sz="1800" b="0" i="0" u="none" strike="noStrike" cap="none" normalizeH="0" baseline="0" smtClean="0">
                <a:ln>
                  <a:noFill/>
                </a:ln>
                <a:solidFill>
                  <a:schemeClr val="tx1"/>
                </a:solidFill>
                <a:effectLst/>
                <a:latin typeface="Arial" pitchFamily="34" charset="0"/>
                <a:cs typeface="Arial" pitchFamily="34" charset="0"/>
              </a:endParaRPr>
            </a:p>
          </p:txBody>
        </p:sp>
        <p:sp>
          <p:nvSpPr>
            <p:cNvPr id="25" name="Rectangle 20"/>
            <p:cNvSpPr>
              <a:spLocks noChangeArrowheads="1"/>
            </p:cNvSpPr>
            <p:nvPr/>
          </p:nvSpPr>
          <p:spPr bwMode="auto">
            <a:xfrm>
              <a:off x="2513" y="2820"/>
              <a:ext cx="243"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altLang="fi-FI" sz="1000" b="0" i="0" u="none" strike="noStrike" cap="none" normalizeH="0" baseline="0" smtClean="0">
                  <a:ln>
                    <a:noFill/>
                  </a:ln>
                  <a:solidFill>
                    <a:srgbClr val="000000"/>
                  </a:solidFill>
                  <a:effectLst/>
                  <a:latin typeface="Calibri" pitchFamily="34" charset="0"/>
                  <a:cs typeface="Arial" pitchFamily="34" charset="0"/>
                </a:rPr>
                <a:t>1000</a:t>
              </a:r>
              <a:endParaRPr kumimoji="0" lang="fi-FI" altLang="fi-FI" sz="1800" b="0" i="0" u="none" strike="noStrike" cap="none" normalizeH="0" baseline="0" smtClean="0">
                <a:ln>
                  <a:noFill/>
                </a:ln>
                <a:solidFill>
                  <a:schemeClr val="tx1"/>
                </a:solidFill>
                <a:effectLst/>
                <a:latin typeface="Arial" pitchFamily="34" charset="0"/>
                <a:cs typeface="Arial" pitchFamily="34" charset="0"/>
              </a:endParaRPr>
            </a:p>
          </p:txBody>
        </p:sp>
        <p:sp>
          <p:nvSpPr>
            <p:cNvPr id="26" name="Rectangle 21"/>
            <p:cNvSpPr>
              <a:spLocks noChangeArrowheads="1"/>
            </p:cNvSpPr>
            <p:nvPr/>
          </p:nvSpPr>
          <p:spPr bwMode="auto">
            <a:xfrm>
              <a:off x="3389" y="2243"/>
              <a:ext cx="235"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altLang="fi-FI" sz="1000" b="0" i="0" u="none" strike="noStrike" cap="none" normalizeH="0" baseline="0" smtClean="0">
                  <a:ln>
                    <a:noFill/>
                  </a:ln>
                  <a:solidFill>
                    <a:srgbClr val="000000"/>
                  </a:solidFill>
                  <a:effectLst/>
                  <a:latin typeface="Calibri" pitchFamily="34" charset="0"/>
                  <a:cs typeface="Arial" pitchFamily="34" charset="0"/>
                </a:rPr>
                <a:t>3000</a:t>
              </a:r>
              <a:endParaRPr kumimoji="0" lang="fi-FI" altLang="fi-FI" sz="1800" b="0" i="0" u="none" strike="noStrike" cap="none" normalizeH="0" baseline="0" smtClean="0">
                <a:ln>
                  <a:noFill/>
                </a:ln>
                <a:solidFill>
                  <a:schemeClr val="tx1"/>
                </a:solidFill>
                <a:effectLst/>
                <a:latin typeface="Arial" pitchFamily="34" charset="0"/>
                <a:cs typeface="Arial" pitchFamily="34" charset="0"/>
              </a:endParaRPr>
            </a:p>
          </p:txBody>
        </p:sp>
        <p:sp>
          <p:nvSpPr>
            <p:cNvPr id="27" name="Rectangle 22"/>
            <p:cNvSpPr>
              <a:spLocks noChangeArrowheads="1"/>
            </p:cNvSpPr>
            <p:nvPr/>
          </p:nvSpPr>
          <p:spPr bwMode="auto">
            <a:xfrm>
              <a:off x="4266" y="1376"/>
              <a:ext cx="236"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altLang="fi-FI" sz="1000" b="0" i="0" u="none" strike="noStrike" cap="none" normalizeH="0" baseline="0" smtClean="0">
                  <a:ln>
                    <a:noFill/>
                  </a:ln>
                  <a:solidFill>
                    <a:srgbClr val="000000"/>
                  </a:solidFill>
                  <a:effectLst/>
                  <a:latin typeface="Calibri" pitchFamily="34" charset="0"/>
                  <a:cs typeface="Arial" pitchFamily="34" charset="0"/>
                </a:rPr>
                <a:t>6000</a:t>
              </a:r>
              <a:endParaRPr kumimoji="0" lang="fi-FI" altLang="fi-FI" sz="1800" b="0" i="0" u="none" strike="noStrike" cap="none" normalizeH="0" baseline="0" smtClean="0">
                <a:ln>
                  <a:noFill/>
                </a:ln>
                <a:solidFill>
                  <a:schemeClr val="tx1"/>
                </a:solidFill>
                <a:effectLst/>
                <a:latin typeface="Arial" pitchFamily="34" charset="0"/>
                <a:cs typeface="Arial" pitchFamily="34" charset="0"/>
              </a:endParaRPr>
            </a:p>
          </p:txBody>
        </p:sp>
        <p:sp>
          <p:nvSpPr>
            <p:cNvPr id="28" name="Rectangle 23"/>
            <p:cNvSpPr>
              <a:spLocks noChangeArrowheads="1"/>
            </p:cNvSpPr>
            <p:nvPr/>
          </p:nvSpPr>
          <p:spPr bwMode="auto">
            <a:xfrm>
              <a:off x="1623" y="2230"/>
              <a:ext cx="26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altLang="fi-FI" sz="1000" b="0" i="0" u="none" strike="noStrike" cap="none" normalizeH="0" baseline="0" smtClean="0">
                  <a:ln>
                    <a:noFill/>
                  </a:ln>
                  <a:solidFill>
                    <a:srgbClr val="000000"/>
                  </a:solidFill>
                  <a:effectLst/>
                  <a:latin typeface="Calibri" pitchFamily="34" charset="0"/>
                  <a:cs typeface="Arial" pitchFamily="34" charset="0"/>
                </a:rPr>
                <a:t>6 000</a:t>
              </a:r>
              <a:endParaRPr kumimoji="0" lang="fi-FI" altLang="fi-FI"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Rectangle 24"/>
            <p:cNvSpPr>
              <a:spLocks noChangeArrowheads="1"/>
            </p:cNvSpPr>
            <p:nvPr/>
          </p:nvSpPr>
          <p:spPr bwMode="auto">
            <a:xfrm>
              <a:off x="2458" y="2070"/>
              <a:ext cx="368"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altLang="fi-FI" sz="1000" b="0" i="0" u="none" strike="noStrike" cap="none" normalizeH="0" baseline="0" smtClean="0">
                  <a:ln>
                    <a:noFill/>
                  </a:ln>
                  <a:solidFill>
                    <a:srgbClr val="000000"/>
                  </a:solidFill>
                  <a:effectLst/>
                  <a:latin typeface="Calibri" pitchFamily="34" charset="0"/>
                  <a:cs typeface="Arial" pitchFamily="34" charset="0"/>
                </a:rPr>
                <a:t>100 000</a:t>
              </a:r>
              <a:endParaRPr kumimoji="0" lang="fi-FI" altLang="fi-FI"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25"/>
            <p:cNvSpPr>
              <a:spLocks noChangeArrowheads="1"/>
            </p:cNvSpPr>
            <p:nvPr/>
          </p:nvSpPr>
          <p:spPr bwMode="auto">
            <a:xfrm>
              <a:off x="3334" y="1632"/>
              <a:ext cx="367"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altLang="fi-FI" sz="1000" b="0" i="0" u="none" strike="noStrike" cap="none" normalizeH="0" baseline="0" smtClean="0">
                  <a:ln>
                    <a:noFill/>
                  </a:ln>
                  <a:solidFill>
                    <a:srgbClr val="000000"/>
                  </a:solidFill>
                  <a:effectLst/>
                  <a:latin typeface="Calibri" pitchFamily="34" charset="0"/>
                  <a:cs typeface="Arial" pitchFamily="34" charset="0"/>
                </a:rPr>
                <a:t>360 000</a:t>
              </a:r>
              <a:endParaRPr kumimoji="0" lang="fi-FI" altLang="fi-FI" sz="1800" b="0" i="0" u="none" strike="noStrike" cap="none" normalizeH="0" baseline="0" smtClean="0">
                <a:ln>
                  <a:noFill/>
                </a:ln>
                <a:solidFill>
                  <a:schemeClr val="tx1"/>
                </a:solidFill>
                <a:effectLst/>
                <a:latin typeface="Arial" pitchFamily="34" charset="0"/>
                <a:cs typeface="Arial" pitchFamily="34" charset="0"/>
              </a:endParaRPr>
            </a:p>
          </p:txBody>
        </p:sp>
        <p:sp>
          <p:nvSpPr>
            <p:cNvPr id="31" name="Rectangle 26"/>
            <p:cNvSpPr>
              <a:spLocks noChangeArrowheads="1"/>
            </p:cNvSpPr>
            <p:nvPr/>
          </p:nvSpPr>
          <p:spPr bwMode="auto">
            <a:xfrm>
              <a:off x="4217" y="1025"/>
              <a:ext cx="340"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altLang="fi-FI" sz="1000" b="0" i="0" u="none" strike="noStrike" cap="none" normalizeH="0" baseline="0" smtClean="0">
                  <a:ln>
                    <a:noFill/>
                  </a:ln>
                  <a:solidFill>
                    <a:srgbClr val="000000"/>
                  </a:solidFill>
                  <a:effectLst/>
                  <a:latin typeface="Calibri" pitchFamily="34" charset="0"/>
                  <a:cs typeface="Arial" pitchFamily="34" charset="0"/>
                </a:rPr>
                <a:t>720000</a:t>
              </a:r>
              <a:endParaRPr kumimoji="0" lang="fi-FI" altLang="fi-FI" sz="1800" b="0" i="0" u="none" strike="noStrike" cap="none" normalizeH="0" baseline="0" smtClean="0">
                <a:ln>
                  <a:noFill/>
                </a:ln>
                <a:solidFill>
                  <a:schemeClr val="tx1"/>
                </a:solidFill>
                <a:effectLst/>
                <a:latin typeface="Arial" pitchFamily="34" charset="0"/>
                <a:cs typeface="Arial" pitchFamily="34" charset="0"/>
              </a:endParaRPr>
            </a:p>
          </p:txBody>
        </p:sp>
        <p:sp>
          <p:nvSpPr>
            <p:cNvPr id="1024" name="Rectangle 27"/>
            <p:cNvSpPr>
              <a:spLocks noChangeArrowheads="1"/>
            </p:cNvSpPr>
            <p:nvPr/>
          </p:nvSpPr>
          <p:spPr bwMode="auto">
            <a:xfrm>
              <a:off x="4885" y="3017"/>
              <a:ext cx="97"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altLang="fi-FI" sz="1000" b="0" i="0" u="none" strike="noStrike" cap="none" normalizeH="0" baseline="0" smtClean="0">
                  <a:ln>
                    <a:noFill/>
                  </a:ln>
                  <a:solidFill>
                    <a:srgbClr val="000000"/>
                  </a:solidFill>
                  <a:effectLst/>
                  <a:latin typeface="Calibri" pitchFamily="34" charset="0"/>
                  <a:cs typeface="Arial" pitchFamily="34" charset="0"/>
                </a:rPr>
                <a:t>0</a:t>
              </a:r>
              <a:endParaRPr kumimoji="0" lang="fi-FI" altLang="fi-FI" sz="1800" b="0" i="0" u="none" strike="noStrike" cap="none" normalizeH="0" baseline="0" smtClean="0">
                <a:ln>
                  <a:noFill/>
                </a:ln>
                <a:solidFill>
                  <a:schemeClr val="tx1"/>
                </a:solidFill>
                <a:effectLst/>
                <a:latin typeface="Arial" pitchFamily="34" charset="0"/>
                <a:cs typeface="Arial" pitchFamily="34" charset="0"/>
              </a:endParaRPr>
            </a:p>
          </p:txBody>
        </p:sp>
        <p:sp>
          <p:nvSpPr>
            <p:cNvPr id="1025" name="Rectangle 28"/>
            <p:cNvSpPr>
              <a:spLocks noChangeArrowheads="1"/>
            </p:cNvSpPr>
            <p:nvPr/>
          </p:nvSpPr>
          <p:spPr bwMode="auto">
            <a:xfrm>
              <a:off x="4885" y="2728"/>
              <a:ext cx="243"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altLang="fi-FI" sz="1000" b="0" i="0" u="none" strike="noStrike" cap="none" normalizeH="0" baseline="0" smtClean="0">
                  <a:ln>
                    <a:noFill/>
                  </a:ln>
                  <a:solidFill>
                    <a:srgbClr val="000000"/>
                  </a:solidFill>
                  <a:effectLst/>
                  <a:latin typeface="Calibri" pitchFamily="34" charset="0"/>
                  <a:cs typeface="Arial" pitchFamily="34" charset="0"/>
                </a:rPr>
                <a:t>1000</a:t>
              </a:r>
              <a:endParaRPr kumimoji="0" lang="fi-FI" altLang="fi-FI" sz="1800" b="0" i="0" u="none" strike="noStrike" cap="none" normalizeH="0" baseline="0" smtClean="0">
                <a:ln>
                  <a:noFill/>
                </a:ln>
                <a:solidFill>
                  <a:schemeClr val="tx1"/>
                </a:solidFill>
                <a:effectLst/>
                <a:latin typeface="Arial" pitchFamily="34" charset="0"/>
                <a:cs typeface="Arial" pitchFamily="34" charset="0"/>
              </a:endParaRPr>
            </a:p>
          </p:txBody>
        </p:sp>
        <p:sp>
          <p:nvSpPr>
            <p:cNvPr id="1027" name="Rectangle 29"/>
            <p:cNvSpPr>
              <a:spLocks noChangeArrowheads="1"/>
            </p:cNvSpPr>
            <p:nvPr/>
          </p:nvSpPr>
          <p:spPr bwMode="auto">
            <a:xfrm>
              <a:off x="4885" y="2439"/>
              <a:ext cx="243"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altLang="fi-FI" sz="1000" b="0" i="0" u="none" strike="noStrike" cap="none" normalizeH="0" baseline="0" smtClean="0">
                  <a:ln>
                    <a:noFill/>
                  </a:ln>
                  <a:solidFill>
                    <a:srgbClr val="000000"/>
                  </a:solidFill>
                  <a:effectLst/>
                  <a:latin typeface="Calibri" pitchFamily="34" charset="0"/>
                  <a:cs typeface="Arial" pitchFamily="34" charset="0"/>
                </a:rPr>
                <a:t>2000</a:t>
              </a:r>
              <a:endParaRPr kumimoji="0" lang="fi-FI" altLang="fi-FI" sz="1800" b="0" i="0" u="none" strike="noStrike" cap="none" normalizeH="0" baseline="0" smtClean="0">
                <a:ln>
                  <a:noFill/>
                </a:ln>
                <a:solidFill>
                  <a:schemeClr val="tx1"/>
                </a:solidFill>
                <a:effectLst/>
                <a:latin typeface="Arial" pitchFamily="34" charset="0"/>
                <a:cs typeface="Arial" pitchFamily="34" charset="0"/>
              </a:endParaRPr>
            </a:p>
          </p:txBody>
        </p:sp>
        <p:sp>
          <p:nvSpPr>
            <p:cNvPr id="1028" name="Rectangle 30"/>
            <p:cNvSpPr>
              <a:spLocks noChangeArrowheads="1"/>
            </p:cNvSpPr>
            <p:nvPr/>
          </p:nvSpPr>
          <p:spPr bwMode="auto">
            <a:xfrm>
              <a:off x="4885" y="2150"/>
              <a:ext cx="243"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altLang="fi-FI" sz="1000" b="0" i="0" u="none" strike="noStrike" cap="none" normalizeH="0" baseline="0" smtClean="0">
                  <a:ln>
                    <a:noFill/>
                  </a:ln>
                  <a:solidFill>
                    <a:srgbClr val="000000"/>
                  </a:solidFill>
                  <a:effectLst/>
                  <a:latin typeface="Calibri" pitchFamily="34" charset="0"/>
                  <a:cs typeface="Arial" pitchFamily="34" charset="0"/>
                </a:rPr>
                <a:t>3000</a:t>
              </a:r>
              <a:endParaRPr kumimoji="0" lang="fi-FI" altLang="fi-FI"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Rectangle 31"/>
            <p:cNvSpPr>
              <a:spLocks noChangeArrowheads="1"/>
            </p:cNvSpPr>
            <p:nvPr/>
          </p:nvSpPr>
          <p:spPr bwMode="auto">
            <a:xfrm>
              <a:off x="4885" y="1861"/>
              <a:ext cx="243"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altLang="fi-FI" sz="1000" b="0" i="0" u="none" strike="noStrike" cap="none" normalizeH="0" baseline="0" smtClean="0">
                  <a:ln>
                    <a:noFill/>
                  </a:ln>
                  <a:solidFill>
                    <a:srgbClr val="000000"/>
                  </a:solidFill>
                  <a:effectLst/>
                  <a:latin typeface="Calibri" pitchFamily="34" charset="0"/>
                  <a:cs typeface="Arial" pitchFamily="34" charset="0"/>
                </a:rPr>
                <a:t>4000</a:t>
              </a:r>
              <a:endParaRPr kumimoji="0" lang="fi-FI" altLang="fi-FI" sz="1800" b="0" i="0" u="none" strike="noStrike" cap="none" normalizeH="0" baseline="0" smtClean="0">
                <a:ln>
                  <a:noFill/>
                </a:ln>
                <a:solidFill>
                  <a:schemeClr val="tx1"/>
                </a:solidFill>
                <a:effectLst/>
                <a:latin typeface="Arial" pitchFamily="34" charset="0"/>
                <a:cs typeface="Arial" pitchFamily="34" charset="0"/>
              </a:endParaRPr>
            </a:p>
          </p:txBody>
        </p:sp>
        <p:sp>
          <p:nvSpPr>
            <p:cNvPr id="1030" name="Rectangle 32"/>
            <p:cNvSpPr>
              <a:spLocks noChangeArrowheads="1"/>
            </p:cNvSpPr>
            <p:nvPr/>
          </p:nvSpPr>
          <p:spPr bwMode="auto">
            <a:xfrm>
              <a:off x="4885" y="1572"/>
              <a:ext cx="243"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altLang="fi-FI" sz="1000" b="0" i="0" u="none" strike="noStrike" cap="none" normalizeH="0" baseline="0" smtClean="0">
                  <a:ln>
                    <a:noFill/>
                  </a:ln>
                  <a:solidFill>
                    <a:srgbClr val="000000"/>
                  </a:solidFill>
                  <a:effectLst/>
                  <a:latin typeface="Calibri" pitchFamily="34" charset="0"/>
                  <a:cs typeface="Arial" pitchFamily="34" charset="0"/>
                </a:rPr>
                <a:t>5000</a:t>
              </a:r>
              <a:endParaRPr kumimoji="0" lang="fi-FI" altLang="fi-FI" sz="1800" b="0" i="0" u="none" strike="noStrike" cap="none" normalizeH="0" baseline="0" smtClean="0">
                <a:ln>
                  <a:noFill/>
                </a:ln>
                <a:solidFill>
                  <a:schemeClr val="tx1"/>
                </a:solidFill>
                <a:effectLst/>
                <a:latin typeface="Arial" pitchFamily="34" charset="0"/>
                <a:cs typeface="Arial" pitchFamily="34" charset="0"/>
              </a:endParaRPr>
            </a:p>
          </p:txBody>
        </p:sp>
        <p:sp>
          <p:nvSpPr>
            <p:cNvPr id="1031" name="Rectangle 33"/>
            <p:cNvSpPr>
              <a:spLocks noChangeArrowheads="1"/>
            </p:cNvSpPr>
            <p:nvPr/>
          </p:nvSpPr>
          <p:spPr bwMode="auto">
            <a:xfrm>
              <a:off x="4885" y="1283"/>
              <a:ext cx="243"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altLang="fi-FI" sz="1000" b="0" i="0" u="none" strike="noStrike" cap="none" normalizeH="0" baseline="0" smtClean="0">
                  <a:ln>
                    <a:noFill/>
                  </a:ln>
                  <a:solidFill>
                    <a:srgbClr val="000000"/>
                  </a:solidFill>
                  <a:effectLst/>
                  <a:latin typeface="Calibri" pitchFamily="34" charset="0"/>
                  <a:cs typeface="Arial" pitchFamily="34" charset="0"/>
                </a:rPr>
                <a:t>6000</a:t>
              </a:r>
              <a:endParaRPr kumimoji="0" lang="fi-FI" altLang="fi-FI" sz="1800" b="0" i="0" u="none" strike="noStrike" cap="none" normalizeH="0" baseline="0" smtClean="0">
                <a:ln>
                  <a:noFill/>
                </a:ln>
                <a:solidFill>
                  <a:schemeClr val="tx1"/>
                </a:solidFill>
                <a:effectLst/>
                <a:latin typeface="Arial" pitchFamily="34" charset="0"/>
                <a:cs typeface="Arial" pitchFamily="34" charset="0"/>
              </a:endParaRPr>
            </a:p>
          </p:txBody>
        </p:sp>
        <p:sp>
          <p:nvSpPr>
            <p:cNvPr id="1032" name="Rectangle 34"/>
            <p:cNvSpPr>
              <a:spLocks noChangeArrowheads="1"/>
            </p:cNvSpPr>
            <p:nvPr/>
          </p:nvSpPr>
          <p:spPr bwMode="auto">
            <a:xfrm>
              <a:off x="4885" y="994"/>
              <a:ext cx="243"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altLang="fi-FI" sz="1000" b="0" i="0" u="none" strike="noStrike" cap="none" normalizeH="0" baseline="0" smtClean="0">
                  <a:ln>
                    <a:noFill/>
                  </a:ln>
                  <a:solidFill>
                    <a:srgbClr val="000000"/>
                  </a:solidFill>
                  <a:effectLst/>
                  <a:latin typeface="Calibri" pitchFamily="34" charset="0"/>
                  <a:cs typeface="Arial" pitchFamily="34" charset="0"/>
                </a:rPr>
                <a:t>7000</a:t>
              </a:r>
              <a:endParaRPr kumimoji="0" lang="fi-FI" altLang="fi-FI" sz="1800" b="0" i="0" u="none" strike="noStrike" cap="none" normalizeH="0" baseline="0" smtClean="0">
                <a:ln>
                  <a:noFill/>
                </a:ln>
                <a:solidFill>
                  <a:schemeClr val="tx1"/>
                </a:solidFill>
                <a:effectLst/>
                <a:latin typeface="Arial" pitchFamily="34" charset="0"/>
                <a:cs typeface="Arial" pitchFamily="34" charset="0"/>
              </a:endParaRPr>
            </a:p>
          </p:txBody>
        </p:sp>
        <p:sp>
          <p:nvSpPr>
            <p:cNvPr id="1033" name="Rectangle 35"/>
            <p:cNvSpPr>
              <a:spLocks noChangeArrowheads="1"/>
            </p:cNvSpPr>
            <p:nvPr/>
          </p:nvSpPr>
          <p:spPr bwMode="auto">
            <a:xfrm>
              <a:off x="878" y="3017"/>
              <a:ext cx="395"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altLang="fi-FI" sz="1000" b="0" i="0" u="none" strike="noStrike" cap="none" normalizeH="0" baseline="0" smtClean="0">
                  <a:ln>
                    <a:noFill/>
                  </a:ln>
                  <a:solidFill>
                    <a:srgbClr val="000000"/>
                  </a:solidFill>
                  <a:effectLst/>
                  <a:latin typeface="Calibri" pitchFamily="34" charset="0"/>
                  <a:cs typeface="Arial" pitchFamily="34" charset="0"/>
                </a:rPr>
                <a:t>-400 000</a:t>
              </a:r>
              <a:endParaRPr kumimoji="0" lang="fi-FI" altLang="fi-FI" sz="1800" b="0" i="0" u="none" strike="noStrike" cap="none" normalizeH="0" baseline="0" smtClean="0">
                <a:ln>
                  <a:noFill/>
                </a:ln>
                <a:solidFill>
                  <a:schemeClr val="tx1"/>
                </a:solidFill>
                <a:effectLst/>
                <a:latin typeface="Arial" pitchFamily="34" charset="0"/>
                <a:cs typeface="Arial" pitchFamily="34" charset="0"/>
              </a:endParaRPr>
            </a:p>
          </p:txBody>
        </p:sp>
        <p:sp>
          <p:nvSpPr>
            <p:cNvPr id="1034" name="Rectangle 36"/>
            <p:cNvSpPr>
              <a:spLocks noChangeArrowheads="1"/>
            </p:cNvSpPr>
            <p:nvPr/>
          </p:nvSpPr>
          <p:spPr bwMode="auto">
            <a:xfrm>
              <a:off x="878" y="2680"/>
              <a:ext cx="395"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altLang="fi-FI" sz="1000" b="0" i="0" u="none" strike="noStrike" cap="none" normalizeH="0" baseline="0" smtClean="0">
                  <a:ln>
                    <a:noFill/>
                  </a:ln>
                  <a:solidFill>
                    <a:srgbClr val="000000"/>
                  </a:solidFill>
                  <a:effectLst/>
                  <a:latin typeface="Calibri" pitchFamily="34" charset="0"/>
                  <a:cs typeface="Arial" pitchFamily="34" charset="0"/>
                </a:rPr>
                <a:t>-200 000</a:t>
              </a:r>
              <a:endParaRPr kumimoji="0" lang="fi-FI" altLang="fi-FI" sz="1800" b="0" i="0" u="none" strike="noStrike" cap="none" normalizeH="0" baseline="0" smtClean="0">
                <a:ln>
                  <a:noFill/>
                </a:ln>
                <a:solidFill>
                  <a:schemeClr val="tx1"/>
                </a:solidFill>
                <a:effectLst/>
                <a:latin typeface="Arial" pitchFamily="34" charset="0"/>
                <a:cs typeface="Arial" pitchFamily="34" charset="0"/>
              </a:endParaRPr>
            </a:p>
          </p:txBody>
        </p:sp>
        <p:sp>
          <p:nvSpPr>
            <p:cNvPr id="1035" name="Rectangle 37"/>
            <p:cNvSpPr>
              <a:spLocks noChangeArrowheads="1"/>
            </p:cNvSpPr>
            <p:nvPr/>
          </p:nvSpPr>
          <p:spPr bwMode="auto">
            <a:xfrm>
              <a:off x="1161" y="2344"/>
              <a:ext cx="97"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altLang="fi-FI" sz="1000" b="0" i="0" u="none" strike="noStrike" cap="none" normalizeH="0" baseline="0" smtClean="0">
                  <a:ln>
                    <a:noFill/>
                  </a:ln>
                  <a:solidFill>
                    <a:srgbClr val="000000"/>
                  </a:solidFill>
                  <a:effectLst/>
                  <a:latin typeface="Calibri" pitchFamily="34" charset="0"/>
                  <a:cs typeface="Arial" pitchFamily="34" charset="0"/>
                </a:rPr>
                <a:t>0</a:t>
              </a:r>
              <a:endParaRPr kumimoji="0" lang="fi-FI" altLang="fi-FI" sz="1800" b="0" i="0" u="none" strike="noStrike" cap="none" normalizeH="0" baseline="0" smtClean="0">
                <a:ln>
                  <a:noFill/>
                </a:ln>
                <a:solidFill>
                  <a:schemeClr val="tx1"/>
                </a:solidFill>
                <a:effectLst/>
                <a:latin typeface="Arial" pitchFamily="34" charset="0"/>
                <a:cs typeface="Arial" pitchFamily="34" charset="0"/>
              </a:endParaRPr>
            </a:p>
          </p:txBody>
        </p:sp>
        <p:sp>
          <p:nvSpPr>
            <p:cNvPr id="1036" name="Rectangle 38"/>
            <p:cNvSpPr>
              <a:spLocks noChangeArrowheads="1"/>
            </p:cNvSpPr>
            <p:nvPr/>
          </p:nvSpPr>
          <p:spPr bwMode="auto">
            <a:xfrm>
              <a:off x="906" y="2006"/>
              <a:ext cx="347"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altLang="fi-FI" sz="1000" b="0" i="0" u="none" strike="noStrike" cap="none" normalizeH="0" baseline="0" smtClean="0">
                  <a:ln>
                    <a:noFill/>
                  </a:ln>
                  <a:solidFill>
                    <a:srgbClr val="000000"/>
                  </a:solidFill>
                  <a:effectLst/>
                  <a:latin typeface="Calibri" pitchFamily="34" charset="0"/>
                  <a:cs typeface="Arial" pitchFamily="34" charset="0"/>
                </a:rPr>
                <a:t>200 000</a:t>
              </a:r>
              <a:endParaRPr kumimoji="0" lang="fi-FI" altLang="fi-FI" sz="1800" b="0" i="0" u="none" strike="noStrike" cap="none" normalizeH="0" baseline="0" smtClean="0">
                <a:ln>
                  <a:noFill/>
                </a:ln>
                <a:solidFill>
                  <a:schemeClr val="tx1"/>
                </a:solidFill>
                <a:effectLst/>
                <a:latin typeface="Arial" pitchFamily="34" charset="0"/>
                <a:cs typeface="Arial" pitchFamily="34" charset="0"/>
              </a:endParaRPr>
            </a:p>
          </p:txBody>
        </p:sp>
        <p:sp>
          <p:nvSpPr>
            <p:cNvPr id="1037" name="Rectangle 39"/>
            <p:cNvSpPr>
              <a:spLocks noChangeArrowheads="1"/>
            </p:cNvSpPr>
            <p:nvPr/>
          </p:nvSpPr>
          <p:spPr bwMode="auto">
            <a:xfrm>
              <a:off x="906" y="1669"/>
              <a:ext cx="347"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altLang="fi-FI" sz="1000" b="0" i="0" u="none" strike="noStrike" cap="none" normalizeH="0" baseline="0" smtClean="0">
                  <a:ln>
                    <a:noFill/>
                  </a:ln>
                  <a:solidFill>
                    <a:srgbClr val="000000"/>
                  </a:solidFill>
                  <a:effectLst/>
                  <a:latin typeface="Calibri" pitchFamily="34" charset="0"/>
                  <a:cs typeface="Arial" pitchFamily="34" charset="0"/>
                </a:rPr>
                <a:t>400 000</a:t>
              </a:r>
              <a:endParaRPr kumimoji="0" lang="fi-FI" altLang="fi-FI" sz="1800" b="0" i="0" u="none" strike="noStrike" cap="none" normalizeH="0" baseline="0" smtClean="0">
                <a:ln>
                  <a:noFill/>
                </a:ln>
                <a:solidFill>
                  <a:schemeClr val="tx1"/>
                </a:solidFill>
                <a:effectLst/>
                <a:latin typeface="Arial" pitchFamily="34" charset="0"/>
                <a:cs typeface="Arial" pitchFamily="34" charset="0"/>
              </a:endParaRPr>
            </a:p>
          </p:txBody>
        </p:sp>
        <p:sp>
          <p:nvSpPr>
            <p:cNvPr id="1038" name="Rectangle 40"/>
            <p:cNvSpPr>
              <a:spLocks noChangeArrowheads="1"/>
            </p:cNvSpPr>
            <p:nvPr/>
          </p:nvSpPr>
          <p:spPr bwMode="auto">
            <a:xfrm>
              <a:off x="906" y="1332"/>
              <a:ext cx="347"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altLang="fi-FI" sz="1000" b="0" i="0" u="none" strike="noStrike" cap="none" normalizeH="0" baseline="0" smtClean="0">
                  <a:ln>
                    <a:noFill/>
                  </a:ln>
                  <a:solidFill>
                    <a:srgbClr val="000000"/>
                  </a:solidFill>
                  <a:effectLst/>
                  <a:latin typeface="Calibri" pitchFamily="34" charset="0"/>
                  <a:cs typeface="Arial" pitchFamily="34" charset="0"/>
                </a:rPr>
                <a:t>600 000</a:t>
              </a:r>
              <a:endParaRPr kumimoji="0" lang="fi-FI" altLang="fi-FI" sz="1800" b="0" i="0" u="none" strike="noStrike" cap="none" normalizeH="0" baseline="0" smtClean="0">
                <a:ln>
                  <a:noFill/>
                </a:ln>
                <a:solidFill>
                  <a:schemeClr val="tx1"/>
                </a:solidFill>
                <a:effectLst/>
                <a:latin typeface="Arial" pitchFamily="34" charset="0"/>
                <a:cs typeface="Arial" pitchFamily="34" charset="0"/>
              </a:endParaRPr>
            </a:p>
          </p:txBody>
        </p:sp>
        <p:sp>
          <p:nvSpPr>
            <p:cNvPr id="1039" name="Rectangle 41"/>
            <p:cNvSpPr>
              <a:spLocks noChangeArrowheads="1"/>
            </p:cNvSpPr>
            <p:nvPr/>
          </p:nvSpPr>
          <p:spPr bwMode="auto">
            <a:xfrm>
              <a:off x="906" y="994"/>
              <a:ext cx="368"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altLang="fi-FI" sz="1000" b="0" i="0" u="none" strike="noStrike" cap="none" normalizeH="0" baseline="0" smtClean="0">
                  <a:ln>
                    <a:noFill/>
                  </a:ln>
                  <a:solidFill>
                    <a:srgbClr val="000000"/>
                  </a:solidFill>
                  <a:effectLst/>
                  <a:latin typeface="Calibri" pitchFamily="34" charset="0"/>
                  <a:cs typeface="Arial" pitchFamily="34" charset="0"/>
                </a:rPr>
                <a:t>800 000</a:t>
              </a:r>
              <a:endParaRPr kumimoji="0" lang="fi-FI" altLang="fi-FI" sz="1800" b="0" i="0" u="none" strike="noStrike" cap="none" normalizeH="0" baseline="0" smtClean="0">
                <a:ln>
                  <a:noFill/>
                </a:ln>
                <a:solidFill>
                  <a:schemeClr val="tx1"/>
                </a:solidFill>
                <a:effectLst/>
                <a:latin typeface="Arial" pitchFamily="34" charset="0"/>
                <a:cs typeface="Arial" pitchFamily="34" charset="0"/>
              </a:endParaRPr>
            </a:p>
          </p:txBody>
        </p:sp>
        <p:sp>
          <p:nvSpPr>
            <p:cNvPr id="1040" name="Rectangle 42"/>
            <p:cNvSpPr>
              <a:spLocks noChangeArrowheads="1"/>
            </p:cNvSpPr>
            <p:nvPr/>
          </p:nvSpPr>
          <p:spPr bwMode="auto">
            <a:xfrm>
              <a:off x="1638" y="3125"/>
              <a:ext cx="236"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altLang="fi-FI" sz="1000" b="0" i="0" u="none" strike="noStrike" cap="none" normalizeH="0" baseline="0" smtClean="0">
                  <a:ln>
                    <a:noFill/>
                  </a:ln>
                  <a:solidFill>
                    <a:srgbClr val="000000"/>
                  </a:solidFill>
                  <a:effectLst/>
                  <a:latin typeface="Calibri" pitchFamily="34" charset="0"/>
                  <a:cs typeface="Arial" pitchFamily="34" charset="0"/>
                </a:rPr>
                <a:t>2017</a:t>
              </a:r>
              <a:endParaRPr kumimoji="0" lang="fi-FI" altLang="fi-FI" sz="1800" b="0" i="0" u="none" strike="noStrike" cap="none" normalizeH="0" baseline="0" smtClean="0">
                <a:ln>
                  <a:noFill/>
                </a:ln>
                <a:solidFill>
                  <a:schemeClr val="tx1"/>
                </a:solidFill>
                <a:effectLst/>
                <a:latin typeface="Arial" pitchFamily="34" charset="0"/>
                <a:cs typeface="Arial" pitchFamily="34" charset="0"/>
              </a:endParaRPr>
            </a:p>
          </p:txBody>
        </p:sp>
        <p:sp>
          <p:nvSpPr>
            <p:cNvPr id="1041" name="Rectangle 43"/>
            <p:cNvSpPr>
              <a:spLocks noChangeArrowheads="1"/>
            </p:cNvSpPr>
            <p:nvPr/>
          </p:nvSpPr>
          <p:spPr bwMode="auto">
            <a:xfrm>
              <a:off x="2515" y="3125"/>
              <a:ext cx="236"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altLang="fi-FI" sz="1000" b="0" i="0" u="none" strike="noStrike" cap="none" normalizeH="0" baseline="0" smtClean="0">
                  <a:ln>
                    <a:noFill/>
                  </a:ln>
                  <a:solidFill>
                    <a:srgbClr val="000000"/>
                  </a:solidFill>
                  <a:effectLst/>
                  <a:latin typeface="Calibri" pitchFamily="34" charset="0"/>
                  <a:cs typeface="Arial" pitchFamily="34" charset="0"/>
                </a:rPr>
                <a:t>2018</a:t>
              </a:r>
              <a:endParaRPr kumimoji="0" lang="fi-FI" altLang="fi-FI" sz="1800" b="0" i="0" u="none" strike="noStrike" cap="none" normalizeH="0" baseline="0" smtClean="0">
                <a:ln>
                  <a:noFill/>
                </a:ln>
                <a:solidFill>
                  <a:schemeClr val="tx1"/>
                </a:solidFill>
                <a:effectLst/>
                <a:latin typeface="Arial" pitchFamily="34" charset="0"/>
                <a:cs typeface="Arial" pitchFamily="34" charset="0"/>
              </a:endParaRPr>
            </a:p>
          </p:txBody>
        </p:sp>
        <p:sp>
          <p:nvSpPr>
            <p:cNvPr id="1042" name="Rectangle 44"/>
            <p:cNvSpPr>
              <a:spLocks noChangeArrowheads="1"/>
            </p:cNvSpPr>
            <p:nvPr/>
          </p:nvSpPr>
          <p:spPr bwMode="auto">
            <a:xfrm>
              <a:off x="3391" y="3125"/>
              <a:ext cx="236"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altLang="fi-FI" sz="1000" b="0" i="0" u="none" strike="noStrike" cap="none" normalizeH="0" baseline="0" smtClean="0">
                  <a:ln>
                    <a:noFill/>
                  </a:ln>
                  <a:solidFill>
                    <a:srgbClr val="000000"/>
                  </a:solidFill>
                  <a:effectLst/>
                  <a:latin typeface="Calibri" pitchFamily="34" charset="0"/>
                  <a:cs typeface="Arial" pitchFamily="34" charset="0"/>
                </a:rPr>
                <a:t>2019</a:t>
              </a:r>
              <a:endParaRPr kumimoji="0" lang="fi-FI" altLang="fi-FI" sz="1800" b="0" i="0" u="none" strike="noStrike" cap="none" normalizeH="0" baseline="0" smtClean="0">
                <a:ln>
                  <a:noFill/>
                </a:ln>
                <a:solidFill>
                  <a:schemeClr val="tx1"/>
                </a:solidFill>
                <a:effectLst/>
                <a:latin typeface="Arial" pitchFamily="34" charset="0"/>
                <a:cs typeface="Arial" pitchFamily="34" charset="0"/>
              </a:endParaRPr>
            </a:p>
          </p:txBody>
        </p:sp>
        <p:sp>
          <p:nvSpPr>
            <p:cNvPr id="1043" name="Rectangle 45"/>
            <p:cNvSpPr>
              <a:spLocks noChangeArrowheads="1"/>
            </p:cNvSpPr>
            <p:nvPr/>
          </p:nvSpPr>
          <p:spPr bwMode="auto">
            <a:xfrm>
              <a:off x="4267" y="3125"/>
              <a:ext cx="236"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altLang="fi-FI" sz="1000" b="0" i="0" u="none" strike="noStrike" cap="none" normalizeH="0" baseline="0" smtClean="0">
                  <a:ln>
                    <a:noFill/>
                  </a:ln>
                  <a:solidFill>
                    <a:srgbClr val="000000"/>
                  </a:solidFill>
                  <a:effectLst/>
                  <a:latin typeface="Calibri" pitchFamily="34" charset="0"/>
                  <a:cs typeface="Arial" pitchFamily="34" charset="0"/>
                </a:rPr>
                <a:t>2020</a:t>
              </a:r>
              <a:endParaRPr kumimoji="0" lang="fi-FI" altLang="fi-FI" sz="1800" b="0" i="0" u="none" strike="noStrike" cap="none" normalizeH="0" baseline="0" smtClean="0">
                <a:ln>
                  <a:noFill/>
                </a:ln>
                <a:solidFill>
                  <a:schemeClr val="tx1"/>
                </a:solidFill>
                <a:effectLst/>
                <a:latin typeface="Arial" pitchFamily="34" charset="0"/>
                <a:cs typeface="Arial" pitchFamily="34" charset="0"/>
              </a:endParaRPr>
            </a:p>
          </p:txBody>
        </p:sp>
        <p:sp>
          <p:nvSpPr>
            <p:cNvPr id="1044" name="Rectangle 46"/>
            <p:cNvSpPr>
              <a:spLocks noChangeArrowheads="1"/>
            </p:cNvSpPr>
            <p:nvPr/>
          </p:nvSpPr>
          <p:spPr bwMode="auto">
            <a:xfrm>
              <a:off x="5176" y="1861"/>
              <a:ext cx="235" cy="44"/>
            </a:xfrm>
            <a:prstGeom prst="rect">
              <a:avLst/>
            </a:prstGeom>
            <a:solidFill>
              <a:srgbClr val="DCE6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i-FI"/>
            </a:p>
          </p:txBody>
        </p:sp>
        <p:sp>
          <p:nvSpPr>
            <p:cNvPr id="1045" name="Rectangle 47"/>
            <p:cNvSpPr>
              <a:spLocks noChangeArrowheads="1"/>
            </p:cNvSpPr>
            <p:nvPr/>
          </p:nvSpPr>
          <p:spPr bwMode="auto">
            <a:xfrm>
              <a:off x="5442" y="1840"/>
              <a:ext cx="18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altLang="fi-FI" sz="1000" b="0" i="0" u="none" strike="noStrike" cap="none" normalizeH="0" baseline="0" dirty="0" err="1" smtClean="0">
                  <a:ln>
                    <a:noFill/>
                  </a:ln>
                  <a:solidFill>
                    <a:srgbClr val="000000"/>
                  </a:solidFill>
                  <a:effectLst/>
                  <a:latin typeface="Calibri" pitchFamily="34" charset="0"/>
                  <a:cs typeface="Arial" pitchFamily="34" charset="0"/>
                </a:rPr>
                <a:t>Users</a:t>
              </a:r>
              <a:endParaRPr kumimoji="0" lang="fi-FI" altLang="fi-FI"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46" name="Freeform 48"/>
            <p:cNvSpPr>
              <a:spLocks/>
            </p:cNvSpPr>
            <p:nvPr/>
          </p:nvSpPr>
          <p:spPr bwMode="auto">
            <a:xfrm>
              <a:off x="5162" y="2023"/>
              <a:ext cx="263" cy="25"/>
            </a:xfrm>
            <a:custGeom>
              <a:avLst/>
              <a:gdLst>
                <a:gd name="T0" fmla="*/ 32 w 608"/>
                <a:gd name="T1" fmla="*/ 0 h 64"/>
                <a:gd name="T2" fmla="*/ 576 w 608"/>
                <a:gd name="T3" fmla="*/ 0 h 64"/>
                <a:gd name="T4" fmla="*/ 608 w 608"/>
                <a:gd name="T5" fmla="*/ 32 h 64"/>
                <a:gd name="T6" fmla="*/ 576 w 608"/>
                <a:gd name="T7" fmla="*/ 64 h 64"/>
                <a:gd name="T8" fmla="*/ 32 w 608"/>
                <a:gd name="T9" fmla="*/ 64 h 64"/>
                <a:gd name="T10" fmla="*/ 0 w 608"/>
                <a:gd name="T11" fmla="*/ 32 h 64"/>
                <a:gd name="T12" fmla="*/ 32 w 608"/>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608" h="64">
                  <a:moveTo>
                    <a:pt x="32" y="0"/>
                  </a:moveTo>
                  <a:lnTo>
                    <a:pt x="576" y="0"/>
                  </a:lnTo>
                  <a:cubicBezTo>
                    <a:pt x="594" y="0"/>
                    <a:pt x="608" y="15"/>
                    <a:pt x="608" y="32"/>
                  </a:cubicBezTo>
                  <a:cubicBezTo>
                    <a:pt x="608" y="50"/>
                    <a:pt x="594" y="64"/>
                    <a:pt x="576" y="64"/>
                  </a:cubicBezTo>
                  <a:lnTo>
                    <a:pt x="32" y="64"/>
                  </a:lnTo>
                  <a:cubicBezTo>
                    <a:pt x="15" y="64"/>
                    <a:pt x="0" y="50"/>
                    <a:pt x="0" y="32"/>
                  </a:cubicBezTo>
                  <a:cubicBezTo>
                    <a:pt x="0" y="15"/>
                    <a:pt x="15" y="0"/>
                    <a:pt x="32" y="0"/>
                  </a:cubicBezTo>
                  <a:close/>
                </a:path>
              </a:pathLst>
            </a:custGeom>
            <a:solidFill>
              <a:srgbClr val="4A7EBB"/>
            </a:solidFill>
            <a:ln w="11113" cap="flat">
              <a:solidFill>
                <a:srgbClr val="4A7EBB"/>
              </a:solidFill>
              <a:prstDash val="solid"/>
              <a:bevel/>
              <a:headEnd/>
              <a:tailEnd/>
            </a:ln>
          </p:spPr>
          <p:txBody>
            <a:bodyPr vert="horz" wrap="square" lIns="91440" tIns="45720" rIns="91440" bIns="45720" numCol="1" anchor="t" anchorCtr="0" compatLnSpc="1">
              <a:prstTxWarp prst="textNoShape">
                <a:avLst/>
              </a:prstTxWarp>
            </a:bodyPr>
            <a:lstStyle/>
            <a:p>
              <a:endParaRPr lang="fi-FI"/>
            </a:p>
          </p:txBody>
        </p:sp>
        <p:sp>
          <p:nvSpPr>
            <p:cNvPr id="1047" name="Rectangle 49"/>
            <p:cNvSpPr>
              <a:spLocks noChangeArrowheads="1"/>
            </p:cNvSpPr>
            <p:nvPr/>
          </p:nvSpPr>
          <p:spPr bwMode="auto">
            <a:xfrm>
              <a:off x="5442" y="1989"/>
              <a:ext cx="28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altLang="fi-FI" sz="1000" b="0" i="0" u="none" strike="noStrike" cap="none" normalizeH="0" baseline="0" dirty="0" err="1" smtClean="0">
                  <a:ln>
                    <a:noFill/>
                  </a:ln>
                  <a:solidFill>
                    <a:srgbClr val="000000"/>
                  </a:solidFill>
                  <a:effectLst/>
                  <a:latin typeface="Calibri" pitchFamily="34" charset="0"/>
                  <a:cs typeface="Arial" pitchFamily="34" charset="0"/>
                </a:rPr>
                <a:t>Revenue</a:t>
              </a:r>
              <a:endParaRPr kumimoji="0" lang="fi-FI" altLang="fi-FI"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48" name="Freeform 50"/>
            <p:cNvSpPr>
              <a:spLocks/>
            </p:cNvSpPr>
            <p:nvPr/>
          </p:nvSpPr>
          <p:spPr bwMode="auto">
            <a:xfrm>
              <a:off x="5162" y="2172"/>
              <a:ext cx="263" cy="25"/>
            </a:xfrm>
            <a:custGeom>
              <a:avLst/>
              <a:gdLst>
                <a:gd name="T0" fmla="*/ 32 w 608"/>
                <a:gd name="T1" fmla="*/ 0 h 64"/>
                <a:gd name="T2" fmla="*/ 576 w 608"/>
                <a:gd name="T3" fmla="*/ 0 h 64"/>
                <a:gd name="T4" fmla="*/ 608 w 608"/>
                <a:gd name="T5" fmla="*/ 32 h 64"/>
                <a:gd name="T6" fmla="*/ 576 w 608"/>
                <a:gd name="T7" fmla="*/ 64 h 64"/>
                <a:gd name="T8" fmla="*/ 32 w 608"/>
                <a:gd name="T9" fmla="*/ 64 h 64"/>
                <a:gd name="T10" fmla="*/ 0 w 608"/>
                <a:gd name="T11" fmla="*/ 32 h 64"/>
                <a:gd name="T12" fmla="*/ 32 w 608"/>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608" h="64">
                  <a:moveTo>
                    <a:pt x="32" y="0"/>
                  </a:moveTo>
                  <a:lnTo>
                    <a:pt x="576" y="0"/>
                  </a:lnTo>
                  <a:cubicBezTo>
                    <a:pt x="594" y="0"/>
                    <a:pt x="608" y="15"/>
                    <a:pt x="608" y="32"/>
                  </a:cubicBezTo>
                  <a:cubicBezTo>
                    <a:pt x="608" y="50"/>
                    <a:pt x="594" y="64"/>
                    <a:pt x="576" y="64"/>
                  </a:cubicBezTo>
                  <a:lnTo>
                    <a:pt x="32" y="64"/>
                  </a:lnTo>
                  <a:cubicBezTo>
                    <a:pt x="15" y="64"/>
                    <a:pt x="0" y="50"/>
                    <a:pt x="0" y="32"/>
                  </a:cubicBezTo>
                  <a:cubicBezTo>
                    <a:pt x="0" y="15"/>
                    <a:pt x="15" y="0"/>
                    <a:pt x="32" y="0"/>
                  </a:cubicBezTo>
                  <a:close/>
                </a:path>
              </a:pathLst>
            </a:custGeom>
            <a:solidFill>
              <a:srgbClr val="BE4B48"/>
            </a:solidFill>
            <a:ln w="11113" cap="flat">
              <a:solidFill>
                <a:srgbClr val="BE4B48"/>
              </a:solidFill>
              <a:prstDash val="solid"/>
              <a:bevel/>
              <a:headEnd/>
              <a:tailEnd/>
            </a:ln>
          </p:spPr>
          <p:txBody>
            <a:bodyPr vert="horz" wrap="square" lIns="91440" tIns="45720" rIns="91440" bIns="45720" numCol="1" anchor="t" anchorCtr="0" compatLnSpc="1">
              <a:prstTxWarp prst="textNoShape">
                <a:avLst/>
              </a:prstTxWarp>
            </a:bodyPr>
            <a:lstStyle/>
            <a:p>
              <a:endParaRPr lang="fi-FI"/>
            </a:p>
          </p:txBody>
        </p:sp>
        <p:sp>
          <p:nvSpPr>
            <p:cNvPr id="1049" name="Rectangle 51"/>
            <p:cNvSpPr>
              <a:spLocks noChangeArrowheads="1"/>
            </p:cNvSpPr>
            <p:nvPr/>
          </p:nvSpPr>
          <p:spPr bwMode="auto">
            <a:xfrm>
              <a:off x="5442" y="2138"/>
              <a:ext cx="18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altLang="fi-FI" sz="1000" b="0" i="0" u="none" strike="noStrike" cap="none" normalizeH="0" baseline="0" dirty="0" err="1" smtClean="0">
                  <a:ln>
                    <a:noFill/>
                  </a:ln>
                  <a:solidFill>
                    <a:srgbClr val="000000"/>
                  </a:solidFill>
                  <a:effectLst/>
                  <a:latin typeface="Calibri" pitchFamily="34" charset="0"/>
                  <a:cs typeface="Arial" pitchFamily="34" charset="0"/>
                </a:rPr>
                <a:t>Profit</a:t>
              </a:r>
              <a:endParaRPr kumimoji="0" lang="fi-FI" altLang="fi-FI"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50" name="Freeform 52"/>
            <p:cNvSpPr>
              <a:spLocks noEditPoints="1"/>
            </p:cNvSpPr>
            <p:nvPr/>
          </p:nvSpPr>
          <p:spPr bwMode="auto">
            <a:xfrm>
              <a:off x="5176" y="2308"/>
              <a:ext cx="239" cy="56"/>
            </a:xfrm>
            <a:custGeom>
              <a:avLst/>
              <a:gdLst>
                <a:gd name="T0" fmla="*/ 24 w 552"/>
                <a:gd name="T1" fmla="*/ 48 h 144"/>
                <a:gd name="T2" fmla="*/ 168 w 552"/>
                <a:gd name="T3" fmla="*/ 48 h 144"/>
                <a:gd name="T4" fmla="*/ 192 w 552"/>
                <a:gd name="T5" fmla="*/ 72 h 144"/>
                <a:gd name="T6" fmla="*/ 168 w 552"/>
                <a:gd name="T7" fmla="*/ 96 h 144"/>
                <a:gd name="T8" fmla="*/ 24 w 552"/>
                <a:gd name="T9" fmla="*/ 96 h 144"/>
                <a:gd name="T10" fmla="*/ 0 w 552"/>
                <a:gd name="T11" fmla="*/ 72 h 144"/>
                <a:gd name="T12" fmla="*/ 24 w 552"/>
                <a:gd name="T13" fmla="*/ 48 h 144"/>
                <a:gd name="T14" fmla="*/ 360 w 552"/>
                <a:gd name="T15" fmla="*/ 48 h 144"/>
                <a:gd name="T16" fmla="*/ 432 w 552"/>
                <a:gd name="T17" fmla="*/ 48 h 144"/>
                <a:gd name="T18" fmla="*/ 456 w 552"/>
                <a:gd name="T19" fmla="*/ 72 h 144"/>
                <a:gd name="T20" fmla="*/ 432 w 552"/>
                <a:gd name="T21" fmla="*/ 96 h 144"/>
                <a:gd name="T22" fmla="*/ 360 w 552"/>
                <a:gd name="T23" fmla="*/ 96 h 144"/>
                <a:gd name="T24" fmla="*/ 336 w 552"/>
                <a:gd name="T25" fmla="*/ 72 h 144"/>
                <a:gd name="T26" fmla="*/ 360 w 552"/>
                <a:gd name="T27" fmla="*/ 48 h 144"/>
                <a:gd name="T28" fmla="*/ 408 w 552"/>
                <a:gd name="T29" fmla="*/ 0 h 144"/>
                <a:gd name="T30" fmla="*/ 552 w 552"/>
                <a:gd name="T31" fmla="*/ 72 h 144"/>
                <a:gd name="T32" fmla="*/ 408 w 552"/>
                <a:gd name="T33" fmla="*/ 144 h 144"/>
                <a:gd name="T34" fmla="*/ 408 w 552"/>
                <a:gd name="T35"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2" h="144">
                  <a:moveTo>
                    <a:pt x="24" y="48"/>
                  </a:moveTo>
                  <a:lnTo>
                    <a:pt x="168" y="48"/>
                  </a:lnTo>
                  <a:cubicBezTo>
                    <a:pt x="182" y="48"/>
                    <a:pt x="192" y="59"/>
                    <a:pt x="192" y="72"/>
                  </a:cubicBezTo>
                  <a:cubicBezTo>
                    <a:pt x="192" y="86"/>
                    <a:pt x="182" y="96"/>
                    <a:pt x="168" y="96"/>
                  </a:cubicBezTo>
                  <a:lnTo>
                    <a:pt x="24" y="96"/>
                  </a:lnTo>
                  <a:cubicBezTo>
                    <a:pt x="11" y="96"/>
                    <a:pt x="0" y="86"/>
                    <a:pt x="0" y="72"/>
                  </a:cubicBezTo>
                  <a:cubicBezTo>
                    <a:pt x="0" y="59"/>
                    <a:pt x="11" y="48"/>
                    <a:pt x="24" y="48"/>
                  </a:cubicBezTo>
                  <a:close/>
                  <a:moveTo>
                    <a:pt x="360" y="48"/>
                  </a:moveTo>
                  <a:lnTo>
                    <a:pt x="432" y="48"/>
                  </a:lnTo>
                  <a:cubicBezTo>
                    <a:pt x="446" y="48"/>
                    <a:pt x="456" y="59"/>
                    <a:pt x="456" y="72"/>
                  </a:cubicBezTo>
                  <a:cubicBezTo>
                    <a:pt x="456" y="86"/>
                    <a:pt x="446" y="96"/>
                    <a:pt x="432" y="96"/>
                  </a:cubicBezTo>
                  <a:lnTo>
                    <a:pt x="360" y="96"/>
                  </a:lnTo>
                  <a:cubicBezTo>
                    <a:pt x="347" y="96"/>
                    <a:pt x="336" y="86"/>
                    <a:pt x="336" y="72"/>
                  </a:cubicBezTo>
                  <a:cubicBezTo>
                    <a:pt x="336" y="59"/>
                    <a:pt x="347" y="48"/>
                    <a:pt x="360" y="48"/>
                  </a:cubicBezTo>
                  <a:close/>
                  <a:moveTo>
                    <a:pt x="408" y="0"/>
                  </a:moveTo>
                  <a:lnTo>
                    <a:pt x="552" y="72"/>
                  </a:lnTo>
                  <a:lnTo>
                    <a:pt x="408" y="144"/>
                  </a:lnTo>
                  <a:lnTo>
                    <a:pt x="408"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i-FI"/>
            </a:p>
          </p:txBody>
        </p:sp>
        <p:sp>
          <p:nvSpPr>
            <p:cNvPr id="1051" name="Rectangle 53"/>
            <p:cNvSpPr>
              <a:spLocks noChangeArrowheads="1"/>
            </p:cNvSpPr>
            <p:nvPr/>
          </p:nvSpPr>
          <p:spPr bwMode="auto">
            <a:xfrm>
              <a:off x="5442" y="2288"/>
              <a:ext cx="719"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altLang="fi-FI" sz="1000" b="0" i="0" u="none" strike="noStrike" cap="none" normalizeH="0" baseline="0" dirty="0" err="1" smtClean="0">
                  <a:ln>
                    <a:noFill/>
                  </a:ln>
                  <a:solidFill>
                    <a:srgbClr val="000000"/>
                  </a:solidFill>
                  <a:effectLst/>
                  <a:latin typeface="Calibri" pitchFamily="34" charset="0"/>
                  <a:cs typeface="Arial" pitchFamily="34" charset="0"/>
                </a:rPr>
                <a:t>Cumulative</a:t>
              </a:r>
              <a:r>
                <a:rPr kumimoji="0" lang="fi-FI" altLang="fi-FI" sz="1000" b="0" i="0" u="none" strike="noStrike" cap="none" normalizeH="0" baseline="0" dirty="0" smtClean="0">
                  <a:ln>
                    <a:noFill/>
                  </a:ln>
                  <a:solidFill>
                    <a:srgbClr val="000000"/>
                  </a:solidFill>
                  <a:effectLst/>
                  <a:latin typeface="Calibri" pitchFamily="34" charset="0"/>
                  <a:cs typeface="Arial" pitchFamily="34" charset="0"/>
                </a:rPr>
                <a:t> Cash </a:t>
              </a:r>
              <a:r>
                <a:rPr kumimoji="0" lang="fi-FI" altLang="fi-FI" sz="1000" b="0" i="0" u="none" strike="noStrike" cap="none" normalizeH="0" baseline="0" dirty="0" err="1" smtClean="0">
                  <a:ln>
                    <a:noFill/>
                  </a:ln>
                  <a:solidFill>
                    <a:srgbClr val="000000"/>
                  </a:solidFill>
                  <a:effectLst/>
                  <a:latin typeface="Calibri" pitchFamily="34" charset="0"/>
                  <a:cs typeface="Arial" pitchFamily="34" charset="0"/>
                </a:rPr>
                <a:t>Flow</a:t>
              </a:r>
              <a:endParaRPr kumimoji="0" lang="fi-FI" altLang="fi-FI"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52" name="Rectangle 54"/>
            <p:cNvSpPr>
              <a:spLocks noChangeArrowheads="1"/>
            </p:cNvSpPr>
            <p:nvPr/>
          </p:nvSpPr>
          <p:spPr bwMode="auto">
            <a:xfrm>
              <a:off x="853" y="3345"/>
              <a:ext cx="3969" cy="1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i-FI"/>
            </a:p>
          </p:txBody>
        </p:sp>
        <p:sp>
          <p:nvSpPr>
            <p:cNvPr id="1053" name="Rectangle 55"/>
            <p:cNvSpPr>
              <a:spLocks noChangeArrowheads="1"/>
            </p:cNvSpPr>
            <p:nvPr/>
          </p:nvSpPr>
          <p:spPr bwMode="auto">
            <a:xfrm>
              <a:off x="921" y="3376"/>
              <a:ext cx="30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altLang="fi-FI" sz="1200" b="0" i="0" u="none" strike="noStrike" cap="none" normalizeH="0" baseline="0" smtClean="0">
                  <a:ln>
                    <a:noFill/>
                  </a:ln>
                  <a:solidFill>
                    <a:srgbClr val="000000"/>
                  </a:solidFill>
                  <a:effectLst/>
                  <a:latin typeface="Calibri" pitchFamily="34" charset="0"/>
                  <a:cs typeface="Arial" pitchFamily="34" charset="0"/>
                </a:rPr>
                <a:t>Vienti</a:t>
              </a:r>
              <a:endParaRPr kumimoji="0" lang="fi-FI" altLang="fi-FI" sz="1800" b="0" i="0" u="none" strike="noStrike" cap="none" normalizeH="0" baseline="0" smtClean="0">
                <a:ln>
                  <a:noFill/>
                </a:ln>
                <a:solidFill>
                  <a:schemeClr val="tx1"/>
                </a:solidFill>
                <a:effectLst/>
                <a:latin typeface="Arial" pitchFamily="34" charset="0"/>
                <a:cs typeface="Arial" pitchFamily="34" charset="0"/>
              </a:endParaRPr>
            </a:p>
          </p:txBody>
        </p:sp>
        <p:sp>
          <p:nvSpPr>
            <p:cNvPr id="1054" name="Rectangle 56"/>
            <p:cNvSpPr>
              <a:spLocks noChangeArrowheads="1"/>
            </p:cNvSpPr>
            <p:nvPr/>
          </p:nvSpPr>
          <p:spPr bwMode="auto">
            <a:xfrm>
              <a:off x="1587" y="3376"/>
              <a:ext cx="208"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altLang="fi-FI" sz="1200" b="0" i="0" u="none" strike="noStrike" cap="none" normalizeH="0" baseline="0" smtClean="0">
                  <a:ln>
                    <a:noFill/>
                  </a:ln>
                  <a:solidFill>
                    <a:srgbClr val="000000"/>
                  </a:solidFill>
                  <a:effectLst/>
                  <a:latin typeface="Calibri" pitchFamily="34" charset="0"/>
                  <a:cs typeface="Arial" pitchFamily="34" charset="0"/>
                </a:rPr>
                <a:t>5 %</a:t>
              </a:r>
              <a:endParaRPr kumimoji="0" lang="fi-FI" altLang="fi-FI" sz="1800" b="0" i="0" u="none" strike="noStrike" cap="none" normalizeH="0" baseline="0" smtClean="0">
                <a:ln>
                  <a:noFill/>
                </a:ln>
                <a:solidFill>
                  <a:schemeClr val="tx1"/>
                </a:solidFill>
                <a:effectLst/>
                <a:latin typeface="Arial" pitchFamily="34" charset="0"/>
                <a:cs typeface="Arial" pitchFamily="34" charset="0"/>
              </a:endParaRPr>
            </a:p>
          </p:txBody>
        </p:sp>
        <p:sp>
          <p:nvSpPr>
            <p:cNvPr id="1055" name="Rectangle 57"/>
            <p:cNvSpPr>
              <a:spLocks noChangeArrowheads="1"/>
            </p:cNvSpPr>
            <p:nvPr/>
          </p:nvSpPr>
          <p:spPr bwMode="auto">
            <a:xfrm>
              <a:off x="2440" y="3376"/>
              <a:ext cx="257"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altLang="fi-FI" sz="1200" b="0" i="0" u="none" strike="noStrike" cap="none" normalizeH="0" baseline="0" smtClean="0">
                  <a:ln>
                    <a:noFill/>
                  </a:ln>
                  <a:solidFill>
                    <a:srgbClr val="000000"/>
                  </a:solidFill>
                  <a:effectLst/>
                  <a:latin typeface="Calibri" pitchFamily="34" charset="0"/>
                  <a:cs typeface="Arial" pitchFamily="34" charset="0"/>
                </a:rPr>
                <a:t>50 %</a:t>
              </a:r>
              <a:endParaRPr kumimoji="0" lang="fi-FI" altLang="fi-FI" sz="1800" b="0" i="0" u="none" strike="noStrike" cap="none" normalizeH="0" baseline="0" smtClean="0">
                <a:ln>
                  <a:noFill/>
                </a:ln>
                <a:solidFill>
                  <a:schemeClr val="tx1"/>
                </a:solidFill>
                <a:effectLst/>
                <a:latin typeface="Arial" pitchFamily="34" charset="0"/>
                <a:cs typeface="Arial" pitchFamily="34" charset="0"/>
              </a:endParaRPr>
            </a:p>
          </p:txBody>
        </p:sp>
        <p:sp>
          <p:nvSpPr>
            <p:cNvPr id="1056" name="Rectangle 58"/>
            <p:cNvSpPr>
              <a:spLocks noChangeArrowheads="1"/>
            </p:cNvSpPr>
            <p:nvPr/>
          </p:nvSpPr>
          <p:spPr bwMode="auto">
            <a:xfrm>
              <a:off x="3405" y="3376"/>
              <a:ext cx="257"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altLang="fi-FI" sz="1200" b="0" i="0" u="none" strike="noStrike" cap="none" normalizeH="0" baseline="0" smtClean="0">
                  <a:ln>
                    <a:noFill/>
                  </a:ln>
                  <a:solidFill>
                    <a:srgbClr val="000000"/>
                  </a:solidFill>
                  <a:effectLst/>
                  <a:latin typeface="Calibri" pitchFamily="34" charset="0"/>
                  <a:cs typeface="Arial" pitchFamily="34" charset="0"/>
                </a:rPr>
                <a:t>70 %</a:t>
              </a:r>
              <a:endParaRPr kumimoji="0" lang="fi-FI" altLang="fi-FI" sz="1800" b="0" i="0" u="none" strike="noStrike" cap="none" normalizeH="0" baseline="0" smtClean="0">
                <a:ln>
                  <a:noFill/>
                </a:ln>
                <a:solidFill>
                  <a:schemeClr val="tx1"/>
                </a:solidFill>
                <a:effectLst/>
                <a:latin typeface="Arial" pitchFamily="34" charset="0"/>
                <a:cs typeface="Arial" pitchFamily="34" charset="0"/>
              </a:endParaRPr>
            </a:p>
          </p:txBody>
        </p:sp>
        <p:sp>
          <p:nvSpPr>
            <p:cNvPr id="1057" name="Rectangle 59"/>
            <p:cNvSpPr>
              <a:spLocks noChangeArrowheads="1"/>
            </p:cNvSpPr>
            <p:nvPr/>
          </p:nvSpPr>
          <p:spPr bwMode="auto">
            <a:xfrm>
              <a:off x="4342" y="3376"/>
              <a:ext cx="257"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altLang="fi-FI" sz="1200" b="0" i="0" u="none" strike="noStrike" cap="none" normalizeH="0" baseline="0" smtClean="0">
                  <a:ln>
                    <a:noFill/>
                  </a:ln>
                  <a:solidFill>
                    <a:srgbClr val="000000"/>
                  </a:solidFill>
                  <a:effectLst/>
                  <a:latin typeface="Calibri" pitchFamily="34" charset="0"/>
                  <a:cs typeface="Arial" pitchFamily="34" charset="0"/>
                </a:rPr>
                <a:t>70 %</a:t>
              </a:r>
              <a:endParaRPr kumimoji="0" lang="fi-FI" altLang="fi-FI" sz="1800" b="0" i="0" u="none" strike="noStrike" cap="none" normalizeH="0" baseline="0" smtClean="0">
                <a:ln>
                  <a:noFill/>
                </a:ln>
                <a:solidFill>
                  <a:schemeClr val="tx1"/>
                </a:solidFill>
                <a:effectLst/>
                <a:latin typeface="Arial" pitchFamily="34" charset="0"/>
                <a:cs typeface="Arial" pitchFamily="34" charset="0"/>
              </a:endParaRPr>
            </a:p>
          </p:txBody>
        </p:sp>
        <p:sp>
          <p:nvSpPr>
            <p:cNvPr id="1058" name="Rectangle 60"/>
            <p:cNvSpPr>
              <a:spLocks noChangeArrowheads="1"/>
            </p:cNvSpPr>
            <p:nvPr/>
          </p:nvSpPr>
          <p:spPr bwMode="auto">
            <a:xfrm>
              <a:off x="638" y="1563"/>
              <a:ext cx="194" cy="4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i-FI"/>
            </a:p>
          </p:txBody>
        </p:sp>
        <p:sp>
          <p:nvSpPr>
            <p:cNvPr id="1059" name="Rectangle 61"/>
            <p:cNvSpPr>
              <a:spLocks noChangeArrowheads="1"/>
            </p:cNvSpPr>
            <p:nvPr/>
          </p:nvSpPr>
          <p:spPr bwMode="auto">
            <a:xfrm>
              <a:off x="696" y="1695"/>
              <a:ext cx="115"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altLang="fi-FI" sz="1600" b="0" i="0" u="none" strike="noStrike" cap="none" normalizeH="0" baseline="0" dirty="0" smtClean="0">
                  <a:ln>
                    <a:noFill/>
                  </a:ln>
                  <a:solidFill>
                    <a:srgbClr val="000000"/>
                  </a:solidFill>
                  <a:effectLst/>
                  <a:latin typeface="Calibri" pitchFamily="34" charset="0"/>
                  <a:cs typeface="Arial" pitchFamily="34" charset="0"/>
                </a:rPr>
                <a:t>EUR</a:t>
              </a:r>
              <a:endParaRPr kumimoji="0" lang="fi-FI" altLang="fi-FI" sz="1600" b="0" i="0" u="none" strike="noStrike" cap="none" normalizeH="0" baseline="0" dirty="0" smtClean="0">
                <a:ln>
                  <a:noFill/>
                </a:ln>
                <a:solidFill>
                  <a:schemeClr val="tx1"/>
                </a:solidFill>
                <a:effectLst/>
                <a:cs typeface="Arial" pitchFamily="34" charset="0"/>
              </a:endParaRPr>
            </a:p>
          </p:txBody>
        </p:sp>
        <p:sp>
          <p:nvSpPr>
            <p:cNvPr id="1060" name="Rectangle 62"/>
            <p:cNvSpPr>
              <a:spLocks noChangeArrowheads="1"/>
            </p:cNvSpPr>
            <p:nvPr/>
          </p:nvSpPr>
          <p:spPr bwMode="auto">
            <a:xfrm>
              <a:off x="5071" y="943"/>
              <a:ext cx="202" cy="6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i-FI"/>
            </a:p>
          </p:txBody>
        </p:sp>
        <p:sp>
          <p:nvSpPr>
            <p:cNvPr id="1061" name="Rectangle 63"/>
            <p:cNvSpPr>
              <a:spLocks noChangeArrowheads="1"/>
            </p:cNvSpPr>
            <p:nvPr/>
          </p:nvSpPr>
          <p:spPr bwMode="auto">
            <a:xfrm rot="16200000">
              <a:off x="5077" y="1033"/>
              <a:ext cx="33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altLang="fi-FI" sz="1600" b="0" i="0" u="none" strike="noStrike" cap="none" normalizeH="0" baseline="0" dirty="0" smtClean="0">
                  <a:ln>
                    <a:noFill/>
                  </a:ln>
                  <a:solidFill>
                    <a:srgbClr val="000000"/>
                  </a:solidFill>
                  <a:effectLst/>
                  <a:latin typeface="Calibri" pitchFamily="34" charset="0"/>
                  <a:cs typeface="Arial" pitchFamily="34" charset="0"/>
                </a:rPr>
                <a:t>USERS</a:t>
              </a:r>
              <a:endParaRPr kumimoji="0" lang="fi-FI" altLang="fi-FI"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1062" name="Line 64"/>
            <p:cNvSpPr>
              <a:spLocks noChangeShapeType="1"/>
            </p:cNvSpPr>
            <p:nvPr/>
          </p:nvSpPr>
          <p:spPr bwMode="auto">
            <a:xfrm>
              <a:off x="1276" y="2389"/>
              <a:ext cx="3504" cy="0"/>
            </a:xfrm>
            <a:prstGeom prst="line">
              <a:avLst/>
            </a:prstGeom>
            <a:noFill/>
            <a:ln w="44450" cap="flat">
              <a:solidFill>
                <a:srgbClr val="92D05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i-FI"/>
            </a:p>
          </p:txBody>
        </p:sp>
        <p:sp>
          <p:nvSpPr>
            <p:cNvPr id="1063" name="Oval 65"/>
            <p:cNvSpPr>
              <a:spLocks noChangeArrowheads="1"/>
            </p:cNvSpPr>
            <p:nvPr/>
          </p:nvSpPr>
          <p:spPr bwMode="auto">
            <a:xfrm>
              <a:off x="2695" y="2715"/>
              <a:ext cx="500" cy="217"/>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i-FI"/>
            </a:p>
          </p:txBody>
        </p:sp>
        <p:sp>
          <p:nvSpPr>
            <p:cNvPr id="1064" name="Oval 66"/>
            <p:cNvSpPr>
              <a:spLocks noChangeArrowheads="1"/>
            </p:cNvSpPr>
            <p:nvPr/>
          </p:nvSpPr>
          <p:spPr bwMode="auto">
            <a:xfrm>
              <a:off x="2695" y="2715"/>
              <a:ext cx="500" cy="217"/>
            </a:xfrm>
            <a:prstGeom prst="ellipse">
              <a:avLst/>
            </a:prstGeom>
            <a:noFill/>
            <a:ln w="33338" cap="flat">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i-FI"/>
            </a:p>
          </p:txBody>
        </p:sp>
        <p:sp>
          <p:nvSpPr>
            <p:cNvPr id="1065" name="Rectangle 67"/>
            <p:cNvSpPr>
              <a:spLocks noChangeArrowheads="1"/>
            </p:cNvSpPr>
            <p:nvPr/>
          </p:nvSpPr>
          <p:spPr bwMode="auto">
            <a:xfrm>
              <a:off x="2780" y="2778"/>
              <a:ext cx="77"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altLang="fi-FI" sz="900" b="0" i="0" u="none" strike="noStrike" cap="none" normalizeH="0" baseline="0" smtClean="0">
                  <a:ln>
                    <a:noFill/>
                  </a:ln>
                  <a:solidFill>
                    <a:srgbClr val="000000"/>
                  </a:solidFill>
                  <a:effectLst/>
                  <a:latin typeface="Calibri" pitchFamily="34" charset="0"/>
                  <a:cs typeface="Arial" pitchFamily="34" charset="0"/>
                </a:rPr>
                <a:t>-</a:t>
              </a:r>
              <a:endParaRPr kumimoji="0" lang="fi-FI" altLang="fi-FI" sz="1800" b="0" i="0" u="none" strike="noStrike" cap="none" normalizeH="0" baseline="0" smtClean="0">
                <a:ln>
                  <a:noFill/>
                </a:ln>
                <a:solidFill>
                  <a:schemeClr val="tx1"/>
                </a:solidFill>
                <a:effectLst/>
                <a:latin typeface="Arial" pitchFamily="34" charset="0"/>
                <a:cs typeface="Arial" pitchFamily="34" charset="0"/>
              </a:endParaRPr>
            </a:p>
          </p:txBody>
        </p:sp>
        <p:sp>
          <p:nvSpPr>
            <p:cNvPr id="1066" name="Rectangle 68"/>
            <p:cNvSpPr>
              <a:spLocks noChangeArrowheads="1"/>
            </p:cNvSpPr>
            <p:nvPr/>
          </p:nvSpPr>
          <p:spPr bwMode="auto">
            <a:xfrm>
              <a:off x="2808" y="2778"/>
              <a:ext cx="368"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altLang="fi-FI" sz="900" b="0" i="0" u="none" strike="noStrike" cap="none" normalizeH="0" baseline="0" smtClean="0">
                  <a:ln>
                    <a:noFill/>
                  </a:ln>
                  <a:solidFill>
                    <a:srgbClr val="000000"/>
                  </a:solidFill>
                  <a:effectLst/>
                  <a:latin typeface="Calibri" pitchFamily="34" charset="0"/>
                  <a:cs typeface="Arial" pitchFamily="34" charset="0"/>
                </a:rPr>
                <a:t>245 keur</a:t>
              </a:r>
              <a:endParaRPr kumimoji="0" lang="fi-FI" altLang="fi-FI"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2" name="Subtitle 1"/>
          <p:cNvSpPr>
            <a:spLocks noGrp="1"/>
          </p:cNvSpPr>
          <p:nvPr>
            <p:ph type="subTitle" idx="14"/>
          </p:nvPr>
        </p:nvSpPr>
        <p:spPr/>
        <p:txBody>
          <a:bodyPr/>
          <a:lstStyle/>
          <a:p>
            <a:r>
              <a:rPr lang="fi-FI" dirty="0" smtClean="0"/>
              <a:t>DESCRIPE FOR YOU OPERATING AND EARNINGS MODEL.</a:t>
            </a:r>
            <a:endParaRPr lang="fi-FI" dirty="0"/>
          </a:p>
          <a:p>
            <a:endParaRPr lang="fi-FI" dirty="0"/>
          </a:p>
        </p:txBody>
      </p:sp>
      <p:sp>
        <p:nvSpPr>
          <p:cNvPr id="3" name="Title 2"/>
          <p:cNvSpPr>
            <a:spLocks noGrp="1"/>
          </p:cNvSpPr>
          <p:nvPr>
            <p:ph type="title"/>
          </p:nvPr>
        </p:nvSpPr>
        <p:spPr/>
        <p:txBody>
          <a:bodyPr/>
          <a:lstStyle/>
          <a:p>
            <a:r>
              <a:rPr lang="fi-FI" dirty="0" smtClean="0"/>
              <a:t>OPERATING AND EARNINGS MODEL</a:t>
            </a:r>
            <a:endParaRPr lang="fi-FI" dirty="0"/>
          </a:p>
        </p:txBody>
      </p:sp>
      <p:sp>
        <p:nvSpPr>
          <p:cNvPr id="7" name="TextBox 6"/>
          <p:cNvSpPr txBox="1"/>
          <p:nvPr/>
        </p:nvSpPr>
        <p:spPr>
          <a:xfrm>
            <a:off x="3550429" y="5576888"/>
            <a:ext cx="2249517" cy="410765"/>
          </a:xfrm>
          <a:prstGeom prst="rect">
            <a:avLst/>
          </a:prstGeom>
          <a:solidFill>
            <a:schemeClr val="bg1"/>
          </a:solidFill>
        </p:spPr>
        <p:txBody>
          <a:bodyPr wrap="square" lIns="101992" tIns="50996" rIns="101992" bIns="50996" rtlCol="0">
            <a:spAutoFit/>
          </a:bodyPr>
          <a:lstStyle/>
          <a:p>
            <a:pPr algn="ctr"/>
            <a:r>
              <a:rPr lang="fi-FI" sz="2000" b="1" dirty="0" err="1">
                <a:solidFill>
                  <a:schemeClr val="accent1"/>
                </a:solidFill>
              </a:rPr>
              <a:t>Break</a:t>
            </a:r>
            <a:r>
              <a:rPr lang="fi-FI" sz="2000" b="1" dirty="0">
                <a:solidFill>
                  <a:schemeClr val="accent1"/>
                </a:solidFill>
              </a:rPr>
              <a:t> </a:t>
            </a:r>
            <a:r>
              <a:rPr lang="fi-FI" sz="2000" b="1" dirty="0" err="1" smtClean="0">
                <a:solidFill>
                  <a:schemeClr val="accent1"/>
                </a:solidFill>
              </a:rPr>
              <a:t>Even</a:t>
            </a:r>
            <a:r>
              <a:rPr lang="fi-FI" sz="2000" b="1" dirty="0" smtClean="0">
                <a:solidFill>
                  <a:schemeClr val="accent1"/>
                </a:solidFill>
              </a:rPr>
              <a:t> 2018</a:t>
            </a:r>
            <a:endParaRPr lang="fi-FI" sz="2000" b="1" dirty="0">
              <a:solidFill>
                <a:schemeClr val="accent1"/>
              </a:solidFill>
            </a:endParaRPr>
          </a:p>
        </p:txBody>
      </p:sp>
      <p:cxnSp>
        <p:nvCxnSpPr>
          <p:cNvPr id="8" name="Straight Arrow Connector 7"/>
          <p:cNvCxnSpPr/>
          <p:nvPr/>
        </p:nvCxnSpPr>
        <p:spPr>
          <a:xfrm flipV="1">
            <a:off x="4700333" y="4907592"/>
            <a:ext cx="0" cy="762176"/>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DD10FF6-2451-49AB-A185-977B962C745E}" type="datetime1">
              <a:rPr lang="fi-FI" smtClean="0"/>
              <a:t>30.11.2020</a:t>
            </a:fld>
            <a:endParaRPr lang="fi-FI" dirty="0"/>
          </a:p>
        </p:txBody>
      </p:sp>
      <p:sp>
        <p:nvSpPr>
          <p:cNvPr id="5" name="Footer Placeholder 4"/>
          <p:cNvSpPr>
            <a:spLocks noGrp="1"/>
          </p:cNvSpPr>
          <p:nvPr>
            <p:ph type="ftr" sz="quarter" idx="11"/>
          </p:nvPr>
        </p:nvSpPr>
        <p:spPr/>
        <p:txBody>
          <a:bodyPr/>
          <a:lstStyle/>
          <a:p>
            <a:r>
              <a:rPr lang="fi-FI" smtClean="0"/>
              <a:t>EDUCATIONAL USE ONLY</a:t>
            </a:r>
            <a:endParaRPr lang="fi-FI" dirty="0"/>
          </a:p>
        </p:txBody>
      </p:sp>
    </p:spTree>
    <p:extLst>
      <p:ext uri="{BB962C8B-B14F-4D97-AF65-F5344CB8AC3E}">
        <p14:creationId xmlns:p14="http://schemas.microsoft.com/office/powerpoint/2010/main" val="96127557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COMPETITORS</a:t>
            </a:r>
            <a:endParaRPr lang="fi-FI" dirty="0"/>
          </a:p>
        </p:txBody>
      </p:sp>
      <p:sp>
        <p:nvSpPr>
          <p:cNvPr id="4" name="Subtitle 3"/>
          <p:cNvSpPr>
            <a:spLocks noGrp="1"/>
          </p:cNvSpPr>
          <p:nvPr>
            <p:ph type="subTitle" idx="14"/>
          </p:nvPr>
        </p:nvSpPr>
        <p:spPr/>
        <p:txBody>
          <a:bodyPr/>
          <a:lstStyle/>
          <a:p>
            <a:r>
              <a:rPr lang="fi-FI" dirty="0" err="1" smtClean="0"/>
              <a:t>Descripe</a:t>
            </a:r>
            <a:r>
              <a:rPr lang="fi-FI" dirty="0" smtClean="0"/>
              <a:t> </a:t>
            </a:r>
            <a:r>
              <a:rPr lang="fi-FI" dirty="0" err="1" smtClean="0"/>
              <a:t>major</a:t>
            </a:r>
            <a:r>
              <a:rPr lang="fi-FI" dirty="0" smtClean="0"/>
              <a:t> </a:t>
            </a:r>
            <a:r>
              <a:rPr lang="fi-FI" dirty="0" err="1" smtClean="0"/>
              <a:t>differences</a:t>
            </a:r>
            <a:r>
              <a:rPr lang="fi-FI" dirty="0" smtClean="0"/>
              <a:t> for </a:t>
            </a:r>
            <a:r>
              <a:rPr lang="fi-FI" dirty="0" err="1" smtClean="0"/>
              <a:t>your</a:t>
            </a:r>
            <a:r>
              <a:rPr lang="fi-FI" dirty="0" smtClean="0"/>
              <a:t> </a:t>
            </a:r>
            <a:r>
              <a:rPr lang="fi-FI" dirty="0" err="1" smtClean="0"/>
              <a:t>competitors</a:t>
            </a:r>
            <a:r>
              <a:rPr lang="fi-FI" dirty="0" smtClean="0"/>
              <a:t>. </a:t>
            </a:r>
            <a:r>
              <a:rPr lang="fi-FI" dirty="0" err="1" smtClean="0"/>
              <a:t>Why</a:t>
            </a:r>
            <a:r>
              <a:rPr lang="fi-FI" dirty="0" smtClean="0"/>
              <a:t> </a:t>
            </a:r>
            <a:r>
              <a:rPr lang="fi-FI" dirty="0" err="1" smtClean="0"/>
              <a:t>your</a:t>
            </a:r>
            <a:r>
              <a:rPr lang="fi-FI" dirty="0" smtClean="0"/>
              <a:t> </a:t>
            </a:r>
            <a:r>
              <a:rPr lang="fi-FI" dirty="0" err="1" smtClean="0"/>
              <a:t>product</a:t>
            </a:r>
            <a:r>
              <a:rPr lang="fi-FI" dirty="0" smtClean="0"/>
              <a:t> </a:t>
            </a:r>
            <a:r>
              <a:rPr lang="fi-FI" dirty="0" err="1" smtClean="0"/>
              <a:t>has</a:t>
            </a:r>
            <a:r>
              <a:rPr lang="fi-FI" dirty="0" smtClean="0"/>
              <a:t> </a:t>
            </a:r>
            <a:r>
              <a:rPr lang="fi-FI" dirty="0" err="1" smtClean="0"/>
              <a:t>hole</a:t>
            </a:r>
            <a:r>
              <a:rPr lang="fi-FI" dirty="0" smtClean="0"/>
              <a:t> in </a:t>
            </a:r>
            <a:r>
              <a:rPr lang="fi-FI" dirty="0" err="1" smtClean="0"/>
              <a:t>market</a:t>
            </a:r>
            <a:r>
              <a:rPr lang="fi-FI" dirty="0" smtClean="0"/>
              <a:t>? </a:t>
            </a:r>
            <a:endParaRPr lang="fi-FI" dirty="0"/>
          </a:p>
        </p:txBody>
      </p:sp>
      <p:graphicFrame>
        <p:nvGraphicFramePr>
          <p:cNvPr id="5" name="Table 4"/>
          <p:cNvGraphicFramePr>
            <a:graphicFrameLocks noGrp="1"/>
          </p:cNvGraphicFramePr>
          <p:nvPr>
            <p:extLst>
              <p:ext uri="{D42A27DB-BD31-4B8C-83A1-F6EECF244321}">
                <p14:modId xmlns:p14="http://schemas.microsoft.com/office/powerpoint/2010/main" val="2503219064"/>
              </p:ext>
            </p:extLst>
          </p:nvPr>
        </p:nvGraphicFramePr>
        <p:xfrm>
          <a:off x="7143748" y="1617018"/>
          <a:ext cx="4477697" cy="3572987"/>
        </p:xfrm>
        <a:graphic>
          <a:graphicData uri="http://schemas.openxmlformats.org/drawingml/2006/table">
            <a:tbl>
              <a:tblPr firstRow="1" bandRow="1">
                <a:tableStyleId>{00A15C55-8517-42AA-B614-E9B94910E393}</a:tableStyleId>
              </a:tblPr>
              <a:tblGrid>
                <a:gridCol w="2771777">
                  <a:extLst>
                    <a:ext uri="{9D8B030D-6E8A-4147-A177-3AD203B41FA5}">
                      <a16:colId xmlns:a16="http://schemas.microsoft.com/office/drawing/2014/main" val="20000"/>
                    </a:ext>
                  </a:extLst>
                </a:gridCol>
                <a:gridCol w="466725">
                  <a:extLst>
                    <a:ext uri="{9D8B030D-6E8A-4147-A177-3AD203B41FA5}">
                      <a16:colId xmlns:a16="http://schemas.microsoft.com/office/drawing/2014/main" val="20001"/>
                    </a:ext>
                  </a:extLst>
                </a:gridCol>
                <a:gridCol w="400050">
                  <a:extLst>
                    <a:ext uri="{9D8B030D-6E8A-4147-A177-3AD203B41FA5}">
                      <a16:colId xmlns:a16="http://schemas.microsoft.com/office/drawing/2014/main" val="20002"/>
                    </a:ext>
                  </a:extLst>
                </a:gridCol>
                <a:gridCol w="390525">
                  <a:extLst>
                    <a:ext uri="{9D8B030D-6E8A-4147-A177-3AD203B41FA5}">
                      <a16:colId xmlns:a16="http://schemas.microsoft.com/office/drawing/2014/main" val="20003"/>
                    </a:ext>
                  </a:extLst>
                </a:gridCol>
                <a:gridCol w="448620">
                  <a:extLst>
                    <a:ext uri="{9D8B030D-6E8A-4147-A177-3AD203B41FA5}">
                      <a16:colId xmlns:a16="http://schemas.microsoft.com/office/drawing/2014/main" val="20004"/>
                    </a:ext>
                  </a:extLst>
                </a:gridCol>
              </a:tblGrid>
              <a:tr h="1173807">
                <a:tc>
                  <a:txBody>
                    <a:bodyPr/>
                    <a:lstStyle/>
                    <a:p>
                      <a:endParaRPr lang="fi-FI" sz="1200" dirty="0"/>
                    </a:p>
                  </a:txBody>
                  <a:tcPr marL="109058" marR="109058" marT="45731" marB="45731"/>
                </a:tc>
                <a:tc>
                  <a:txBody>
                    <a:bodyPr/>
                    <a:lstStyle/>
                    <a:p>
                      <a:r>
                        <a:rPr lang="fi-FI" sz="1200" dirty="0" err="1" smtClean="0"/>
                        <a:t>Competitor</a:t>
                      </a:r>
                      <a:r>
                        <a:rPr lang="fi-FI" sz="1200" dirty="0" smtClean="0"/>
                        <a:t> 1</a:t>
                      </a:r>
                      <a:endParaRPr lang="fi-FI" sz="1200" dirty="0"/>
                    </a:p>
                  </a:txBody>
                  <a:tcPr marL="109058" marR="109058" marT="45731" marB="45731" vert="vert270"/>
                </a:tc>
                <a:tc>
                  <a:txBody>
                    <a:bodyPr/>
                    <a:lstStyle/>
                    <a:p>
                      <a:r>
                        <a:rPr lang="fi-FI" sz="1200" dirty="0" err="1" smtClean="0"/>
                        <a:t>Competitor</a:t>
                      </a:r>
                      <a:r>
                        <a:rPr lang="fi-FI" sz="1200" dirty="0" smtClean="0"/>
                        <a:t>  2</a:t>
                      </a:r>
                      <a:endParaRPr lang="fi-FI" sz="1200" dirty="0"/>
                    </a:p>
                  </a:txBody>
                  <a:tcPr marL="109058" marR="109058" marT="45731" marB="45731" vert="vert270"/>
                </a:tc>
                <a:tc>
                  <a:txBody>
                    <a:bodyPr/>
                    <a:lstStyle/>
                    <a:p>
                      <a:r>
                        <a:rPr lang="fi-FI" sz="1200" dirty="0" err="1" smtClean="0"/>
                        <a:t>Competitor</a:t>
                      </a:r>
                      <a:r>
                        <a:rPr lang="fi-FI" sz="1200" dirty="0" smtClean="0"/>
                        <a:t>  n</a:t>
                      </a:r>
                      <a:endParaRPr lang="fi-FI" sz="1200" dirty="0"/>
                    </a:p>
                  </a:txBody>
                  <a:tcPr marL="109058" marR="109058" marT="45731" marB="45731" vert="vert270"/>
                </a:tc>
                <a:tc>
                  <a:txBody>
                    <a:bodyPr/>
                    <a:lstStyle/>
                    <a:p>
                      <a:r>
                        <a:rPr lang="fi-FI" sz="1200" dirty="0" err="1" smtClean="0"/>
                        <a:t>Your</a:t>
                      </a:r>
                      <a:r>
                        <a:rPr lang="fi-FI" sz="1200" dirty="0" smtClean="0"/>
                        <a:t> </a:t>
                      </a:r>
                      <a:r>
                        <a:rPr lang="fi-FI" sz="1200" dirty="0" err="1" smtClean="0"/>
                        <a:t>solution</a:t>
                      </a:r>
                      <a:endParaRPr lang="fi-FI" sz="1200" dirty="0"/>
                    </a:p>
                  </a:txBody>
                  <a:tcPr marL="109058" marR="109058" marT="45731" marB="45731" vert="vert270"/>
                </a:tc>
                <a:extLst>
                  <a:ext uri="{0D108BD9-81ED-4DB2-BD59-A6C34878D82A}">
                    <a16:rowId xmlns:a16="http://schemas.microsoft.com/office/drawing/2014/main" val="10000"/>
                  </a:ext>
                </a:extLst>
              </a:tr>
              <a:tr h="479836">
                <a:tc>
                  <a:txBody>
                    <a:bodyPr/>
                    <a:lstStyle/>
                    <a:p>
                      <a:r>
                        <a:rPr lang="fi-FI" sz="1200" dirty="0" smtClean="0"/>
                        <a:t>Feature1</a:t>
                      </a:r>
                      <a:endParaRPr lang="fi-FI" sz="1200" dirty="0"/>
                    </a:p>
                  </a:txBody>
                  <a:tcPr marL="109058" marR="109058" marT="45731" marB="45731"/>
                </a:tc>
                <a:tc>
                  <a:txBody>
                    <a:bodyPr/>
                    <a:lstStyle/>
                    <a:p>
                      <a:endParaRPr lang="fi-FI" sz="1200" dirty="0"/>
                    </a:p>
                  </a:txBody>
                  <a:tcPr marL="109058" marR="109058" marT="45731" marB="45731"/>
                </a:tc>
                <a:tc>
                  <a:txBody>
                    <a:bodyPr/>
                    <a:lstStyle/>
                    <a:p>
                      <a:endParaRPr lang="fi-FI" sz="1200" dirty="0"/>
                    </a:p>
                  </a:txBody>
                  <a:tcPr marL="109058" marR="109058" marT="45731" marB="45731"/>
                </a:tc>
                <a:tc>
                  <a:txBody>
                    <a:bodyPr/>
                    <a:lstStyle/>
                    <a:p>
                      <a:endParaRPr lang="fi-FI" sz="1200" dirty="0"/>
                    </a:p>
                  </a:txBody>
                  <a:tcPr marL="109058" marR="109058" marT="45731" marB="45731"/>
                </a:tc>
                <a:tc>
                  <a:txBody>
                    <a:bodyPr/>
                    <a:lstStyle/>
                    <a:p>
                      <a:endParaRPr lang="fi-FI" sz="1200" dirty="0"/>
                    </a:p>
                  </a:txBody>
                  <a:tcPr marL="109058" marR="109058" marT="45731" marB="45731"/>
                </a:tc>
                <a:extLst>
                  <a:ext uri="{0D108BD9-81ED-4DB2-BD59-A6C34878D82A}">
                    <a16:rowId xmlns:a16="http://schemas.microsoft.com/office/drawing/2014/main" val="10001"/>
                  </a:ext>
                </a:extLst>
              </a:tr>
              <a:tr h="479836">
                <a:tc>
                  <a:txBody>
                    <a:bodyPr/>
                    <a:lstStyle/>
                    <a:p>
                      <a:r>
                        <a:rPr lang="fi-FI" sz="1200" dirty="0" smtClean="0"/>
                        <a:t>Feature </a:t>
                      </a:r>
                      <a:r>
                        <a:rPr lang="fi-FI" sz="1200" dirty="0" smtClean="0"/>
                        <a:t>2</a:t>
                      </a:r>
                      <a:endParaRPr lang="fi-FI" sz="1200" dirty="0"/>
                    </a:p>
                  </a:txBody>
                  <a:tcPr marL="109058" marR="109058" marT="45731" marB="45731"/>
                </a:tc>
                <a:tc>
                  <a:txBody>
                    <a:bodyPr/>
                    <a:lstStyle/>
                    <a:p>
                      <a:endParaRPr lang="fi-FI" sz="1200" dirty="0"/>
                    </a:p>
                  </a:txBody>
                  <a:tcPr marL="109058" marR="109058" marT="45731" marB="45731"/>
                </a:tc>
                <a:tc>
                  <a:txBody>
                    <a:bodyPr/>
                    <a:lstStyle/>
                    <a:p>
                      <a:endParaRPr lang="fi-FI" sz="1200" dirty="0"/>
                    </a:p>
                  </a:txBody>
                  <a:tcPr marL="109058" marR="109058" marT="45731" marB="45731"/>
                </a:tc>
                <a:tc>
                  <a:txBody>
                    <a:bodyPr/>
                    <a:lstStyle/>
                    <a:p>
                      <a:endParaRPr lang="fi-FI" sz="1200" dirty="0"/>
                    </a:p>
                  </a:txBody>
                  <a:tcPr marL="109058" marR="109058" marT="45731" marB="45731"/>
                </a:tc>
                <a:tc>
                  <a:txBody>
                    <a:bodyPr/>
                    <a:lstStyle/>
                    <a:p>
                      <a:endParaRPr lang="fi-FI" sz="1200" dirty="0"/>
                    </a:p>
                  </a:txBody>
                  <a:tcPr marL="109058" marR="109058" marT="45731" marB="45731"/>
                </a:tc>
                <a:extLst>
                  <a:ext uri="{0D108BD9-81ED-4DB2-BD59-A6C34878D82A}">
                    <a16:rowId xmlns:a16="http://schemas.microsoft.com/office/drawing/2014/main" val="10002"/>
                  </a:ext>
                </a:extLst>
              </a:tr>
              <a:tr h="479836">
                <a:tc>
                  <a:txBody>
                    <a:bodyPr/>
                    <a:lstStyle/>
                    <a:p>
                      <a:r>
                        <a:rPr lang="fi-FI" sz="1200" baseline="0" dirty="0" smtClean="0"/>
                        <a:t>Feature </a:t>
                      </a:r>
                      <a:r>
                        <a:rPr lang="fi-FI" sz="1200" baseline="0" dirty="0" smtClean="0"/>
                        <a:t>3</a:t>
                      </a:r>
                      <a:endParaRPr lang="fi-FI" sz="1200" dirty="0"/>
                    </a:p>
                  </a:txBody>
                  <a:tcPr marL="109058" marR="109058" marT="45731" marB="45731"/>
                </a:tc>
                <a:tc>
                  <a:txBody>
                    <a:bodyPr/>
                    <a:lstStyle/>
                    <a:p>
                      <a:endParaRPr lang="fi-FI" sz="1200" dirty="0"/>
                    </a:p>
                  </a:txBody>
                  <a:tcPr marL="109058" marR="109058" marT="45731" marB="45731"/>
                </a:tc>
                <a:tc>
                  <a:txBody>
                    <a:bodyPr/>
                    <a:lstStyle/>
                    <a:p>
                      <a:endParaRPr lang="fi-FI" sz="1200" dirty="0"/>
                    </a:p>
                  </a:txBody>
                  <a:tcPr marL="109058" marR="109058" marT="45731" marB="45731"/>
                </a:tc>
                <a:tc>
                  <a:txBody>
                    <a:bodyPr/>
                    <a:lstStyle/>
                    <a:p>
                      <a:endParaRPr lang="fi-FI" sz="1200" dirty="0"/>
                    </a:p>
                  </a:txBody>
                  <a:tcPr marL="109058" marR="109058" marT="45731" marB="45731"/>
                </a:tc>
                <a:tc>
                  <a:txBody>
                    <a:bodyPr/>
                    <a:lstStyle/>
                    <a:p>
                      <a:endParaRPr lang="fi-FI" sz="1200" dirty="0"/>
                    </a:p>
                  </a:txBody>
                  <a:tcPr marL="109058" marR="109058" marT="45731" marB="45731"/>
                </a:tc>
                <a:extLst>
                  <a:ext uri="{0D108BD9-81ED-4DB2-BD59-A6C34878D82A}">
                    <a16:rowId xmlns:a16="http://schemas.microsoft.com/office/drawing/2014/main" val="10003"/>
                  </a:ext>
                </a:extLst>
              </a:tr>
              <a:tr h="479836">
                <a:tc>
                  <a:txBody>
                    <a:bodyPr/>
                    <a:lstStyle/>
                    <a:p>
                      <a:r>
                        <a:rPr lang="fi-FI" sz="1200" dirty="0" smtClean="0"/>
                        <a:t>…</a:t>
                      </a:r>
                      <a:endParaRPr lang="fi-FI" sz="1200" dirty="0"/>
                    </a:p>
                  </a:txBody>
                  <a:tcPr marL="109058" marR="109058" marT="45731" marB="45731"/>
                </a:tc>
                <a:tc>
                  <a:txBody>
                    <a:bodyPr/>
                    <a:lstStyle/>
                    <a:p>
                      <a:endParaRPr lang="fi-FI" sz="1200" dirty="0"/>
                    </a:p>
                  </a:txBody>
                  <a:tcPr marL="109058" marR="109058" marT="45731" marB="45731"/>
                </a:tc>
                <a:tc>
                  <a:txBody>
                    <a:bodyPr/>
                    <a:lstStyle/>
                    <a:p>
                      <a:endParaRPr lang="fi-FI" sz="1200" dirty="0"/>
                    </a:p>
                  </a:txBody>
                  <a:tcPr marL="109058" marR="109058" marT="45731" marB="45731"/>
                </a:tc>
                <a:tc>
                  <a:txBody>
                    <a:bodyPr/>
                    <a:lstStyle/>
                    <a:p>
                      <a:endParaRPr lang="fi-FI" sz="1200" dirty="0"/>
                    </a:p>
                  </a:txBody>
                  <a:tcPr marL="109058" marR="109058" marT="45731" marB="45731"/>
                </a:tc>
                <a:tc>
                  <a:txBody>
                    <a:bodyPr/>
                    <a:lstStyle/>
                    <a:p>
                      <a:endParaRPr lang="fi-FI" sz="1200" dirty="0"/>
                    </a:p>
                  </a:txBody>
                  <a:tcPr marL="109058" marR="109058" marT="45731" marB="45731"/>
                </a:tc>
                <a:extLst>
                  <a:ext uri="{0D108BD9-81ED-4DB2-BD59-A6C34878D82A}">
                    <a16:rowId xmlns:a16="http://schemas.microsoft.com/office/drawing/2014/main" val="10004"/>
                  </a:ext>
                </a:extLst>
              </a:tr>
              <a:tr h="479836">
                <a:tc>
                  <a:txBody>
                    <a:bodyPr/>
                    <a:lstStyle/>
                    <a:p>
                      <a:r>
                        <a:rPr lang="fi-FI" sz="1200" dirty="0" smtClean="0"/>
                        <a:t>Feature </a:t>
                      </a:r>
                      <a:r>
                        <a:rPr lang="fi-FI" sz="1200" dirty="0" smtClean="0"/>
                        <a:t>n</a:t>
                      </a:r>
                      <a:endParaRPr lang="fi-FI" sz="1200" dirty="0"/>
                    </a:p>
                  </a:txBody>
                  <a:tcPr marL="109058" marR="109058" marT="45731" marB="45731"/>
                </a:tc>
                <a:tc>
                  <a:txBody>
                    <a:bodyPr/>
                    <a:lstStyle/>
                    <a:p>
                      <a:endParaRPr lang="fi-FI" sz="1200" dirty="0"/>
                    </a:p>
                  </a:txBody>
                  <a:tcPr marL="109058" marR="109058" marT="45731" marB="45731"/>
                </a:tc>
                <a:tc>
                  <a:txBody>
                    <a:bodyPr/>
                    <a:lstStyle/>
                    <a:p>
                      <a:endParaRPr lang="fi-FI" sz="1200" dirty="0"/>
                    </a:p>
                  </a:txBody>
                  <a:tcPr marL="109058" marR="109058" marT="45731" marB="45731"/>
                </a:tc>
                <a:tc>
                  <a:txBody>
                    <a:bodyPr/>
                    <a:lstStyle/>
                    <a:p>
                      <a:endParaRPr lang="fi-FI" sz="1200" dirty="0"/>
                    </a:p>
                  </a:txBody>
                  <a:tcPr marL="109058" marR="109058" marT="45731" marB="45731"/>
                </a:tc>
                <a:tc>
                  <a:txBody>
                    <a:bodyPr/>
                    <a:lstStyle/>
                    <a:p>
                      <a:endParaRPr lang="fi-FI" sz="1200" dirty="0"/>
                    </a:p>
                  </a:txBody>
                  <a:tcPr marL="109058" marR="109058" marT="45731" marB="45731"/>
                </a:tc>
                <a:extLst>
                  <a:ext uri="{0D108BD9-81ED-4DB2-BD59-A6C34878D82A}">
                    <a16:rowId xmlns:a16="http://schemas.microsoft.com/office/drawing/2014/main" val="10005"/>
                  </a:ext>
                </a:extLst>
              </a:tr>
            </a:tbl>
          </a:graphicData>
        </a:graphic>
      </p:graphicFrame>
      <p:grpSp>
        <p:nvGrpSpPr>
          <p:cNvPr id="8" name="Group 7"/>
          <p:cNvGrpSpPr/>
          <p:nvPr/>
        </p:nvGrpSpPr>
        <p:grpSpPr>
          <a:xfrm>
            <a:off x="609602" y="2408987"/>
            <a:ext cx="6151670" cy="2185999"/>
            <a:chOff x="1306404" y="3737811"/>
            <a:chExt cx="16591935" cy="5895951"/>
          </a:xfrm>
        </p:grpSpPr>
        <p:cxnSp>
          <p:nvCxnSpPr>
            <p:cNvPr id="6" name="Straight Connector 5"/>
            <p:cNvCxnSpPr>
              <a:cxnSpLocks/>
            </p:cNvCxnSpPr>
            <p:nvPr/>
          </p:nvCxnSpPr>
          <p:spPr>
            <a:xfrm flipH="1">
              <a:off x="9347200" y="3737811"/>
              <a:ext cx="204" cy="5895951"/>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306404" y="6835508"/>
              <a:ext cx="1659193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3066954" y="2009775"/>
            <a:ext cx="1047750" cy="295275"/>
          </a:xfrm>
          <a:prstGeom prst="rect">
            <a:avLst/>
          </a:prstGeom>
        </p:spPr>
        <p:txBody>
          <a:bodyPr wrap="square" lIns="121944" tIns="60972" rIns="121944" bIns="60972" rtlCol="0" anchor="t">
            <a:noAutofit/>
          </a:bodyPr>
          <a:lstStyle/>
          <a:p>
            <a:pPr algn="ctr"/>
            <a:r>
              <a:rPr lang="fi-FI" sz="1400" dirty="0" err="1" smtClean="0"/>
              <a:t>Good</a:t>
            </a:r>
            <a:endParaRPr lang="fi-FI" sz="1400" dirty="0" smtClean="0"/>
          </a:p>
        </p:txBody>
      </p:sp>
      <p:sp>
        <p:nvSpPr>
          <p:cNvPr id="10" name="TextBox 9"/>
          <p:cNvSpPr txBox="1"/>
          <p:nvPr/>
        </p:nvSpPr>
        <p:spPr>
          <a:xfrm>
            <a:off x="3066954" y="4594986"/>
            <a:ext cx="1047750" cy="295275"/>
          </a:xfrm>
          <a:prstGeom prst="rect">
            <a:avLst/>
          </a:prstGeom>
        </p:spPr>
        <p:txBody>
          <a:bodyPr wrap="square" lIns="121944" tIns="60972" rIns="121944" bIns="60972" rtlCol="0" anchor="t">
            <a:noAutofit/>
          </a:bodyPr>
          <a:lstStyle/>
          <a:p>
            <a:pPr algn="ctr"/>
            <a:r>
              <a:rPr lang="fi-FI" sz="1400" dirty="0" err="1" smtClean="0"/>
              <a:t>Bad</a:t>
            </a:r>
            <a:endParaRPr lang="fi-FI" sz="1400" dirty="0" smtClean="0"/>
          </a:p>
        </p:txBody>
      </p:sp>
      <p:sp>
        <p:nvSpPr>
          <p:cNvPr id="11" name="TextBox 10"/>
          <p:cNvSpPr txBox="1"/>
          <p:nvPr/>
        </p:nvSpPr>
        <p:spPr>
          <a:xfrm rot="5400000">
            <a:off x="6237396" y="3409861"/>
            <a:ext cx="1047750" cy="295275"/>
          </a:xfrm>
          <a:prstGeom prst="rect">
            <a:avLst/>
          </a:prstGeom>
          <a:solidFill>
            <a:schemeClr val="bg1"/>
          </a:solidFill>
        </p:spPr>
        <p:txBody>
          <a:bodyPr wrap="square" lIns="121944" tIns="60972" rIns="121944" bIns="60972" rtlCol="0" anchor="t">
            <a:noAutofit/>
          </a:bodyPr>
          <a:lstStyle/>
          <a:p>
            <a:pPr algn="ctr"/>
            <a:r>
              <a:rPr lang="fi-FI" sz="1400" dirty="0" err="1" smtClean="0"/>
              <a:t>Cheap</a:t>
            </a:r>
            <a:endParaRPr lang="fi-FI" sz="1400" dirty="0" smtClean="0"/>
          </a:p>
        </p:txBody>
      </p:sp>
      <p:sp>
        <p:nvSpPr>
          <p:cNvPr id="12" name="TextBox 11"/>
          <p:cNvSpPr txBox="1"/>
          <p:nvPr/>
        </p:nvSpPr>
        <p:spPr>
          <a:xfrm rot="5400000">
            <a:off x="227120" y="3409862"/>
            <a:ext cx="1047750" cy="295275"/>
          </a:xfrm>
          <a:prstGeom prst="rect">
            <a:avLst/>
          </a:prstGeom>
          <a:solidFill>
            <a:schemeClr val="bg1"/>
          </a:solidFill>
        </p:spPr>
        <p:txBody>
          <a:bodyPr wrap="square" lIns="121944" tIns="60972" rIns="121944" bIns="60972" rtlCol="0" anchor="t">
            <a:noAutofit/>
          </a:bodyPr>
          <a:lstStyle/>
          <a:p>
            <a:pPr algn="ctr"/>
            <a:r>
              <a:rPr lang="fi-FI" sz="1400" dirty="0" err="1" smtClean="0"/>
              <a:t>Expencive</a:t>
            </a:r>
            <a:endParaRPr lang="fi-FI" sz="1400" dirty="0" smtClean="0"/>
          </a:p>
        </p:txBody>
      </p:sp>
      <p:sp>
        <p:nvSpPr>
          <p:cNvPr id="3" name="Date Placeholder 2"/>
          <p:cNvSpPr>
            <a:spLocks noGrp="1"/>
          </p:cNvSpPr>
          <p:nvPr>
            <p:ph type="dt" sz="half" idx="10"/>
          </p:nvPr>
        </p:nvSpPr>
        <p:spPr/>
        <p:txBody>
          <a:bodyPr/>
          <a:lstStyle/>
          <a:p>
            <a:fld id="{056164B0-727B-4CAC-A0A7-8B447DAC27E0}" type="datetime1">
              <a:rPr lang="fi-FI" smtClean="0"/>
              <a:t>30.11.2020</a:t>
            </a:fld>
            <a:endParaRPr lang="fi-FI" dirty="0"/>
          </a:p>
        </p:txBody>
      </p:sp>
      <p:sp>
        <p:nvSpPr>
          <p:cNvPr id="13" name="Footer Placeholder 12"/>
          <p:cNvSpPr>
            <a:spLocks noGrp="1"/>
          </p:cNvSpPr>
          <p:nvPr>
            <p:ph type="ftr" sz="quarter" idx="11"/>
          </p:nvPr>
        </p:nvSpPr>
        <p:spPr/>
        <p:txBody>
          <a:bodyPr/>
          <a:lstStyle/>
          <a:p>
            <a:r>
              <a:rPr lang="fi-FI" smtClean="0"/>
              <a:t>EDUCATIONAL USE ONLY</a:t>
            </a:r>
            <a:endParaRPr lang="fi-FI" dirty="0"/>
          </a:p>
        </p:txBody>
      </p:sp>
    </p:spTree>
    <p:extLst>
      <p:ext uri="{BB962C8B-B14F-4D97-AF65-F5344CB8AC3E}">
        <p14:creationId xmlns:p14="http://schemas.microsoft.com/office/powerpoint/2010/main" val="283351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ustom Design">
  <a:themeElements>
    <a:clrScheme name="Etula Group">
      <a:dk1>
        <a:srgbClr val="53565A"/>
      </a:dk1>
      <a:lt1>
        <a:sysClr val="window" lastClr="FFFFFF"/>
      </a:lt1>
      <a:dk2>
        <a:srgbClr val="385E9D"/>
      </a:dk2>
      <a:lt2>
        <a:srgbClr val="B1B3B3"/>
      </a:lt2>
      <a:accent1>
        <a:srgbClr val="003087"/>
      </a:accent1>
      <a:accent2>
        <a:srgbClr val="385E9D"/>
      </a:accent2>
      <a:accent3>
        <a:srgbClr val="9BCBEB"/>
      </a:accent3>
      <a:accent4>
        <a:srgbClr val="A4D65E"/>
      </a:accent4>
      <a:accent5>
        <a:srgbClr val="ECC7CD"/>
      </a:accent5>
      <a:accent6>
        <a:srgbClr val="53565A"/>
      </a:accent6>
      <a:hlink>
        <a:srgbClr val="385E9D"/>
      </a:hlink>
      <a:folHlink>
        <a:srgbClr val="9BCBEB"/>
      </a:folHlink>
    </a:clrScheme>
    <a:fontScheme name="Etula Group">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lIns="121944" tIns="60972" rIns="121944" bIns="60972" anchor="t">
        <a:no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Etula Group">
      <a:dk1>
        <a:srgbClr val="385E9D"/>
      </a:dk1>
      <a:lt1>
        <a:sysClr val="window" lastClr="FFFFFF"/>
      </a:lt1>
      <a:dk2>
        <a:srgbClr val="53565A"/>
      </a:dk2>
      <a:lt2>
        <a:srgbClr val="B1B3B3"/>
      </a:lt2>
      <a:accent1>
        <a:srgbClr val="003087"/>
      </a:accent1>
      <a:accent2>
        <a:srgbClr val="385E9D"/>
      </a:accent2>
      <a:accent3>
        <a:srgbClr val="9BCBEB"/>
      </a:accent3>
      <a:accent4>
        <a:srgbClr val="A4D65E"/>
      </a:accent4>
      <a:accent5>
        <a:srgbClr val="ECC7CD"/>
      </a:accent5>
      <a:accent6>
        <a:srgbClr val="53565A"/>
      </a:accent6>
      <a:hlink>
        <a:srgbClr val="385E9D"/>
      </a:hlink>
      <a:folHlink>
        <a:srgbClr val="9BCBEB"/>
      </a:folHlink>
    </a:clrScheme>
    <a:fontScheme name="Etula Group">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Etula Group">
      <a:dk1>
        <a:srgbClr val="385E9D"/>
      </a:dk1>
      <a:lt1>
        <a:sysClr val="window" lastClr="FFFFFF"/>
      </a:lt1>
      <a:dk2>
        <a:srgbClr val="53565A"/>
      </a:dk2>
      <a:lt2>
        <a:srgbClr val="B1B3B3"/>
      </a:lt2>
      <a:accent1>
        <a:srgbClr val="003087"/>
      </a:accent1>
      <a:accent2>
        <a:srgbClr val="385E9D"/>
      </a:accent2>
      <a:accent3>
        <a:srgbClr val="9BCBEB"/>
      </a:accent3>
      <a:accent4>
        <a:srgbClr val="A4D65E"/>
      </a:accent4>
      <a:accent5>
        <a:srgbClr val="ECC7CD"/>
      </a:accent5>
      <a:accent6>
        <a:srgbClr val="53565A"/>
      </a:accent6>
      <a:hlink>
        <a:srgbClr val="385E9D"/>
      </a:hlink>
      <a:folHlink>
        <a:srgbClr val="9BCBEB"/>
      </a:folHlink>
    </a:clrScheme>
    <a:fontScheme name="Etula Group">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5735</TotalTime>
  <Words>1323</Words>
  <Application>Microsoft Office PowerPoint</Application>
  <PresentationFormat>Custom</PresentationFormat>
  <Paragraphs>304</Paragraphs>
  <Slides>13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ＭＳ Ｐゴシック</vt:lpstr>
      <vt:lpstr>Arial</vt:lpstr>
      <vt:lpstr>Calibri</vt:lpstr>
      <vt:lpstr>Gill Sans MT</vt:lpstr>
      <vt:lpstr>Times New Roman</vt:lpstr>
      <vt:lpstr>Verdana</vt:lpstr>
      <vt:lpstr>Custom Design</vt:lpstr>
      <vt:lpstr>PITCH</vt:lpstr>
      <vt:lpstr>PITCH</vt:lpstr>
      <vt:lpstr>PITCH = GROWTH  VISIO</vt:lpstr>
      <vt:lpstr>Growthcompany Ltd</vt:lpstr>
      <vt:lpstr>MARKET PROBLEM /NEED / SHORTCOMINGS</vt:lpstr>
      <vt:lpstr>SOLUTION, PRODUCT, IDEA</vt:lpstr>
      <vt:lpstr>MARKET POTENTIAL AND SALES PLAN</vt:lpstr>
      <vt:lpstr>OPERATING AND EARNINGS MODEL</vt:lpstr>
      <vt:lpstr>COMPETITORS</vt:lpstr>
      <vt:lpstr>THE TEAM AND OWNERS</vt:lpstr>
      <vt:lpstr>CURRENT SITUATION</vt:lpstr>
      <vt:lpstr>VALUAATION AND NEED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 Etula;Marjaana Etula</dc:creator>
  <cp:lastModifiedBy>Suoranta, Mari</cp:lastModifiedBy>
  <cp:revision>420</cp:revision>
  <dcterms:created xsi:type="dcterms:W3CDTF">2017-03-08T09:28:32Z</dcterms:created>
  <dcterms:modified xsi:type="dcterms:W3CDTF">2020-11-30T09:06:27Z</dcterms:modified>
</cp:coreProperties>
</file>