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5" r:id="rId4"/>
    <p:sldId id="261" r:id="rId5"/>
    <p:sldId id="268" r:id="rId6"/>
    <p:sldId id="267" r:id="rId7"/>
    <p:sldId id="269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23746-4BD9-5EDF-99F2-61E490041535}" v="417" dt="2024-07-22T04:44:38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4BEE9-A41E-4AEF-9DC4-255D6DEE7B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815D8-A19D-4C30-BFF4-C7471AC9AD5D}">
      <dgm:prSet/>
      <dgm:spPr/>
      <dgm:t>
        <a:bodyPr/>
        <a:lstStyle/>
        <a:p>
          <a:r>
            <a:rPr lang="en-US" b="1"/>
            <a:t>Source Code Security Policies</a:t>
          </a:r>
          <a:r>
            <a:rPr lang="en-US"/>
            <a:t>: Companies should develop a comprehensive policy that includes maintaining secure coding practices, threat modeling, and incident response procedures. This policy should be regularly updated as technology and threats evolve.</a:t>
          </a:r>
        </a:p>
      </dgm:t>
    </dgm:pt>
    <dgm:pt modelId="{45C908A6-30B9-4776-9380-BAD261B72A7C}" type="parTrans" cxnId="{69C5DDB0-3DA3-455A-A284-FF60C75F5172}">
      <dgm:prSet/>
      <dgm:spPr/>
      <dgm:t>
        <a:bodyPr/>
        <a:lstStyle/>
        <a:p>
          <a:endParaRPr lang="en-US"/>
        </a:p>
      </dgm:t>
    </dgm:pt>
    <dgm:pt modelId="{DA70F8BE-7FD3-466D-A329-C27A2083C69F}" type="sibTrans" cxnId="{69C5DDB0-3DA3-455A-A284-FF60C75F5172}">
      <dgm:prSet/>
      <dgm:spPr/>
      <dgm:t>
        <a:bodyPr/>
        <a:lstStyle/>
        <a:p>
          <a:endParaRPr lang="en-US"/>
        </a:p>
      </dgm:t>
    </dgm:pt>
    <dgm:pt modelId="{76845348-D934-4A44-9BF2-C661A9EA20CB}">
      <dgm:prSet/>
      <dgm:spPr/>
      <dgm:t>
        <a:bodyPr/>
        <a:lstStyle/>
        <a:p>
          <a:r>
            <a:rPr lang="en-US" b="1"/>
            <a:t>Access Control</a:t>
          </a:r>
          <a:r>
            <a:rPr lang="en-US"/>
            <a:t>: Implementing strict access controls prevents unauthorized individuals from accessing or illegally altering the source code. It usually involves techniques like multi-factor authentication and least-privilege user access, which ensures employees can only access what they need to do their jobs.</a:t>
          </a:r>
        </a:p>
      </dgm:t>
    </dgm:pt>
    <dgm:pt modelId="{67F12D34-5F23-43FD-9C2C-A93E2204A980}" type="parTrans" cxnId="{3CFE98F0-598B-4290-8584-232A5E0AE8A5}">
      <dgm:prSet/>
      <dgm:spPr/>
      <dgm:t>
        <a:bodyPr/>
        <a:lstStyle/>
        <a:p>
          <a:endParaRPr lang="en-US"/>
        </a:p>
      </dgm:t>
    </dgm:pt>
    <dgm:pt modelId="{40D20FAB-EEAF-4341-A310-C1B58B87FADB}" type="sibTrans" cxnId="{3CFE98F0-598B-4290-8584-232A5E0AE8A5}">
      <dgm:prSet/>
      <dgm:spPr/>
      <dgm:t>
        <a:bodyPr/>
        <a:lstStyle/>
        <a:p>
          <a:endParaRPr lang="en-US"/>
        </a:p>
      </dgm:t>
    </dgm:pt>
    <dgm:pt modelId="{A3AAD324-59D0-4994-98A5-460FCA939E0C}" type="pres">
      <dgm:prSet presAssocID="{3AC4BEE9-A41E-4AEF-9DC4-255D6DEE7B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2EDCDA-C2CA-4635-AFD6-C6A8A998B8A9}" type="pres">
      <dgm:prSet presAssocID="{EB2815D8-A19D-4C30-BFF4-C7471AC9AD5D}" presName="hierRoot1" presStyleCnt="0"/>
      <dgm:spPr/>
    </dgm:pt>
    <dgm:pt modelId="{750AFF86-593C-4C9A-BC8C-30280BB40F22}" type="pres">
      <dgm:prSet presAssocID="{EB2815D8-A19D-4C30-BFF4-C7471AC9AD5D}" presName="composite" presStyleCnt="0"/>
      <dgm:spPr/>
    </dgm:pt>
    <dgm:pt modelId="{96C8A3D0-1E5F-417F-94F4-2C9806DCF96C}" type="pres">
      <dgm:prSet presAssocID="{EB2815D8-A19D-4C30-BFF4-C7471AC9AD5D}" presName="background" presStyleLbl="node0" presStyleIdx="0" presStyleCnt="2"/>
      <dgm:spPr/>
    </dgm:pt>
    <dgm:pt modelId="{E3EDBCD2-F08A-4C8A-ADE8-B7F91AB54FF6}" type="pres">
      <dgm:prSet presAssocID="{EB2815D8-A19D-4C30-BFF4-C7471AC9AD5D}" presName="text" presStyleLbl="fgAcc0" presStyleIdx="0" presStyleCnt="2">
        <dgm:presLayoutVars>
          <dgm:chPref val="3"/>
        </dgm:presLayoutVars>
      </dgm:prSet>
      <dgm:spPr/>
    </dgm:pt>
    <dgm:pt modelId="{A3CB5685-63A5-4286-8793-8DE1DC30A4D7}" type="pres">
      <dgm:prSet presAssocID="{EB2815D8-A19D-4C30-BFF4-C7471AC9AD5D}" presName="hierChild2" presStyleCnt="0"/>
      <dgm:spPr/>
    </dgm:pt>
    <dgm:pt modelId="{64CC0F21-C3BF-458D-84DB-148DEE7037B3}" type="pres">
      <dgm:prSet presAssocID="{76845348-D934-4A44-9BF2-C661A9EA20CB}" presName="hierRoot1" presStyleCnt="0"/>
      <dgm:spPr/>
    </dgm:pt>
    <dgm:pt modelId="{480A7462-AC40-4302-AD67-86925E7C0518}" type="pres">
      <dgm:prSet presAssocID="{76845348-D934-4A44-9BF2-C661A9EA20CB}" presName="composite" presStyleCnt="0"/>
      <dgm:spPr/>
    </dgm:pt>
    <dgm:pt modelId="{920E26FE-1E0E-4AEF-829E-2F1F96D21A70}" type="pres">
      <dgm:prSet presAssocID="{76845348-D934-4A44-9BF2-C661A9EA20CB}" presName="background" presStyleLbl="node0" presStyleIdx="1" presStyleCnt="2"/>
      <dgm:spPr/>
    </dgm:pt>
    <dgm:pt modelId="{2A67A85D-F9EA-4DFA-A122-38F88598478E}" type="pres">
      <dgm:prSet presAssocID="{76845348-D934-4A44-9BF2-C661A9EA20CB}" presName="text" presStyleLbl="fgAcc0" presStyleIdx="1" presStyleCnt="2">
        <dgm:presLayoutVars>
          <dgm:chPref val="3"/>
        </dgm:presLayoutVars>
      </dgm:prSet>
      <dgm:spPr/>
    </dgm:pt>
    <dgm:pt modelId="{FC69F84C-87B8-4DE3-B7B8-9C68A4BF9E03}" type="pres">
      <dgm:prSet presAssocID="{76845348-D934-4A44-9BF2-C661A9EA20CB}" presName="hierChild2" presStyleCnt="0"/>
      <dgm:spPr/>
    </dgm:pt>
  </dgm:ptLst>
  <dgm:cxnLst>
    <dgm:cxn modelId="{D4A7F204-6988-42E0-9B27-D2929278C1C4}" type="presOf" srcId="{EB2815D8-A19D-4C30-BFF4-C7471AC9AD5D}" destId="{E3EDBCD2-F08A-4C8A-ADE8-B7F91AB54FF6}" srcOrd="0" destOrd="0" presId="urn:microsoft.com/office/officeart/2005/8/layout/hierarchy1"/>
    <dgm:cxn modelId="{6B506461-E833-43D5-855C-258F9EE46E9A}" type="presOf" srcId="{3AC4BEE9-A41E-4AEF-9DC4-255D6DEE7BB2}" destId="{A3AAD324-59D0-4994-98A5-460FCA939E0C}" srcOrd="0" destOrd="0" presId="urn:microsoft.com/office/officeart/2005/8/layout/hierarchy1"/>
    <dgm:cxn modelId="{5A625742-E6F8-4448-B634-C86E94F27729}" type="presOf" srcId="{76845348-D934-4A44-9BF2-C661A9EA20CB}" destId="{2A67A85D-F9EA-4DFA-A122-38F88598478E}" srcOrd="0" destOrd="0" presId="urn:microsoft.com/office/officeart/2005/8/layout/hierarchy1"/>
    <dgm:cxn modelId="{69C5DDB0-3DA3-455A-A284-FF60C75F5172}" srcId="{3AC4BEE9-A41E-4AEF-9DC4-255D6DEE7BB2}" destId="{EB2815D8-A19D-4C30-BFF4-C7471AC9AD5D}" srcOrd="0" destOrd="0" parTransId="{45C908A6-30B9-4776-9380-BAD261B72A7C}" sibTransId="{DA70F8BE-7FD3-466D-A329-C27A2083C69F}"/>
    <dgm:cxn modelId="{3CFE98F0-598B-4290-8584-232A5E0AE8A5}" srcId="{3AC4BEE9-A41E-4AEF-9DC4-255D6DEE7BB2}" destId="{76845348-D934-4A44-9BF2-C661A9EA20CB}" srcOrd="1" destOrd="0" parTransId="{67F12D34-5F23-43FD-9C2C-A93E2204A980}" sibTransId="{40D20FAB-EEAF-4341-A310-C1B58B87FADB}"/>
    <dgm:cxn modelId="{61814A23-0B04-4CDA-97CB-FC6E505B2C06}" type="presParOf" srcId="{A3AAD324-59D0-4994-98A5-460FCA939E0C}" destId="{5A2EDCDA-C2CA-4635-AFD6-C6A8A998B8A9}" srcOrd="0" destOrd="0" presId="urn:microsoft.com/office/officeart/2005/8/layout/hierarchy1"/>
    <dgm:cxn modelId="{F85C875E-475E-4485-BBC4-DFC8AEB871CA}" type="presParOf" srcId="{5A2EDCDA-C2CA-4635-AFD6-C6A8A998B8A9}" destId="{750AFF86-593C-4C9A-BC8C-30280BB40F22}" srcOrd="0" destOrd="0" presId="urn:microsoft.com/office/officeart/2005/8/layout/hierarchy1"/>
    <dgm:cxn modelId="{8B4C9D70-2CC5-41C9-8D5B-EEBBD1CD8B5D}" type="presParOf" srcId="{750AFF86-593C-4C9A-BC8C-30280BB40F22}" destId="{96C8A3D0-1E5F-417F-94F4-2C9806DCF96C}" srcOrd="0" destOrd="0" presId="urn:microsoft.com/office/officeart/2005/8/layout/hierarchy1"/>
    <dgm:cxn modelId="{E62AF01F-4A7D-4019-AB0F-02D78B0F21E9}" type="presParOf" srcId="{750AFF86-593C-4C9A-BC8C-30280BB40F22}" destId="{E3EDBCD2-F08A-4C8A-ADE8-B7F91AB54FF6}" srcOrd="1" destOrd="0" presId="urn:microsoft.com/office/officeart/2005/8/layout/hierarchy1"/>
    <dgm:cxn modelId="{8A5415E4-DD0F-47C8-96E0-8671C79BD49E}" type="presParOf" srcId="{5A2EDCDA-C2CA-4635-AFD6-C6A8A998B8A9}" destId="{A3CB5685-63A5-4286-8793-8DE1DC30A4D7}" srcOrd="1" destOrd="0" presId="urn:microsoft.com/office/officeart/2005/8/layout/hierarchy1"/>
    <dgm:cxn modelId="{8412C3BE-2715-4390-913C-8F08867EB8A9}" type="presParOf" srcId="{A3AAD324-59D0-4994-98A5-460FCA939E0C}" destId="{64CC0F21-C3BF-458D-84DB-148DEE7037B3}" srcOrd="1" destOrd="0" presId="urn:microsoft.com/office/officeart/2005/8/layout/hierarchy1"/>
    <dgm:cxn modelId="{F366A8E2-34B4-4358-9B51-733F64A4FA4E}" type="presParOf" srcId="{64CC0F21-C3BF-458D-84DB-148DEE7037B3}" destId="{480A7462-AC40-4302-AD67-86925E7C0518}" srcOrd="0" destOrd="0" presId="urn:microsoft.com/office/officeart/2005/8/layout/hierarchy1"/>
    <dgm:cxn modelId="{DA103240-8B47-43CF-A953-5F9234E6DA02}" type="presParOf" srcId="{480A7462-AC40-4302-AD67-86925E7C0518}" destId="{920E26FE-1E0E-4AEF-829E-2F1F96D21A70}" srcOrd="0" destOrd="0" presId="urn:microsoft.com/office/officeart/2005/8/layout/hierarchy1"/>
    <dgm:cxn modelId="{C5AA5871-8A05-49B2-9F80-D7C549096479}" type="presParOf" srcId="{480A7462-AC40-4302-AD67-86925E7C0518}" destId="{2A67A85D-F9EA-4DFA-A122-38F88598478E}" srcOrd="1" destOrd="0" presId="urn:microsoft.com/office/officeart/2005/8/layout/hierarchy1"/>
    <dgm:cxn modelId="{9B564A8F-C356-4885-9AC8-58CC366AB7FC}" type="presParOf" srcId="{64CC0F21-C3BF-458D-84DB-148DEE7037B3}" destId="{FC69F84C-87B8-4DE3-B7B8-9C68A4BF9E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4BEE9-A41E-4AEF-9DC4-255D6DEE7B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2815D8-A19D-4C30-BFF4-C7471AC9AD5D}">
      <dgm:prSet phldr="0"/>
      <dgm:spPr/>
      <dgm:t>
        <a:bodyPr/>
        <a:lstStyle/>
        <a:p>
          <a:pPr rtl="0"/>
          <a:r>
            <a:rPr lang="en-US" b="1" dirty="0">
              <a:solidFill>
                <a:srgbClr val="212529"/>
              </a:solidFill>
            </a:rPr>
            <a:t>Encryption</a:t>
          </a:r>
          <a:r>
            <a:rPr lang="en-US" b="0" dirty="0">
              <a:solidFill>
                <a:srgbClr val="212529"/>
              </a:solidFill>
            </a:rPr>
            <a:t>: </a:t>
          </a:r>
          <a:r>
            <a:rPr lang="en-US" b="0" dirty="0">
              <a:solidFill>
                <a:srgbClr val="212529"/>
              </a:solidFill>
              <a:latin typeface="Aptos Display" panose="020F0302020204030204"/>
            </a:rPr>
            <a:t>Encryption</a:t>
          </a:r>
          <a:r>
            <a:rPr lang="en-US" b="0" dirty="0">
              <a:solidFill>
                <a:srgbClr val="212529"/>
              </a:solidFill>
            </a:rPr>
            <a:t> might be used when storing and transferring any data associated with your source code.</a:t>
          </a:r>
          <a:endParaRPr lang="en-US" b="1" dirty="0"/>
        </a:p>
      </dgm:t>
    </dgm:pt>
    <dgm:pt modelId="{45C908A6-30B9-4776-9380-BAD261B72A7C}" type="parTrans" cxnId="{69C5DDB0-3DA3-455A-A284-FF60C75F5172}">
      <dgm:prSet/>
      <dgm:spPr/>
      <dgm:t>
        <a:bodyPr/>
        <a:lstStyle/>
        <a:p>
          <a:endParaRPr lang="en-US"/>
        </a:p>
      </dgm:t>
    </dgm:pt>
    <dgm:pt modelId="{DA70F8BE-7FD3-466D-A329-C27A2083C69F}" type="sibTrans" cxnId="{69C5DDB0-3DA3-455A-A284-FF60C75F5172}">
      <dgm:prSet/>
      <dgm:spPr/>
      <dgm:t>
        <a:bodyPr/>
        <a:lstStyle/>
        <a:p>
          <a:endParaRPr lang="en-US"/>
        </a:p>
      </dgm:t>
    </dgm:pt>
    <dgm:pt modelId="{76845348-D934-4A44-9BF2-C661A9EA20CB}">
      <dgm:prSet/>
      <dgm:spPr/>
      <dgm:t>
        <a:bodyPr/>
        <a:lstStyle/>
        <a:p>
          <a:r>
            <a:rPr lang="en-US" b="1" dirty="0"/>
            <a:t>Access Control</a:t>
          </a:r>
          <a:r>
            <a:rPr lang="en-US" dirty="0"/>
            <a:t>: Implementing strict access controls prevents unauthorized individuals from accessing or illegally altering the source code. It usually involves techniques like multi-factor authentication and least-privilege user </a:t>
          </a:r>
          <a:r>
            <a:rPr lang="en-US" dirty="0">
              <a:latin typeface="Aptos Display" panose="020F0302020204030204"/>
            </a:rPr>
            <a:t>access.</a:t>
          </a:r>
          <a:endParaRPr lang="en-US" dirty="0"/>
        </a:p>
      </dgm:t>
    </dgm:pt>
    <dgm:pt modelId="{67F12D34-5F23-43FD-9C2C-A93E2204A980}" type="parTrans" cxnId="{3CFE98F0-598B-4290-8584-232A5E0AE8A5}">
      <dgm:prSet/>
      <dgm:spPr/>
      <dgm:t>
        <a:bodyPr/>
        <a:lstStyle/>
        <a:p>
          <a:endParaRPr lang="en-US"/>
        </a:p>
      </dgm:t>
    </dgm:pt>
    <dgm:pt modelId="{40D20FAB-EEAF-4341-A310-C1B58B87FADB}" type="sibTrans" cxnId="{3CFE98F0-598B-4290-8584-232A5E0AE8A5}">
      <dgm:prSet/>
      <dgm:spPr/>
      <dgm:t>
        <a:bodyPr/>
        <a:lstStyle/>
        <a:p>
          <a:endParaRPr lang="en-US"/>
        </a:p>
      </dgm:t>
    </dgm:pt>
    <dgm:pt modelId="{A3AAD324-59D0-4994-98A5-460FCA939E0C}" type="pres">
      <dgm:prSet presAssocID="{3AC4BEE9-A41E-4AEF-9DC4-255D6DEE7B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2EDCDA-C2CA-4635-AFD6-C6A8A998B8A9}" type="pres">
      <dgm:prSet presAssocID="{EB2815D8-A19D-4C30-BFF4-C7471AC9AD5D}" presName="hierRoot1" presStyleCnt="0"/>
      <dgm:spPr/>
    </dgm:pt>
    <dgm:pt modelId="{750AFF86-593C-4C9A-BC8C-30280BB40F22}" type="pres">
      <dgm:prSet presAssocID="{EB2815D8-A19D-4C30-BFF4-C7471AC9AD5D}" presName="composite" presStyleCnt="0"/>
      <dgm:spPr/>
    </dgm:pt>
    <dgm:pt modelId="{96C8A3D0-1E5F-417F-94F4-2C9806DCF96C}" type="pres">
      <dgm:prSet presAssocID="{EB2815D8-A19D-4C30-BFF4-C7471AC9AD5D}" presName="background" presStyleLbl="node0" presStyleIdx="0" presStyleCnt="2"/>
      <dgm:spPr/>
    </dgm:pt>
    <dgm:pt modelId="{E3EDBCD2-F08A-4C8A-ADE8-B7F91AB54FF6}" type="pres">
      <dgm:prSet presAssocID="{EB2815D8-A19D-4C30-BFF4-C7471AC9AD5D}" presName="text" presStyleLbl="fgAcc0" presStyleIdx="0" presStyleCnt="2">
        <dgm:presLayoutVars>
          <dgm:chPref val="3"/>
        </dgm:presLayoutVars>
      </dgm:prSet>
      <dgm:spPr/>
    </dgm:pt>
    <dgm:pt modelId="{A3CB5685-63A5-4286-8793-8DE1DC30A4D7}" type="pres">
      <dgm:prSet presAssocID="{EB2815D8-A19D-4C30-BFF4-C7471AC9AD5D}" presName="hierChild2" presStyleCnt="0"/>
      <dgm:spPr/>
    </dgm:pt>
    <dgm:pt modelId="{64CC0F21-C3BF-458D-84DB-148DEE7037B3}" type="pres">
      <dgm:prSet presAssocID="{76845348-D934-4A44-9BF2-C661A9EA20CB}" presName="hierRoot1" presStyleCnt="0"/>
      <dgm:spPr/>
    </dgm:pt>
    <dgm:pt modelId="{480A7462-AC40-4302-AD67-86925E7C0518}" type="pres">
      <dgm:prSet presAssocID="{76845348-D934-4A44-9BF2-C661A9EA20CB}" presName="composite" presStyleCnt="0"/>
      <dgm:spPr/>
    </dgm:pt>
    <dgm:pt modelId="{920E26FE-1E0E-4AEF-829E-2F1F96D21A70}" type="pres">
      <dgm:prSet presAssocID="{76845348-D934-4A44-9BF2-C661A9EA20CB}" presName="background" presStyleLbl="node0" presStyleIdx="1" presStyleCnt="2"/>
      <dgm:spPr/>
    </dgm:pt>
    <dgm:pt modelId="{2A67A85D-F9EA-4DFA-A122-38F88598478E}" type="pres">
      <dgm:prSet presAssocID="{76845348-D934-4A44-9BF2-C661A9EA20CB}" presName="text" presStyleLbl="fgAcc0" presStyleIdx="1" presStyleCnt="2">
        <dgm:presLayoutVars>
          <dgm:chPref val="3"/>
        </dgm:presLayoutVars>
      </dgm:prSet>
      <dgm:spPr/>
    </dgm:pt>
    <dgm:pt modelId="{FC69F84C-87B8-4DE3-B7B8-9C68A4BF9E03}" type="pres">
      <dgm:prSet presAssocID="{76845348-D934-4A44-9BF2-C661A9EA20CB}" presName="hierChild2" presStyleCnt="0"/>
      <dgm:spPr/>
    </dgm:pt>
  </dgm:ptLst>
  <dgm:cxnLst>
    <dgm:cxn modelId="{D4A7F204-6988-42E0-9B27-D2929278C1C4}" type="presOf" srcId="{EB2815D8-A19D-4C30-BFF4-C7471AC9AD5D}" destId="{E3EDBCD2-F08A-4C8A-ADE8-B7F91AB54FF6}" srcOrd="0" destOrd="0" presId="urn:microsoft.com/office/officeart/2005/8/layout/hierarchy1"/>
    <dgm:cxn modelId="{6B506461-E833-43D5-855C-258F9EE46E9A}" type="presOf" srcId="{3AC4BEE9-A41E-4AEF-9DC4-255D6DEE7BB2}" destId="{A3AAD324-59D0-4994-98A5-460FCA939E0C}" srcOrd="0" destOrd="0" presId="urn:microsoft.com/office/officeart/2005/8/layout/hierarchy1"/>
    <dgm:cxn modelId="{5A625742-E6F8-4448-B634-C86E94F27729}" type="presOf" srcId="{76845348-D934-4A44-9BF2-C661A9EA20CB}" destId="{2A67A85D-F9EA-4DFA-A122-38F88598478E}" srcOrd="0" destOrd="0" presId="urn:microsoft.com/office/officeart/2005/8/layout/hierarchy1"/>
    <dgm:cxn modelId="{69C5DDB0-3DA3-455A-A284-FF60C75F5172}" srcId="{3AC4BEE9-A41E-4AEF-9DC4-255D6DEE7BB2}" destId="{EB2815D8-A19D-4C30-BFF4-C7471AC9AD5D}" srcOrd="0" destOrd="0" parTransId="{45C908A6-30B9-4776-9380-BAD261B72A7C}" sibTransId="{DA70F8BE-7FD3-466D-A329-C27A2083C69F}"/>
    <dgm:cxn modelId="{3CFE98F0-598B-4290-8584-232A5E0AE8A5}" srcId="{3AC4BEE9-A41E-4AEF-9DC4-255D6DEE7BB2}" destId="{76845348-D934-4A44-9BF2-C661A9EA20CB}" srcOrd="1" destOrd="0" parTransId="{67F12D34-5F23-43FD-9C2C-A93E2204A980}" sibTransId="{40D20FAB-EEAF-4341-A310-C1B58B87FADB}"/>
    <dgm:cxn modelId="{61814A23-0B04-4CDA-97CB-FC6E505B2C06}" type="presParOf" srcId="{A3AAD324-59D0-4994-98A5-460FCA939E0C}" destId="{5A2EDCDA-C2CA-4635-AFD6-C6A8A998B8A9}" srcOrd="0" destOrd="0" presId="urn:microsoft.com/office/officeart/2005/8/layout/hierarchy1"/>
    <dgm:cxn modelId="{F85C875E-475E-4485-BBC4-DFC8AEB871CA}" type="presParOf" srcId="{5A2EDCDA-C2CA-4635-AFD6-C6A8A998B8A9}" destId="{750AFF86-593C-4C9A-BC8C-30280BB40F22}" srcOrd="0" destOrd="0" presId="urn:microsoft.com/office/officeart/2005/8/layout/hierarchy1"/>
    <dgm:cxn modelId="{8B4C9D70-2CC5-41C9-8D5B-EEBBD1CD8B5D}" type="presParOf" srcId="{750AFF86-593C-4C9A-BC8C-30280BB40F22}" destId="{96C8A3D0-1E5F-417F-94F4-2C9806DCF96C}" srcOrd="0" destOrd="0" presId="urn:microsoft.com/office/officeart/2005/8/layout/hierarchy1"/>
    <dgm:cxn modelId="{E62AF01F-4A7D-4019-AB0F-02D78B0F21E9}" type="presParOf" srcId="{750AFF86-593C-4C9A-BC8C-30280BB40F22}" destId="{E3EDBCD2-F08A-4C8A-ADE8-B7F91AB54FF6}" srcOrd="1" destOrd="0" presId="urn:microsoft.com/office/officeart/2005/8/layout/hierarchy1"/>
    <dgm:cxn modelId="{8A5415E4-DD0F-47C8-96E0-8671C79BD49E}" type="presParOf" srcId="{5A2EDCDA-C2CA-4635-AFD6-C6A8A998B8A9}" destId="{A3CB5685-63A5-4286-8793-8DE1DC30A4D7}" srcOrd="1" destOrd="0" presId="urn:microsoft.com/office/officeart/2005/8/layout/hierarchy1"/>
    <dgm:cxn modelId="{8412C3BE-2715-4390-913C-8F08867EB8A9}" type="presParOf" srcId="{A3AAD324-59D0-4994-98A5-460FCA939E0C}" destId="{64CC0F21-C3BF-458D-84DB-148DEE7037B3}" srcOrd="1" destOrd="0" presId="urn:microsoft.com/office/officeart/2005/8/layout/hierarchy1"/>
    <dgm:cxn modelId="{F366A8E2-34B4-4358-9B51-733F64A4FA4E}" type="presParOf" srcId="{64CC0F21-C3BF-458D-84DB-148DEE7037B3}" destId="{480A7462-AC40-4302-AD67-86925E7C0518}" srcOrd="0" destOrd="0" presId="urn:microsoft.com/office/officeart/2005/8/layout/hierarchy1"/>
    <dgm:cxn modelId="{DA103240-8B47-43CF-A953-5F9234E6DA02}" type="presParOf" srcId="{480A7462-AC40-4302-AD67-86925E7C0518}" destId="{920E26FE-1E0E-4AEF-829E-2F1F96D21A70}" srcOrd="0" destOrd="0" presId="urn:microsoft.com/office/officeart/2005/8/layout/hierarchy1"/>
    <dgm:cxn modelId="{C5AA5871-8A05-49B2-9F80-D7C549096479}" type="presParOf" srcId="{480A7462-AC40-4302-AD67-86925E7C0518}" destId="{2A67A85D-F9EA-4DFA-A122-38F88598478E}" srcOrd="1" destOrd="0" presId="urn:microsoft.com/office/officeart/2005/8/layout/hierarchy1"/>
    <dgm:cxn modelId="{9B564A8F-C356-4885-9AC8-58CC366AB7FC}" type="presParOf" srcId="{64CC0F21-C3BF-458D-84DB-148DEE7037B3}" destId="{FC69F84C-87B8-4DE3-B7B8-9C68A4BF9E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C4BEE9-A41E-4AEF-9DC4-255D6DEE7B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6A2B32-D048-436C-9A87-57AF3EBFFC80}">
      <dgm:prSet phldr="0"/>
      <dgm:spPr/>
      <dgm:t>
        <a:bodyPr/>
        <a:lstStyle/>
        <a:p>
          <a:pPr algn="l" rtl="0"/>
          <a:r>
            <a:rPr lang="en-US" b="1">
              <a:solidFill>
                <a:srgbClr val="212529"/>
              </a:solidFill>
            </a:rPr>
            <a:t>Incident Response Plan</a:t>
          </a:r>
          <a:r>
            <a:rPr lang="en-US">
              <a:solidFill>
                <a:srgbClr val="212529"/>
              </a:solidFill>
            </a:rPr>
            <a:t>: Have a clear plan for responding to security incidents, including identifying the breach, containing the damage, eradicating the threat, and recovering.</a:t>
          </a:r>
          <a:endParaRPr lang="en-US">
            <a:latin typeface="Aptos Display" panose="020F0302020204030204"/>
          </a:endParaRPr>
        </a:p>
      </dgm:t>
    </dgm:pt>
    <dgm:pt modelId="{DE2B4CA1-2329-4932-BBCC-B703B044C59E}" type="parTrans" cxnId="{B0E6F805-2741-4005-90A3-395F64BB9F36}">
      <dgm:prSet/>
      <dgm:spPr/>
    </dgm:pt>
    <dgm:pt modelId="{F8A88E70-C58E-4C59-9D5C-60184C2FB952}" type="sibTrans" cxnId="{B0E6F805-2741-4005-90A3-395F64BB9F36}">
      <dgm:prSet/>
      <dgm:spPr/>
    </dgm:pt>
    <dgm:pt modelId="{EDFD9956-62F7-4D80-B943-477FDDEAF784}">
      <dgm:prSet phldr="0"/>
      <dgm:spPr/>
      <dgm:t>
        <a:bodyPr/>
        <a:lstStyle/>
        <a:p>
          <a:pPr algn="l"/>
          <a:r>
            <a:rPr lang="en-US" b="1">
              <a:solidFill>
                <a:srgbClr val="212529"/>
              </a:solidFill>
            </a:rPr>
            <a:t>NDA and Legal Agreements</a:t>
          </a:r>
          <a:r>
            <a:rPr lang="en-US">
              <a:solidFill>
                <a:srgbClr val="212529"/>
              </a:solidFill>
            </a:rPr>
            <a:t>: Use Non-Disclosure Agreements (NDAs) and other legal documents to ensure all employees and contractors understand the need for confidentiality.</a:t>
          </a:r>
          <a:endParaRPr lang="en-US"/>
        </a:p>
      </dgm:t>
    </dgm:pt>
    <dgm:pt modelId="{47ED57E1-2976-4B2F-8DCC-00767F5299D2}" type="parTrans" cxnId="{FABB0EBE-377D-41A4-8A6A-9F72F3CB4728}">
      <dgm:prSet/>
      <dgm:spPr/>
    </dgm:pt>
    <dgm:pt modelId="{ED5112E5-9FDF-4822-89E8-C02F92BCDBE6}" type="sibTrans" cxnId="{FABB0EBE-377D-41A4-8A6A-9F72F3CB4728}">
      <dgm:prSet/>
      <dgm:spPr/>
    </dgm:pt>
    <dgm:pt modelId="{5907057D-96B4-43AB-AD06-FF5DA95C7D4E}">
      <dgm:prSet phldr="0"/>
      <dgm:spPr/>
      <dgm:t>
        <a:bodyPr/>
        <a:lstStyle/>
        <a:p>
          <a:pPr algn="l"/>
          <a:r>
            <a:rPr lang="en-US" b="1">
              <a:solidFill>
                <a:srgbClr val="212529"/>
              </a:solidFill>
            </a:rPr>
            <a:t>Off-Site Backups</a:t>
          </a:r>
          <a:r>
            <a:rPr lang="en-US">
              <a:solidFill>
                <a:srgbClr val="212529"/>
              </a:solidFill>
            </a:rPr>
            <a:t>: Have secure, off-site backups of your source code to protect against physical theft.</a:t>
          </a:r>
          <a:endParaRPr lang="en-US"/>
        </a:p>
      </dgm:t>
    </dgm:pt>
    <dgm:pt modelId="{4F5C8057-775E-4F61-867A-2535514274BD}" type="parTrans" cxnId="{42F5AA5B-06AF-408F-8BA5-E386A8F9959F}">
      <dgm:prSet/>
      <dgm:spPr/>
    </dgm:pt>
    <dgm:pt modelId="{73C33D85-787B-466F-9C0D-CF584C347611}" type="sibTrans" cxnId="{42F5AA5B-06AF-408F-8BA5-E386A8F9959F}">
      <dgm:prSet/>
      <dgm:spPr/>
    </dgm:pt>
    <dgm:pt modelId="{9DABD992-7817-40BB-9B97-6FFB91AA846B}">
      <dgm:prSet phldr="0"/>
      <dgm:spPr/>
      <dgm:t>
        <a:bodyPr/>
        <a:lstStyle/>
        <a:p>
          <a:pPr algn="l" rtl="0"/>
          <a:r>
            <a:rPr lang="en-US" b="1" dirty="0">
              <a:solidFill>
                <a:srgbClr val="212529"/>
              </a:solidFill>
            </a:rPr>
            <a:t>Use Secure Code Repository: </a:t>
          </a:r>
          <a:r>
            <a:rPr lang="en-US" dirty="0">
              <a:solidFill>
                <a:srgbClr val="212529"/>
              </a:solidFill>
            </a:rPr>
            <a:t>Use version control systems like Git and repository hosting services like GitHub or Bitbucket, which have robust security measures built-in, including </a:t>
          </a:r>
          <a:r>
            <a:rPr lang="en-US" u="none" dirty="0">
              <a:solidFill>
                <a:srgbClr val="212529"/>
              </a:solidFill>
              <a:latin typeface="Aptos Display" panose="020F0302020204030204"/>
            </a:rPr>
            <a:t>code encryption</a:t>
          </a:r>
          <a:r>
            <a:rPr lang="en-US" dirty="0">
              <a:solidFill>
                <a:srgbClr val="212529"/>
              </a:solidFill>
              <a:latin typeface="Aptos Display" panose="020F0302020204030204"/>
            </a:rPr>
            <a:t> and</a:t>
          </a:r>
          <a:r>
            <a:rPr lang="en-US" dirty="0">
              <a:solidFill>
                <a:srgbClr val="212529"/>
              </a:solidFill>
            </a:rPr>
            <a:t> secure access controls.</a:t>
          </a:r>
          <a:endParaRPr lang="en-US" dirty="0"/>
        </a:p>
      </dgm:t>
    </dgm:pt>
    <dgm:pt modelId="{B2F12FB0-6B88-4912-A664-07F681444546}" type="parTrans" cxnId="{48B2110C-C153-4770-908A-4A4A7855C695}">
      <dgm:prSet/>
      <dgm:spPr/>
    </dgm:pt>
    <dgm:pt modelId="{B745BC72-2163-4CDA-8369-BCE67178F04F}" type="sibTrans" cxnId="{48B2110C-C153-4770-908A-4A4A7855C695}">
      <dgm:prSet/>
      <dgm:spPr/>
    </dgm:pt>
    <dgm:pt modelId="{A3AAD324-59D0-4994-98A5-460FCA939E0C}" type="pres">
      <dgm:prSet presAssocID="{3AC4BEE9-A41E-4AEF-9DC4-255D6DEE7B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01A827-46FC-468C-9462-BFDA58346310}" type="pres">
      <dgm:prSet presAssocID="{B56A2B32-D048-436C-9A87-57AF3EBFFC80}" presName="hierRoot1" presStyleCnt="0"/>
      <dgm:spPr/>
    </dgm:pt>
    <dgm:pt modelId="{C0E4D2AC-2590-4A3A-BCFA-13B05F8414E1}" type="pres">
      <dgm:prSet presAssocID="{B56A2B32-D048-436C-9A87-57AF3EBFFC80}" presName="composite" presStyleCnt="0"/>
      <dgm:spPr/>
    </dgm:pt>
    <dgm:pt modelId="{38FC6A81-43AD-4BA1-82A9-446E3B469135}" type="pres">
      <dgm:prSet presAssocID="{B56A2B32-D048-436C-9A87-57AF3EBFFC80}" presName="background" presStyleLbl="node0" presStyleIdx="0" presStyleCnt="4"/>
      <dgm:spPr/>
    </dgm:pt>
    <dgm:pt modelId="{891711CE-3180-4D3D-80C6-3CE66C189B73}" type="pres">
      <dgm:prSet presAssocID="{B56A2B32-D048-436C-9A87-57AF3EBFFC80}" presName="text" presStyleLbl="fgAcc0" presStyleIdx="0" presStyleCnt="4">
        <dgm:presLayoutVars>
          <dgm:chPref val="3"/>
        </dgm:presLayoutVars>
      </dgm:prSet>
      <dgm:spPr/>
    </dgm:pt>
    <dgm:pt modelId="{691F0651-1A85-4AAD-9CE8-32F3DD50BF12}" type="pres">
      <dgm:prSet presAssocID="{B56A2B32-D048-436C-9A87-57AF3EBFFC80}" presName="hierChild2" presStyleCnt="0"/>
      <dgm:spPr/>
    </dgm:pt>
    <dgm:pt modelId="{9AD7D7D9-D1AD-44EB-B65E-48236F839442}" type="pres">
      <dgm:prSet presAssocID="{EDFD9956-62F7-4D80-B943-477FDDEAF784}" presName="hierRoot1" presStyleCnt="0"/>
      <dgm:spPr/>
    </dgm:pt>
    <dgm:pt modelId="{8C5ED96A-7CD8-4C6B-9D97-F0E53A951FA0}" type="pres">
      <dgm:prSet presAssocID="{EDFD9956-62F7-4D80-B943-477FDDEAF784}" presName="composite" presStyleCnt="0"/>
      <dgm:spPr/>
    </dgm:pt>
    <dgm:pt modelId="{A78853D3-B9E4-4A7E-8086-F83C0FE38008}" type="pres">
      <dgm:prSet presAssocID="{EDFD9956-62F7-4D80-B943-477FDDEAF784}" presName="background" presStyleLbl="node0" presStyleIdx="1" presStyleCnt="4"/>
      <dgm:spPr/>
    </dgm:pt>
    <dgm:pt modelId="{E3CE427D-BA6C-4EB1-ABB9-26C225C786C4}" type="pres">
      <dgm:prSet presAssocID="{EDFD9956-62F7-4D80-B943-477FDDEAF784}" presName="text" presStyleLbl="fgAcc0" presStyleIdx="1" presStyleCnt="4">
        <dgm:presLayoutVars>
          <dgm:chPref val="3"/>
        </dgm:presLayoutVars>
      </dgm:prSet>
      <dgm:spPr/>
    </dgm:pt>
    <dgm:pt modelId="{1445FD5C-A4A1-4CC9-8EF6-871057D1D08E}" type="pres">
      <dgm:prSet presAssocID="{EDFD9956-62F7-4D80-B943-477FDDEAF784}" presName="hierChild2" presStyleCnt="0"/>
      <dgm:spPr/>
    </dgm:pt>
    <dgm:pt modelId="{356A92AA-8275-4F2A-A483-C453877EB64F}" type="pres">
      <dgm:prSet presAssocID="{5907057D-96B4-43AB-AD06-FF5DA95C7D4E}" presName="hierRoot1" presStyleCnt="0"/>
      <dgm:spPr/>
    </dgm:pt>
    <dgm:pt modelId="{57CE1A0A-07E8-4570-80FB-D4E7A9AEC377}" type="pres">
      <dgm:prSet presAssocID="{5907057D-96B4-43AB-AD06-FF5DA95C7D4E}" presName="composite" presStyleCnt="0"/>
      <dgm:spPr/>
    </dgm:pt>
    <dgm:pt modelId="{7C97FD2D-9952-48BA-98D8-9F0EEBD78D59}" type="pres">
      <dgm:prSet presAssocID="{5907057D-96B4-43AB-AD06-FF5DA95C7D4E}" presName="background" presStyleLbl="node0" presStyleIdx="2" presStyleCnt="4"/>
      <dgm:spPr/>
    </dgm:pt>
    <dgm:pt modelId="{751C9AB7-E98B-4486-9723-AD150385DEA8}" type="pres">
      <dgm:prSet presAssocID="{5907057D-96B4-43AB-AD06-FF5DA95C7D4E}" presName="text" presStyleLbl="fgAcc0" presStyleIdx="2" presStyleCnt="4">
        <dgm:presLayoutVars>
          <dgm:chPref val="3"/>
        </dgm:presLayoutVars>
      </dgm:prSet>
      <dgm:spPr/>
    </dgm:pt>
    <dgm:pt modelId="{088F1A4D-5F8B-47B6-9266-EBA2E9501B35}" type="pres">
      <dgm:prSet presAssocID="{5907057D-96B4-43AB-AD06-FF5DA95C7D4E}" presName="hierChild2" presStyleCnt="0"/>
      <dgm:spPr/>
    </dgm:pt>
    <dgm:pt modelId="{D8F4C127-19D4-491A-8285-1EE8AA543C02}" type="pres">
      <dgm:prSet presAssocID="{9DABD992-7817-40BB-9B97-6FFB91AA846B}" presName="hierRoot1" presStyleCnt="0"/>
      <dgm:spPr/>
    </dgm:pt>
    <dgm:pt modelId="{072CA224-BA87-426E-B46D-E984214D19C2}" type="pres">
      <dgm:prSet presAssocID="{9DABD992-7817-40BB-9B97-6FFB91AA846B}" presName="composite" presStyleCnt="0"/>
      <dgm:spPr/>
    </dgm:pt>
    <dgm:pt modelId="{AAA8573F-434A-4563-AE64-4033E9C26F6A}" type="pres">
      <dgm:prSet presAssocID="{9DABD992-7817-40BB-9B97-6FFB91AA846B}" presName="background" presStyleLbl="node0" presStyleIdx="3" presStyleCnt="4"/>
      <dgm:spPr/>
    </dgm:pt>
    <dgm:pt modelId="{700F21C8-E321-493F-8400-58D2B3A7C019}" type="pres">
      <dgm:prSet presAssocID="{9DABD992-7817-40BB-9B97-6FFB91AA846B}" presName="text" presStyleLbl="fgAcc0" presStyleIdx="3" presStyleCnt="4">
        <dgm:presLayoutVars>
          <dgm:chPref val="3"/>
        </dgm:presLayoutVars>
      </dgm:prSet>
      <dgm:spPr/>
    </dgm:pt>
    <dgm:pt modelId="{0F69043E-D975-4CE6-A61E-ABEE0FF5DF64}" type="pres">
      <dgm:prSet presAssocID="{9DABD992-7817-40BB-9B97-6FFB91AA846B}" presName="hierChild2" presStyleCnt="0"/>
      <dgm:spPr/>
    </dgm:pt>
  </dgm:ptLst>
  <dgm:cxnLst>
    <dgm:cxn modelId="{B0E6F805-2741-4005-90A3-395F64BB9F36}" srcId="{3AC4BEE9-A41E-4AEF-9DC4-255D6DEE7BB2}" destId="{B56A2B32-D048-436C-9A87-57AF3EBFFC80}" srcOrd="0" destOrd="0" parTransId="{DE2B4CA1-2329-4932-BBCC-B703B044C59E}" sibTransId="{F8A88E70-C58E-4C59-9D5C-60184C2FB952}"/>
    <dgm:cxn modelId="{48B2110C-C153-4770-908A-4A4A7855C695}" srcId="{3AC4BEE9-A41E-4AEF-9DC4-255D6DEE7BB2}" destId="{9DABD992-7817-40BB-9B97-6FFB91AA846B}" srcOrd="3" destOrd="0" parTransId="{B2F12FB0-6B88-4912-A664-07F681444546}" sibTransId="{B745BC72-2163-4CDA-8369-BCE67178F04F}"/>
    <dgm:cxn modelId="{5B21BF0E-D307-4365-B4FC-8A69DD63CDC8}" type="presOf" srcId="{9DABD992-7817-40BB-9B97-6FFB91AA846B}" destId="{700F21C8-E321-493F-8400-58D2B3A7C019}" srcOrd="0" destOrd="0" presId="urn:microsoft.com/office/officeart/2005/8/layout/hierarchy1"/>
    <dgm:cxn modelId="{42F5AA5B-06AF-408F-8BA5-E386A8F9959F}" srcId="{3AC4BEE9-A41E-4AEF-9DC4-255D6DEE7BB2}" destId="{5907057D-96B4-43AB-AD06-FF5DA95C7D4E}" srcOrd="2" destOrd="0" parTransId="{4F5C8057-775E-4F61-867A-2535514274BD}" sibTransId="{73C33D85-787B-466F-9C0D-CF584C347611}"/>
    <dgm:cxn modelId="{6B506461-E833-43D5-855C-258F9EE46E9A}" type="presOf" srcId="{3AC4BEE9-A41E-4AEF-9DC4-255D6DEE7BB2}" destId="{A3AAD324-59D0-4994-98A5-460FCA939E0C}" srcOrd="0" destOrd="0" presId="urn:microsoft.com/office/officeart/2005/8/layout/hierarchy1"/>
    <dgm:cxn modelId="{39E78D57-9021-492E-BEB7-59C8CA1F664E}" type="presOf" srcId="{B56A2B32-D048-436C-9A87-57AF3EBFFC80}" destId="{891711CE-3180-4D3D-80C6-3CE66C189B73}" srcOrd="0" destOrd="0" presId="urn:microsoft.com/office/officeart/2005/8/layout/hierarchy1"/>
    <dgm:cxn modelId="{F9F60A9E-323F-4D58-A458-16C41D96ED02}" type="presOf" srcId="{5907057D-96B4-43AB-AD06-FF5DA95C7D4E}" destId="{751C9AB7-E98B-4486-9723-AD150385DEA8}" srcOrd="0" destOrd="0" presId="urn:microsoft.com/office/officeart/2005/8/layout/hierarchy1"/>
    <dgm:cxn modelId="{FABB0EBE-377D-41A4-8A6A-9F72F3CB4728}" srcId="{3AC4BEE9-A41E-4AEF-9DC4-255D6DEE7BB2}" destId="{EDFD9956-62F7-4D80-B943-477FDDEAF784}" srcOrd="1" destOrd="0" parTransId="{47ED57E1-2976-4B2F-8DCC-00767F5299D2}" sibTransId="{ED5112E5-9FDF-4822-89E8-C02F92BCDBE6}"/>
    <dgm:cxn modelId="{D9960CDE-2FE5-4243-8A9B-52FCCCA214B3}" type="presOf" srcId="{EDFD9956-62F7-4D80-B943-477FDDEAF784}" destId="{E3CE427D-BA6C-4EB1-ABB9-26C225C786C4}" srcOrd="0" destOrd="0" presId="urn:microsoft.com/office/officeart/2005/8/layout/hierarchy1"/>
    <dgm:cxn modelId="{C51702E0-113C-43E4-888E-E764F6993C44}" type="presParOf" srcId="{A3AAD324-59D0-4994-98A5-460FCA939E0C}" destId="{A201A827-46FC-468C-9462-BFDA58346310}" srcOrd="0" destOrd="0" presId="urn:microsoft.com/office/officeart/2005/8/layout/hierarchy1"/>
    <dgm:cxn modelId="{8C222754-D60B-4031-94E8-33EDF49E70EB}" type="presParOf" srcId="{A201A827-46FC-468C-9462-BFDA58346310}" destId="{C0E4D2AC-2590-4A3A-BCFA-13B05F8414E1}" srcOrd="0" destOrd="0" presId="urn:microsoft.com/office/officeart/2005/8/layout/hierarchy1"/>
    <dgm:cxn modelId="{1925501E-902D-4461-B154-CB5C47140A2F}" type="presParOf" srcId="{C0E4D2AC-2590-4A3A-BCFA-13B05F8414E1}" destId="{38FC6A81-43AD-4BA1-82A9-446E3B469135}" srcOrd="0" destOrd="0" presId="urn:microsoft.com/office/officeart/2005/8/layout/hierarchy1"/>
    <dgm:cxn modelId="{33AF6C00-F606-449E-8D13-AA61647483D0}" type="presParOf" srcId="{C0E4D2AC-2590-4A3A-BCFA-13B05F8414E1}" destId="{891711CE-3180-4D3D-80C6-3CE66C189B73}" srcOrd="1" destOrd="0" presId="urn:microsoft.com/office/officeart/2005/8/layout/hierarchy1"/>
    <dgm:cxn modelId="{375FA935-C072-49D7-8D00-D7B6128313EE}" type="presParOf" srcId="{A201A827-46FC-468C-9462-BFDA58346310}" destId="{691F0651-1A85-4AAD-9CE8-32F3DD50BF12}" srcOrd="1" destOrd="0" presId="urn:microsoft.com/office/officeart/2005/8/layout/hierarchy1"/>
    <dgm:cxn modelId="{8E027EDA-EEB2-45CC-A69F-A9234CA94FC5}" type="presParOf" srcId="{A3AAD324-59D0-4994-98A5-460FCA939E0C}" destId="{9AD7D7D9-D1AD-44EB-B65E-48236F839442}" srcOrd="1" destOrd="0" presId="urn:microsoft.com/office/officeart/2005/8/layout/hierarchy1"/>
    <dgm:cxn modelId="{FFD00CA7-56E1-43AF-8157-E8FE75DF656E}" type="presParOf" srcId="{9AD7D7D9-D1AD-44EB-B65E-48236F839442}" destId="{8C5ED96A-7CD8-4C6B-9D97-F0E53A951FA0}" srcOrd="0" destOrd="0" presId="urn:microsoft.com/office/officeart/2005/8/layout/hierarchy1"/>
    <dgm:cxn modelId="{C444B429-D925-4BA8-A051-D2E1BCFC1A29}" type="presParOf" srcId="{8C5ED96A-7CD8-4C6B-9D97-F0E53A951FA0}" destId="{A78853D3-B9E4-4A7E-8086-F83C0FE38008}" srcOrd="0" destOrd="0" presId="urn:microsoft.com/office/officeart/2005/8/layout/hierarchy1"/>
    <dgm:cxn modelId="{8A76FBFC-B20A-43C2-B3BB-78B9946089E2}" type="presParOf" srcId="{8C5ED96A-7CD8-4C6B-9D97-F0E53A951FA0}" destId="{E3CE427D-BA6C-4EB1-ABB9-26C225C786C4}" srcOrd="1" destOrd="0" presId="urn:microsoft.com/office/officeart/2005/8/layout/hierarchy1"/>
    <dgm:cxn modelId="{3A6EA82F-0DAA-48CB-B06E-089FFAFE13FB}" type="presParOf" srcId="{9AD7D7D9-D1AD-44EB-B65E-48236F839442}" destId="{1445FD5C-A4A1-4CC9-8EF6-871057D1D08E}" srcOrd="1" destOrd="0" presId="urn:microsoft.com/office/officeart/2005/8/layout/hierarchy1"/>
    <dgm:cxn modelId="{60996DBF-C34D-4245-87F8-1BD41525E485}" type="presParOf" srcId="{A3AAD324-59D0-4994-98A5-460FCA939E0C}" destId="{356A92AA-8275-4F2A-A483-C453877EB64F}" srcOrd="2" destOrd="0" presId="urn:microsoft.com/office/officeart/2005/8/layout/hierarchy1"/>
    <dgm:cxn modelId="{39D30D36-9D32-4D17-B88B-FC3C036D1F5E}" type="presParOf" srcId="{356A92AA-8275-4F2A-A483-C453877EB64F}" destId="{57CE1A0A-07E8-4570-80FB-D4E7A9AEC377}" srcOrd="0" destOrd="0" presId="urn:microsoft.com/office/officeart/2005/8/layout/hierarchy1"/>
    <dgm:cxn modelId="{5E203C67-7F28-49C4-96E6-BF9A7177ED6D}" type="presParOf" srcId="{57CE1A0A-07E8-4570-80FB-D4E7A9AEC377}" destId="{7C97FD2D-9952-48BA-98D8-9F0EEBD78D59}" srcOrd="0" destOrd="0" presId="urn:microsoft.com/office/officeart/2005/8/layout/hierarchy1"/>
    <dgm:cxn modelId="{1D056A07-472C-4F73-8C91-CCBA6DDC9125}" type="presParOf" srcId="{57CE1A0A-07E8-4570-80FB-D4E7A9AEC377}" destId="{751C9AB7-E98B-4486-9723-AD150385DEA8}" srcOrd="1" destOrd="0" presId="urn:microsoft.com/office/officeart/2005/8/layout/hierarchy1"/>
    <dgm:cxn modelId="{3DA538FA-7CCA-4AFA-8D27-DCC77C47A746}" type="presParOf" srcId="{356A92AA-8275-4F2A-A483-C453877EB64F}" destId="{088F1A4D-5F8B-47B6-9266-EBA2E9501B35}" srcOrd="1" destOrd="0" presId="urn:microsoft.com/office/officeart/2005/8/layout/hierarchy1"/>
    <dgm:cxn modelId="{CC5D5156-229F-4F48-ABF8-B12BB50FC880}" type="presParOf" srcId="{A3AAD324-59D0-4994-98A5-460FCA939E0C}" destId="{D8F4C127-19D4-491A-8285-1EE8AA543C02}" srcOrd="3" destOrd="0" presId="urn:microsoft.com/office/officeart/2005/8/layout/hierarchy1"/>
    <dgm:cxn modelId="{5379F6C1-1086-4098-96C0-F9F3C19561B0}" type="presParOf" srcId="{D8F4C127-19D4-491A-8285-1EE8AA543C02}" destId="{072CA224-BA87-426E-B46D-E984214D19C2}" srcOrd="0" destOrd="0" presId="urn:microsoft.com/office/officeart/2005/8/layout/hierarchy1"/>
    <dgm:cxn modelId="{0B758C04-CF38-4473-983C-8ABC0D51A72A}" type="presParOf" srcId="{072CA224-BA87-426E-B46D-E984214D19C2}" destId="{AAA8573F-434A-4563-AE64-4033E9C26F6A}" srcOrd="0" destOrd="0" presId="urn:microsoft.com/office/officeart/2005/8/layout/hierarchy1"/>
    <dgm:cxn modelId="{3FF861F3-691B-491E-A0A5-13F20919E1E8}" type="presParOf" srcId="{072CA224-BA87-426E-B46D-E984214D19C2}" destId="{700F21C8-E321-493F-8400-58D2B3A7C019}" srcOrd="1" destOrd="0" presId="urn:microsoft.com/office/officeart/2005/8/layout/hierarchy1"/>
    <dgm:cxn modelId="{9985E891-E14F-4863-A4AF-FF9E9381FB5D}" type="presParOf" srcId="{D8F4C127-19D4-491A-8285-1EE8AA543C02}" destId="{0F69043E-D975-4CE6-A61E-ABEE0FF5DF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C4BEE9-A41E-4AEF-9DC4-255D6DEE7B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A96DC5-0082-44B5-8180-975D8E26562D}">
      <dgm:prSet phldr="0"/>
      <dgm:spPr/>
      <dgm:t>
        <a:bodyPr/>
        <a:lstStyle/>
        <a:p>
          <a:pPr algn="l" rtl="0"/>
          <a:r>
            <a:rPr lang="en-US" b="1" dirty="0">
              <a:solidFill>
                <a:srgbClr val="212529"/>
              </a:solidFill>
            </a:rPr>
            <a:t>Secure Endpoint Devices</a:t>
          </a:r>
          <a:r>
            <a:rPr lang="en-US" dirty="0">
              <a:solidFill>
                <a:srgbClr val="212529"/>
              </a:solidFill>
            </a:rPr>
            <a:t>: </a:t>
          </a:r>
          <a:r>
            <a:rPr lang="en-US" dirty="0">
              <a:solidFill>
                <a:srgbClr val="212529"/>
              </a:solidFill>
              <a:latin typeface="Aptos Display" panose="020F0302020204030204"/>
            </a:rPr>
            <a:t>Ensure endpoint</a:t>
          </a:r>
          <a:r>
            <a:rPr lang="en-US" dirty="0">
              <a:solidFill>
                <a:srgbClr val="212529"/>
              </a:solidFill>
            </a:rPr>
            <a:t> devices like </a:t>
          </a:r>
          <a:r>
            <a:rPr lang="en-US" dirty="0">
              <a:solidFill>
                <a:srgbClr val="212529"/>
              </a:solidFill>
              <a:latin typeface="Aptos Display" panose="020F0302020204030204"/>
            </a:rPr>
            <a:t>computers</a:t>
          </a:r>
          <a:r>
            <a:rPr lang="en-US" dirty="0">
              <a:solidFill>
                <a:srgbClr val="212529"/>
              </a:solidFill>
            </a:rPr>
            <a:t> are secure by updating them, using reliable security programs, and educating users on safe practices.</a:t>
          </a:r>
          <a:endParaRPr lang="en-US" dirty="0">
            <a:latin typeface="Aptos Display" panose="020F0302020204030204"/>
          </a:endParaRPr>
        </a:p>
      </dgm:t>
    </dgm:pt>
    <dgm:pt modelId="{58E8F341-9EF4-4EEC-8641-E137757F3665}" type="parTrans" cxnId="{B42E7295-70AE-45E4-85C0-7233FAF6F790}">
      <dgm:prSet/>
      <dgm:spPr/>
    </dgm:pt>
    <dgm:pt modelId="{E8ABCA69-1EB1-467B-A090-B071A6B880A4}" type="sibTrans" cxnId="{B42E7295-70AE-45E4-85C0-7233FAF6F790}">
      <dgm:prSet/>
      <dgm:spPr/>
    </dgm:pt>
    <dgm:pt modelId="{89052BFF-3817-4178-998D-381A9F58E0F5}">
      <dgm:prSet phldr="0"/>
      <dgm:spPr/>
      <dgm:t>
        <a:bodyPr/>
        <a:lstStyle/>
        <a:p>
          <a:pPr algn="l"/>
          <a:r>
            <a:rPr lang="en-US" b="1" dirty="0">
              <a:solidFill>
                <a:srgbClr val="212529"/>
              </a:solidFill>
            </a:rPr>
            <a:t>Regularly Conduct Security Audits</a:t>
          </a:r>
          <a:r>
            <a:rPr lang="en-US" dirty="0">
              <a:solidFill>
                <a:srgbClr val="212529"/>
              </a:solidFill>
            </a:rPr>
            <a:t>: Use Static Application Security Testing (SAST) and Dynamic Application Security Testing (DAST) tools to detect vulnerabilities in the source code.</a:t>
          </a:r>
          <a:endParaRPr lang="en-US" dirty="0"/>
        </a:p>
      </dgm:t>
    </dgm:pt>
    <dgm:pt modelId="{F98DB295-B9EC-4A99-9250-C281357B5348}" type="parTrans" cxnId="{D33B14D5-C697-4464-8FA6-DD47EB4AF7A8}">
      <dgm:prSet/>
      <dgm:spPr/>
    </dgm:pt>
    <dgm:pt modelId="{CD2AE7CC-7F7A-4601-AD87-2C498319E64A}" type="sibTrans" cxnId="{D33B14D5-C697-4464-8FA6-DD47EB4AF7A8}">
      <dgm:prSet/>
      <dgm:spPr/>
    </dgm:pt>
    <dgm:pt modelId="{850ED003-9739-4C00-9FF7-6D7A2BA4C7A0}">
      <dgm:prSet phldr="0"/>
      <dgm:spPr/>
      <dgm:t>
        <a:bodyPr/>
        <a:lstStyle/>
        <a:p>
          <a:pPr algn="l"/>
          <a:r>
            <a:rPr lang="en-US" b="1" dirty="0">
              <a:solidFill>
                <a:srgbClr val="212529"/>
              </a:solidFill>
            </a:rPr>
            <a:t>Implement Continuous Monitoring</a:t>
          </a:r>
          <a:r>
            <a:rPr lang="en-US" dirty="0">
              <a:solidFill>
                <a:srgbClr val="212529"/>
              </a:solidFill>
            </a:rPr>
            <a:t>: </a:t>
          </a:r>
          <a:r>
            <a:rPr lang="en-US" dirty="0">
              <a:solidFill>
                <a:srgbClr val="212529"/>
              </a:solidFill>
              <a:latin typeface="Aptos Display" panose="020F0302020204030204"/>
            </a:rPr>
            <a:t>Regular</a:t>
          </a:r>
          <a:r>
            <a:rPr lang="en-US" dirty="0">
              <a:solidFill>
                <a:srgbClr val="212529"/>
              </a:solidFill>
            </a:rPr>
            <a:t> access and activity logs review can help identify any unauthorized access or irregularities.</a:t>
          </a:r>
          <a:endParaRPr lang="en-US" dirty="0"/>
        </a:p>
      </dgm:t>
    </dgm:pt>
    <dgm:pt modelId="{181DBD18-4899-4798-A6A1-86F2BB057AF5}" type="parTrans" cxnId="{80BF7AD5-3394-4466-9299-014B4A50FE3A}">
      <dgm:prSet/>
      <dgm:spPr/>
    </dgm:pt>
    <dgm:pt modelId="{F57C3BA2-8ACB-4843-AAFB-F347332C758B}" type="sibTrans" cxnId="{80BF7AD5-3394-4466-9299-014B4A50FE3A}">
      <dgm:prSet/>
      <dgm:spPr/>
    </dgm:pt>
    <dgm:pt modelId="{A3AAD324-59D0-4994-98A5-460FCA939E0C}" type="pres">
      <dgm:prSet presAssocID="{3AC4BEE9-A41E-4AEF-9DC4-255D6DEE7B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B44FEA-AC26-4177-A3F5-1F7F21E81A94}" type="pres">
      <dgm:prSet presAssocID="{2BA96DC5-0082-44B5-8180-975D8E26562D}" presName="hierRoot1" presStyleCnt="0"/>
      <dgm:spPr/>
    </dgm:pt>
    <dgm:pt modelId="{F68C9C99-127D-4DC9-9FD3-56B492C6E657}" type="pres">
      <dgm:prSet presAssocID="{2BA96DC5-0082-44B5-8180-975D8E26562D}" presName="composite" presStyleCnt="0"/>
      <dgm:spPr/>
    </dgm:pt>
    <dgm:pt modelId="{561787BB-5456-4B38-A62B-6532A275B3DF}" type="pres">
      <dgm:prSet presAssocID="{2BA96DC5-0082-44B5-8180-975D8E26562D}" presName="background" presStyleLbl="node0" presStyleIdx="0" presStyleCnt="3"/>
      <dgm:spPr/>
    </dgm:pt>
    <dgm:pt modelId="{128FD929-A26D-4F4F-A88D-C86003182B71}" type="pres">
      <dgm:prSet presAssocID="{2BA96DC5-0082-44B5-8180-975D8E26562D}" presName="text" presStyleLbl="fgAcc0" presStyleIdx="0" presStyleCnt="3">
        <dgm:presLayoutVars>
          <dgm:chPref val="3"/>
        </dgm:presLayoutVars>
      </dgm:prSet>
      <dgm:spPr/>
    </dgm:pt>
    <dgm:pt modelId="{82DEBA0A-0450-4F3E-95E2-5CE7C5F54C77}" type="pres">
      <dgm:prSet presAssocID="{2BA96DC5-0082-44B5-8180-975D8E26562D}" presName="hierChild2" presStyleCnt="0"/>
      <dgm:spPr/>
    </dgm:pt>
    <dgm:pt modelId="{07B0AE61-D6C9-4914-AFCE-EC8599A3414E}" type="pres">
      <dgm:prSet presAssocID="{89052BFF-3817-4178-998D-381A9F58E0F5}" presName="hierRoot1" presStyleCnt="0"/>
      <dgm:spPr/>
    </dgm:pt>
    <dgm:pt modelId="{E082538A-5B6F-43BB-9AA3-0B5D22FC5193}" type="pres">
      <dgm:prSet presAssocID="{89052BFF-3817-4178-998D-381A9F58E0F5}" presName="composite" presStyleCnt="0"/>
      <dgm:spPr/>
    </dgm:pt>
    <dgm:pt modelId="{B310FDF0-162B-4CFD-906C-44D9A5A429FD}" type="pres">
      <dgm:prSet presAssocID="{89052BFF-3817-4178-998D-381A9F58E0F5}" presName="background" presStyleLbl="node0" presStyleIdx="1" presStyleCnt="3"/>
      <dgm:spPr/>
    </dgm:pt>
    <dgm:pt modelId="{D08DC335-A56B-4331-A050-85E769D73220}" type="pres">
      <dgm:prSet presAssocID="{89052BFF-3817-4178-998D-381A9F58E0F5}" presName="text" presStyleLbl="fgAcc0" presStyleIdx="1" presStyleCnt="3">
        <dgm:presLayoutVars>
          <dgm:chPref val="3"/>
        </dgm:presLayoutVars>
      </dgm:prSet>
      <dgm:spPr/>
    </dgm:pt>
    <dgm:pt modelId="{92CEA910-72B6-4014-8AF3-568B3129A0AD}" type="pres">
      <dgm:prSet presAssocID="{89052BFF-3817-4178-998D-381A9F58E0F5}" presName="hierChild2" presStyleCnt="0"/>
      <dgm:spPr/>
    </dgm:pt>
    <dgm:pt modelId="{A4A0A893-8C82-4F0C-901E-7BE76D61A04A}" type="pres">
      <dgm:prSet presAssocID="{850ED003-9739-4C00-9FF7-6D7A2BA4C7A0}" presName="hierRoot1" presStyleCnt="0"/>
      <dgm:spPr/>
    </dgm:pt>
    <dgm:pt modelId="{0DE6ABFE-FA3A-49E6-B461-EEB3FE1BF127}" type="pres">
      <dgm:prSet presAssocID="{850ED003-9739-4C00-9FF7-6D7A2BA4C7A0}" presName="composite" presStyleCnt="0"/>
      <dgm:spPr/>
    </dgm:pt>
    <dgm:pt modelId="{E6FED6F0-6C74-49F8-AB76-4D9E9D791404}" type="pres">
      <dgm:prSet presAssocID="{850ED003-9739-4C00-9FF7-6D7A2BA4C7A0}" presName="background" presStyleLbl="node0" presStyleIdx="2" presStyleCnt="3"/>
      <dgm:spPr/>
    </dgm:pt>
    <dgm:pt modelId="{8FEC6C60-4C82-46EA-BDBA-27E41CA0536B}" type="pres">
      <dgm:prSet presAssocID="{850ED003-9739-4C00-9FF7-6D7A2BA4C7A0}" presName="text" presStyleLbl="fgAcc0" presStyleIdx="2" presStyleCnt="3">
        <dgm:presLayoutVars>
          <dgm:chPref val="3"/>
        </dgm:presLayoutVars>
      </dgm:prSet>
      <dgm:spPr/>
    </dgm:pt>
    <dgm:pt modelId="{1B6FBBAC-C94A-430A-8840-6C992F5BB919}" type="pres">
      <dgm:prSet presAssocID="{850ED003-9739-4C00-9FF7-6D7A2BA4C7A0}" presName="hierChild2" presStyleCnt="0"/>
      <dgm:spPr/>
    </dgm:pt>
  </dgm:ptLst>
  <dgm:cxnLst>
    <dgm:cxn modelId="{6B506461-E833-43D5-855C-258F9EE46E9A}" type="presOf" srcId="{3AC4BEE9-A41E-4AEF-9DC4-255D6DEE7BB2}" destId="{A3AAD324-59D0-4994-98A5-460FCA939E0C}" srcOrd="0" destOrd="0" presId="urn:microsoft.com/office/officeart/2005/8/layout/hierarchy1"/>
    <dgm:cxn modelId="{E1AB7746-83F6-46DF-B967-A3F0F93B013A}" type="presOf" srcId="{2BA96DC5-0082-44B5-8180-975D8E26562D}" destId="{128FD929-A26D-4F4F-A88D-C86003182B71}" srcOrd="0" destOrd="0" presId="urn:microsoft.com/office/officeart/2005/8/layout/hierarchy1"/>
    <dgm:cxn modelId="{B42E7295-70AE-45E4-85C0-7233FAF6F790}" srcId="{3AC4BEE9-A41E-4AEF-9DC4-255D6DEE7BB2}" destId="{2BA96DC5-0082-44B5-8180-975D8E26562D}" srcOrd="0" destOrd="0" parTransId="{58E8F341-9EF4-4EEC-8641-E137757F3665}" sibTransId="{E8ABCA69-1EB1-467B-A090-B071A6B880A4}"/>
    <dgm:cxn modelId="{D6FCD4BA-5B49-4A2A-84F0-9E9A48DA9DAB}" type="presOf" srcId="{89052BFF-3817-4178-998D-381A9F58E0F5}" destId="{D08DC335-A56B-4331-A050-85E769D73220}" srcOrd="0" destOrd="0" presId="urn:microsoft.com/office/officeart/2005/8/layout/hierarchy1"/>
    <dgm:cxn modelId="{D33B14D5-C697-4464-8FA6-DD47EB4AF7A8}" srcId="{3AC4BEE9-A41E-4AEF-9DC4-255D6DEE7BB2}" destId="{89052BFF-3817-4178-998D-381A9F58E0F5}" srcOrd="1" destOrd="0" parTransId="{F98DB295-B9EC-4A99-9250-C281357B5348}" sibTransId="{CD2AE7CC-7F7A-4601-AD87-2C498319E64A}"/>
    <dgm:cxn modelId="{80BF7AD5-3394-4466-9299-014B4A50FE3A}" srcId="{3AC4BEE9-A41E-4AEF-9DC4-255D6DEE7BB2}" destId="{850ED003-9739-4C00-9FF7-6D7A2BA4C7A0}" srcOrd="2" destOrd="0" parTransId="{181DBD18-4899-4798-A6A1-86F2BB057AF5}" sibTransId="{F57C3BA2-8ACB-4843-AAFB-F347332C758B}"/>
    <dgm:cxn modelId="{C030A0E5-1319-422A-B1DD-ADD323C8E583}" type="presOf" srcId="{850ED003-9739-4C00-9FF7-6D7A2BA4C7A0}" destId="{8FEC6C60-4C82-46EA-BDBA-27E41CA0536B}" srcOrd="0" destOrd="0" presId="urn:microsoft.com/office/officeart/2005/8/layout/hierarchy1"/>
    <dgm:cxn modelId="{0C5465A4-6875-4786-A94D-1CEFC954B0A6}" type="presParOf" srcId="{A3AAD324-59D0-4994-98A5-460FCA939E0C}" destId="{28B44FEA-AC26-4177-A3F5-1F7F21E81A94}" srcOrd="0" destOrd="0" presId="urn:microsoft.com/office/officeart/2005/8/layout/hierarchy1"/>
    <dgm:cxn modelId="{8E9996FE-4581-47D3-A650-ED93F328098C}" type="presParOf" srcId="{28B44FEA-AC26-4177-A3F5-1F7F21E81A94}" destId="{F68C9C99-127D-4DC9-9FD3-56B492C6E657}" srcOrd="0" destOrd="0" presId="urn:microsoft.com/office/officeart/2005/8/layout/hierarchy1"/>
    <dgm:cxn modelId="{4D3430C3-8F9F-4964-8E8A-EFD815A7B553}" type="presParOf" srcId="{F68C9C99-127D-4DC9-9FD3-56B492C6E657}" destId="{561787BB-5456-4B38-A62B-6532A275B3DF}" srcOrd="0" destOrd="0" presId="urn:microsoft.com/office/officeart/2005/8/layout/hierarchy1"/>
    <dgm:cxn modelId="{88887F04-3127-4EE2-BA0E-6DF2A81DA2C1}" type="presParOf" srcId="{F68C9C99-127D-4DC9-9FD3-56B492C6E657}" destId="{128FD929-A26D-4F4F-A88D-C86003182B71}" srcOrd="1" destOrd="0" presId="urn:microsoft.com/office/officeart/2005/8/layout/hierarchy1"/>
    <dgm:cxn modelId="{413C4C46-4F85-4E1D-BB97-A45C15833EE3}" type="presParOf" srcId="{28B44FEA-AC26-4177-A3F5-1F7F21E81A94}" destId="{82DEBA0A-0450-4F3E-95E2-5CE7C5F54C77}" srcOrd="1" destOrd="0" presId="urn:microsoft.com/office/officeart/2005/8/layout/hierarchy1"/>
    <dgm:cxn modelId="{9236ED2B-54EF-47E5-8CAA-0F34D90A27B9}" type="presParOf" srcId="{A3AAD324-59D0-4994-98A5-460FCA939E0C}" destId="{07B0AE61-D6C9-4914-AFCE-EC8599A3414E}" srcOrd="1" destOrd="0" presId="urn:microsoft.com/office/officeart/2005/8/layout/hierarchy1"/>
    <dgm:cxn modelId="{7F38B9B2-BF52-4948-B2FC-34A370BF00E7}" type="presParOf" srcId="{07B0AE61-D6C9-4914-AFCE-EC8599A3414E}" destId="{E082538A-5B6F-43BB-9AA3-0B5D22FC5193}" srcOrd="0" destOrd="0" presId="urn:microsoft.com/office/officeart/2005/8/layout/hierarchy1"/>
    <dgm:cxn modelId="{D583EE23-D555-4AF5-ABB8-9F3D3F8AA387}" type="presParOf" srcId="{E082538A-5B6F-43BB-9AA3-0B5D22FC5193}" destId="{B310FDF0-162B-4CFD-906C-44D9A5A429FD}" srcOrd="0" destOrd="0" presId="urn:microsoft.com/office/officeart/2005/8/layout/hierarchy1"/>
    <dgm:cxn modelId="{D3912E9E-9A65-49C3-84C0-63E545730738}" type="presParOf" srcId="{E082538A-5B6F-43BB-9AA3-0B5D22FC5193}" destId="{D08DC335-A56B-4331-A050-85E769D73220}" srcOrd="1" destOrd="0" presId="urn:microsoft.com/office/officeart/2005/8/layout/hierarchy1"/>
    <dgm:cxn modelId="{9D6B294D-99EC-426D-8919-7CC76E024FFB}" type="presParOf" srcId="{07B0AE61-D6C9-4914-AFCE-EC8599A3414E}" destId="{92CEA910-72B6-4014-8AF3-568B3129A0AD}" srcOrd="1" destOrd="0" presId="urn:microsoft.com/office/officeart/2005/8/layout/hierarchy1"/>
    <dgm:cxn modelId="{84668B16-6D49-4A69-8EB6-A2A0689B05F0}" type="presParOf" srcId="{A3AAD324-59D0-4994-98A5-460FCA939E0C}" destId="{A4A0A893-8C82-4F0C-901E-7BE76D61A04A}" srcOrd="2" destOrd="0" presId="urn:microsoft.com/office/officeart/2005/8/layout/hierarchy1"/>
    <dgm:cxn modelId="{9EDA895F-2C26-4BA0-A279-0EFBCDF659F7}" type="presParOf" srcId="{A4A0A893-8C82-4F0C-901E-7BE76D61A04A}" destId="{0DE6ABFE-FA3A-49E6-B461-EEB3FE1BF127}" srcOrd="0" destOrd="0" presId="urn:microsoft.com/office/officeart/2005/8/layout/hierarchy1"/>
    <dgm:cxn modelId="{37014AFB-9963-42FC-8169-73890A33432D}" type="presParOf" srcId="{0DE6ABFE-FA3A-49E6-B461-EEB3FE1BF127}" destId="{E6FED6F0-6C74-49F8-AB76-4D9E9D791404}" srcOrd="0" destOrd="0" presId="urn:microsoft.com/office/officeart/2005/8/layout/hierarchy1"/>
    <dgm:cxn modelId="{673EABEC-950D-4C6E-9C67-48027F525E69}" type="presParOf" srcId="{0DE6ABFE-FA3A-49E6-B461-EEB3FE1BF127}" destId="{8FEC6C60-4C82-46EA-BDBA-27E41CA0536B}" srcOrd="1" destOrd="0" presId="urn:microsoft.com/office/officeart/2005/8/layout/hierarchy1"/>
    <dgm:cxn modelId="{DC5E520C-B878-4774-BF06-14E7DBCB2FCB}" type="presParOf" srcId="{A4A0A893-8C82-4F0C-901E-7BE76D61A04A}" destId="{1B6FBBAC-C94A-430A-8840-6C992F5BB9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CA7A61-5BFF-4C43-9E65-6F8B786F7CAC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C47BDC-F83B-4642-AB49-93F4DB2A5BE9}">
      <dgm:prSet phldr="0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Arial"/>
              <a:cs typeface="Arial"/>
            </a:rPr>
            <a:t>Preventing data breaches:</a:t>
          </a:r>
          <a:r>
            <a:rPr lang="en-US" dirty="0">
              <a:latin typeface="Arial"/>
              <a:cs typeface="Arial"/>
            </a:rPr>
            <a:t> Source code security can help prevent data breaches by making it harder for adversaries to exploit vulnerabilities.</a:t>
          </a:r>
        </a:p>
      </dgm:t>
    </dgm:pt>
    <dgm:pt modelId="{D4452B95-7DA3-4D54-A3E1-25EE8C842B86}" type="parTrans" cxnId="{DD5813DD-74E4-4E1F-90EF-B0B8F7AE5487}">
      <dgm:prSet/>
      <dgm:spPr/>
    </dgm:pt>
    <dgm:pt modelId="{88AF4D48-6EC8-4960-9749-DFFFC496072D}" type="sibTrans" cxnId="{DD5813DD-74E4-4E1F-90EF-B0B8F7AE5487}">
      <dgm:prSet/>
      <dgm:spPr/>
      <dgm:t>
        <a:bodyPr/>
        <a:lstStyle/>
        <a:p>
          <a:endParaRPr lang="en-US"/>
        </a:p>
      </dgm:t>
    </dgm:pt>
    <dgm:pt modelId="{19CB5DB8-151B-49D2-9B62-01FB5218A1BB}">
      <dgm:prSet phldr="0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Arial"/>
              <a:cs typeface="Arial"/>
            </a:rPr>
            <a:t>Maintaining intellectual property rights:</a:t>
          </a:r>
          <a:r>
            <a:rPr lang="en-US" dirty="0">
              <a:latin typeface="Arial"/>
              <a:cs typeface="Arial"/>
            </a:rPr>
            <a:t> Source code security can help protect intellectual property rights.</a:t>
          </a:r>
        </a:p>
      </dgm:t>
    </dgm:pt>
    <dgm:pt modelId="{09371258-C2EA-4220-9FBF-379344933D0C}" type="parTrans" cxnId="{13A89DDA-441A-4DC4-9F24-F2B0272BA18D}">
      <dgm:prSet/>
      <dgm:spPr/>
    </dgm:pt>
    <dgm:pt modelId="{89307D76-ABB9-4CCF-8FD3-3ED4B8E6CE18}" type="sibTrans" cxnId="{13A89DDA-441A-4DC4-9F24-F2B0272BA18D}">
      <dgm:prSet/>
      <dgm:spPr/>
      <dgm:t>
        <a:bodyPr/>
        <a:lstStyle/>
        <a:p>
          <a:endParaRPr lang="en-US"/>
        </a:p>
      </dgm:t>
    </dgm:pt>
    <dgm:pt modelId="{FBF789E8-FF05-4DCA-8B87-911A5A6F098F}">
      <dgm:prSet phldr="0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Arial"/>
              <a:cs typeface="Arial"/>
            </a:rPr>
            <a:t>Preserving software integrity:</a:t>
          </a:r>
          <a:r>
            <a:rPr lang="en-US" dirty="0">
              <a:latin typeface="Arial"/>
              <a:cs typeface="Arial"/>
            </a:rPr>
            <a:t> Source code security can help preserve the integrity of software products and applications.</a:t>
          </a:r>
        </a:p>
      </dgm:t>
    </dgm:pt>
    <dgm:pt modelId="{AA4328CF-4E33-4E14-B182-EA2F802D869C}" type="parTrans" cxnId="{30A25EA1-7FA6-4218-A2A7-89EC0253DF09}">
      <dgm:prSet/>
      <dgm:spPr/>
    </dgm:pt>
    <dgm:pt modelId="{45E3E090-F5C5-4B9C-B91B-8D0F667B6D50}" type="sibTrans" cxnId="{30A25EA1-7FA6-4218-A2A7-89EC0253DF09}">
      <dgm:prSet/>
      <dgm:spPr/>
      <dgm:t>
        <a:bodyPr/>
        <a:lstStyle/>
        <a:p>
          <a:endParaRPr lang="en-US"/>
        </a:p>
      </dgm:t>
    </dgm:pt>
    <dgm:pt modelId="{522020E0-D91A-4A35-B8CE-99D01A5B1B84}">
      <dgm:prSet phldr="0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Arial"/>
              <a:cs typeface="Arial"/>
            </a:rPr>
            <a:t>Reducing downtime:</a:t>
          </a:r>
          <a:r>
            <a:rPr lang="en-US" dirty="0">
              <a:latin typeface="Arial"/>
              <a:cs typeface="Arial"/>
            </a:rPr>
            <a:t> Source code security can reduce downtime and the resources spent fixing vulnerabilities.</a:t>
          </a:r>
        </a:p>
      </dgm:t>
    </dgm:pt>
    <dgm:pt modelId="{6F6A7BE9-DFF9-40A2-A361-A1CE4595C6C4}" type="parTrans" cxnId="{F26E6D87-9471-43F4-8FE1-77CA7EB6D583}">
      <dgm:prSet/>
      <dgm:spPr/>
    </dgm:pt>
    <dgm:pt modelId="{35179FD2-1B72-4560-A33D-81020381314F}" type="sibTrans" cxnId="{F26E6D87-9471-43F4-8FE1-77CA7EB6D583}">
      <dgm:prSet/>
      <dgm:spPr/>
      <dgm:t>
        <a:bodyPr/>
        <a:lstStyle/>
        <a:p>
          <a:endParaRPr lang="en-US"/>
        </a:p>
      </dgm:t>
    </dgm:pt>
    <dgm:pt modelId="{4FDE76F5-B9D3-4467-B352-BE9392C28994}">
      <dgm:prSet phldr="0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Arial"/>
              <a:cs typeface="Arial"/>
            </a:rPr>
            <a:t>Optimizing development time:</a:t>
          </a:r>
          <a:r>
            <a:rPr lang="en-US" dirty="0">
              <a:latin typeface="Arial"/>
              <a:cs typeface="Arial"/>
            </a:rPr>
            <a:t> Unsecured coding can leave loopholes that malicious actors can exploit, which can lead to more time spent on software redevelopment. </a:t>
          </a:r>
        </a:p>
      </dgm:t>
    </dgm:pt>
    <dgm:pt modelId="{A1F8513C-BB03-4A48-8773-3B1EDD697D60}" type="parTrans" cxnId="{A66D8912-A5B5-4C4F-8C5D-1308B5EC47D8}">
      <dgm:prSet/>
      <dgm:spPr/>
    </dgm:pt>
    <dgm:pt modelId="{E53956E0-F569-43FC-8EB4-7195DA928590}" type="sibTrans" cxnId="{A66D8912-A5B5-4C4F-8C5D-1308B5EC47D8}">
      <dgm:prSet/>
      <dgm:spPr/>
      <dgm:t>
        <a:bodyPr/>
        <a:lstStyle/>
        <a:p>
          <a:endParaRPr lang="en-US"/>
        </a:p>
      </dgm:t>
    </dgm:pt>
    <dgm:pt modelId="{B9B6B43E-A9B0-4033-9C50-55820EE89228}">
      <dgm:prSet phldr="0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Arial"/>
              <a:cs typeface="Arial"/>
            </a:rPr>
            <a:t>Early vulnerability detection:</a:t>
          </a:r>
          <a:r>
            <a:rPr lang="en-US" b="1" dirty="0">
              <a:latin typeface="Arial"/>
              <a:cs typeface="Arial"/>
            </a:rPr>
            <a:t> </a:t>
          </a:r>
          <a:r>
            <a:rPr lang="en-US" dirty="0">
              <a:latin typeface="Arial"/>
              <a:cs typeface="Arial"/>
            </a:rPr>
            <a:t>Source code security can help organizations detect security vulnerabilities early in development, allowing developers to fix issues before they make it into the final product.</a:t>
          </a:r>
        </a:p>
      </dgm:t>
    </dgm:pt>
    <dgm:pt modelId="{A15DF537-7CF6-4BF0-A304-01A0406CC031}" type="parTrans" cxnId="{4B45CA1B-84A7-4474-A611-5CD8E7160340}">
      <dgm:prSet/>
      <dgm:spPr/>
    </dgm:pt>
    <dgm:pt modelId="{19E88DAE-FF39-4A93-A28C-4DD637770459}" type="sibTrans" cxnId="{4B45CA1B-84A7-4474-A611-5CD8E7160340}">
      <dgm:prSet/>
      <dgm:spPr/>
      <dgm:t>
        <a:bodyPr/>
        <a:lstStyle/>
        <a:p>
          <a:endParaRPr lang="en-US"/>
        </a:p>
      </dgm:t>
    </dgm:pt>
    <dgm:pt modelId="{F057C1C8-7C66-482D-825B-02D7E5FDB21B}">
      <dgm:prSet phldr="0"/>
      <dgm:spPr/>
      <dgm:t>
        <a:bodyPr/>
        <a:lstStyle/>
        <a:p>
          <a:r>
            <a:rPr lang="en-US" b="1" dirty="0">
              <a:solidFill>
                <a:srgbClr val="FF0000"/>
              </a:solidFill>
              <a:latin typeface="Arial"/>
              <a:cs typeface="Arial"/>
            </a:rPr>
            <a:t>Improved code quality:</a:t>
          </a:r>
          <a:r>
            <a:rPr lang="en-US" dirty="0">
              <a:latin typeface="Arial"/>
              <a:cs typeface="Arial"/>
            </a:rPr>
            <a:t> Well-organized and tested code is more reliable and offers better security, which can keep users safe from data risk</a:t>
          </a:r>
        </a:p>
      </dgm:t>
    </dgm:pt>
    <dgm:pt modelId="{FFDD85A4-6877-497F-9355-43301B38ECD6}" type="parTrans" cxnId="{55BDC446-759C-4316-8455-F5137D7B5DBA}">
      <dgm:prSet/>
      <dgm:spPr/>
    </dgm:pt>
    <dgm:pt modelId="{2D866763-10E5-47B1-833A-48ACC9FBDD4E}" type="sibTrans" cxnId="{55BDC446-759C-4316-8455-F5137D7B5DBA}">
      <dgm:prSet/>
      <dgm:spPr/>
      <dgm:t>
        <a:bodyPr/>
        <a:lstStyle/>
        <a:p>
          <a:endParaRPr lang="en-US"/>
        </a:p>
      </dgm:t>
    </dgm:pt>
    <dgm:pt modelId="{D3E61A91-0602-4562-AAC4-FEA077A1C308}" type="pres">
      <dgm:prSet presAssocID="{6BCA7A61-5BFF-4C43-9E65-6F8B786F7CAC}" presName="diagram" presStyleCnt="0">
        <dgm:presLayoutVars>
          <dgm:dir/>
          <dgm:resizeHandles val="exact"/>
        </dgm:presLayoutVars>
      </dgm:prSet>
      <dgm:spPr/>
    </dgm:pt>
    <dgm:pt modelId="{811A7785-5635-4B00-8D8F-EA2F9F6D2AF3}" type="pres">
      <dgm:prSet presAssocID="{49C47BDC-F83B-4642-AB49-93F4DB2A5BE9}" presName="node" presStyleLbl="node1" presStyleIdx="0" presStyleCnt="7">
        <dgm:presLayoutVars>
          <dgm:bulletEnabled val="1"/>
        </dgm:presLayoutVars>
      </dgm:prSet>
      <dgm:spPr/>
    </dgm:pt>
    <dgm:pt modelId="{0B330D0C-38EB-41E4-86D4-BB0BBA323D87}" type="pres">
      <dgm:prSet presAssocID="{88AF4D48-6EC8-4960-9749-DFFFC496072D}" presName="sibTrans" presStyleCnt="0"/>
      <dgm:spPr/>
    </dgm:pt>
    <dgm:pt modelId="{B9C83A64-6646-40F5-9405-851B050FB4B3}" type="pres">
      <dgm:prSet presAssocID="{19CB5DB8-151B-49D2-9B62-01FB5218A1BB}" presName="node" presStyleLbl="node1" presStyleIdx="1" presStyleCnt="7">
        <dgm:presLayoutVars>
          <dgm:bulletEnabled val="1"/>
        </dgm:presLayoutVars>
      </dgm:prSet>
      <dgm:spPr/>
    </dgm:pt>
    <dgm:pt modelId="{CAA5E11A-149F-45C7-A59C-E4870686C0C7}" type="pres">
      <dgm:prSet presAssocID="{89307D76-ABB9-4CCF-8FD3-3ED4B8E6CE18}" presName="sibTrans" presStyleCnt="0"/>
      <dgm:spPr/>
    </dgm:pt>
    <dgm:pt modelId="{9AF6543B-62A1-4588-A535-601876966EA6}" type="pres">
      <dgm:prSet presAssocID="{FBF789E8-FF05-4DCA-8B87-911A5A6F098F}" presName="node" presStyleLbl="node1" presStyleIdx="2" presStyleCnt="7">
        <dgm:presLayoutVars>
          <dgm:bulletEnabled val="1"/>
        </dgm:presLayoutVars>
      </dgm:prSet>
      <dgm:spPr/>
    </dgm:pt>
    <dgm:pt modelId="{CD67C105-1647-443B-8C63-8D666A562BF0}" type="pres">
      <dgm:prSet presAssocID="{45E3E090-F5C5-4B9C-B91B-8D0F667B6D50}" presName="sibTrans" presStyleCnt="0"/>
      <dgm:spPr/>
    </dgm:pt>
    <dgm:pt modelId="{B6698FD6-762A-40F6-BA14-CFB48637B536}" type="pres">
      <dgm:prSet presAssocID="{522020E0-D91A-4A35-B8CE-99D01A5B1B84}" presName="node" presStyleLbl="node1" presStyleIdx="3" presStyleCnt="7">
        <dgm:presLayoutVars>
          <dgm:bulletEnabled val="1"/>
        </dgm:presLayoutVars>
      </dgm:prSet>
      <dgm:spPr/>
    </dgm:pt>
    <dgm:pt modelId="{DFBC93F6-E06B-44CF-98AB-1664E3CA8764}" type="pres">
      <dgm:prSet presAssocID="{35179FD2-1B72-4560-A33D-81020381314F}" presName="sibTrans" presStyleCnt="0"/>
      <dgm:spPr/>
    </dgm:pt>
    <dgm:pt modelId="{B42EE2BB-A7A1-4F77-B0EC-8BE78DE80C40}" type="pres">
      <dgm:prSet presAssocID="{4FDE76F5-B9D3-4467-B352-BE9392C28994}" presName="node" presStyleLbl="node1" presStyleIdx="4" presStyleCnt="7">
        <dgm:presLayoutVars>
          <dgm:bulletEnabled val="1"/>
        </dgm:presLayoutVars>
      </dgm:prSet>
      <dgm:spPr/>
    </dgm:pt>
    <dgm:pt modelId="{0D93C75C-479B-470F-B54D-5B9EB191C2DB}" type="pres">
      <dgm:prSet presAssocID="{E53956E0-F569-43FC-8EB4-7195DA928590}" presName="sibTrans" presStyleCnt="0"/>
      <dgm:spPr/>
    </dgm:pt>
    <dgm:pt modelId="{1D62183E-8D8D-41CE-84B9-D88B30A5A37B}" type="pres">
      <dgm:prSet presAssocID="{B9B6B43E-A9B0-4033-9C50-55820EE89228}" presName="node" presStyleLbl="node1" presStyleIdx="5" presStyleCnt="7">
        <dgm:presLayoutVars>
          <dgm:bulletEnabled val="1"/>
        </dgm:presLayoutVars>
      </dgm:prSet>
      <dgm:spPr/>
    </dgm:pt>
    <dgm:pt modelId="{2B60A958-5749-41CD-93B7-7092F4B079B4}" type="pres">
      <dgm:prSet presAssocID="{19E88DAE-FF39-4A93-A28C-4DD637770459}" presName="sibTrans" presStyleCnt="0"/>
      <dgm:spPr/>
    </dgm:pt>
    <dgm:pt modelId="{C7DC3481-B6F3-4934-90F6-319F39600C31}" type="pres">
      <dgm:prSet presAssocID="{F057C1C8-7C66-482D-825B-02D7E5FDB21B}" presName="node" presStyleLbl="node1" presStyleIdx="6" presStyleCnt="7">
        <dgm:presLayoutVars>
          <dgm:bulletEnabled val="1"/>
        </dgm:presLayoutVars>
      </dgm:prSet>
      <dgm:spPr/>
    </dgm:pt>
  </dgm:ptLst>
  <dgm:cxnLst>
    <dgm:cxn modelId="{743ED70B-D2C8-48D8-8711-02DE00CED9B1}" type="presOf" srcId="{B9B6B43E-A9B0-4033-9C50-55820EE89228}" destId="{1D62183E-8D8D-41CE-84B9-D88B30A5A37B}" srcOrd="0" destOrd="0" presId="urn:microsoft.com/office/officeart/2005/8/layout/default"/>
    <dgm:cxn modelId="{A66D8912-A5B5-4C4F-8C5D-1308B5EC47D8}" srcId="{6BCA7A61-5BFF-4C43-9E65-6F8B786F7CAC}" destId="{4FDE76F5-B9D3-4467-B352-BE9392C28994}" srcOrd="4" destOrd="0" parTransId="{A1F8513C-BB03-4A48-8773-3B1EDD697D60}" sibTransId="{E53956E0-F569-43FC-8EB4-7195DA928590}"/>
    <dgm:cxn modelId="{4B45CA1B-84A7-4474-A611-5CD8E7160340}" srcId="{6BCA7A61-5BFF-4C43-9E65-6F8B786F7CAC}" destId="{B9B6B43E-A9B0-4033-9C50-55820EE89228}" srcOrd="5" destOrd="0" parTransId="{A15DF537-7CF6-4BF0-A304-01A0406CC031}" sibTransId="{19E88DAE-FF39-4A93-A28C-4DD637770459}"/>
    <dgm:cxn modelId="{6083B029-B98F-4DA9-B6A5-F016936960D5}" type="presOf" srcId="{6BCA7A61-5BFF-4C43-9E65-6F8B786F7CAC}" destId="{D3E61A91-0602-4562-AAC4-FEA077A1C308}" srcOrd="0" destOrd="0" presId="urn:microsoft.com/office/officeart/2005/8/layout/default"/>
    <dgm:cxn modelId="{024D2B5F-E9E6-45F6-BC21-9D6E0F0ADED2}" type="presOf" srcId="{49C47BDC-F83B-4642-AB49-93F4DB2A5BE9}" destId="{811A7785-5635-4B00-8D8F-EA2F9F6D2AF3}" srcOrd="0" destOrd="0" presId="urn:microsoft.com/office/officeart/2005/8/layout/default"/>
    <dgm:cxn modelId="{4546DC62-7C53-44C2-A107-7E0A101C6FBE}" type="presOf" srcId="{4FDE76F5-B9D3-4467-B352-BE9392C28994}" destId="{B42EE2BB-A7A1-4F77-B0EC-8BE78DE80C40}" srcOrd="0" destOrd="0" presId="urn:microsoft.com/office/officeart/2005/8/layout/default"/>
    <dgm:cxn modelId="{55BDC446-759C-4316-8455-F5137D7B5DBA}" srcId="{6BCA7A61-5BFF-4C43-9E65-6F8B786F7CAC}" destId="{F057C1C8-7C66-482D-825B-02D7E5FDB21B}" srcOrd="6" destOrd="0" parTransId="{FFDD85A4-6877-497F-9355-43301B38ECD6}" sibTransId="{2D866763-10E5-47B1-833A-48ACC9FBDD4E}"/>
    <dgm:cxn modelId="{43BA376C-BD7C-4BD4-A6DD-D7B2392B7904}" type="presOf" srcId="{FBF789E8-FF05-4DCA-8B87-911A5A6F098F}" destId="{9AF6543B-62A1-4588-A535-601876966EA6}" srcOrd="0" destOrd="0" presId="urn:microsoft.com/office/officeart/2005/8/layout/default"/>
    <dgm:cxn modelId="{F26E6D87-9471-43F4-8FE1-77CA7EB6D583}" srcId="{6BCA7A61-5BFF-4C43-9E65-6F8B786F7CAC}" destId="{522020E0-D91A-4A35-B8CE-99D01A5B1B84}" srcOrd="3" destOrd="0" parTransId="{6F6A7BE9-DFF9-40A2-A361-A1CE4595C6C4}" sibTransId="{35179FD2-1B72-4560-A33D-81020381314F}"/>
    <dgm:cxn modelId="{7C59F996-6FBB-4872-8C6A-8A0A8DA759FB}" type="presOf" srcId="{522020E0-D91A-4A35-B8CE-99D01A5B1B84}" destId="{B6698FD6-762A-40F6-BA14-CFB48637B536}" srcOrd="0" destOrd="0" presId="urn:microsoft.com/office/officeart/2005/8/layout/default"/>
    <dgm:cxn modelId="{30A25EA1-7FA6-4218-A2A7-89EC0253DF09}" srcId="{6BCA7A61-5BFF-4C43-9E65-6F8B786F7CAC}" destId="{FBF789E8-FF05-4DCA-8B87-911A5A6F098F}" srcOrd="2" destOrd="0" parTransId="{AA4328CF-4E33-4E14-B182-EA2F802D869C}" sibTransId="{45E3E090-F5C5-4B9C-B91B-8D0F667B6D50}"/>
    <dgm:cxn modelId="{641ABFB0-73A2-4C51-B465-967894CDDE56}" type="presOf" srcId="{19CB5DB8-151B-49D2-9B62-01FB5218A1BB}" destId="{B9C83A64-6646-40F5-9405-851B050FB4B3}" srcOrd="0" destOrd="0" presId="urn:microsoft.com/office/officeart/2005/8/layout/default"/>
    <dgm:cxn modelId="{E7F379C9-8BD7-48F6-BAF2-7E656BA62F3A}" type="presOf" srcId="{F057C1C8-7C66-482D-825B-02D7E5FDB21B}" destId="{C7DC3481-B6F3-4934-90F6-319F39600C31}" srcOrd="0" destOrd="0" presId="urn:microsoft.com/office/officeart/2005/8/layout/default"/>
    <dgm:cxn modelId="{13A89DDA-441A-4DC4-9F24-F2B0272BA18D}" srcId="{6BCA7A61-5BFF-4C43-9E65-6F8B786F7CAC}" destId="{19CB5DB8-151B-49D2-9B62-01FB5218A1BB}" srcOrd="1" destOrd="0" parTransId="{09371258-C2EA-4220-9FBF-379344933D0C}" sibTransId="{89307D76-ABB9-4CCF-8FD3-3ED4B8E6CE18}"/>
    <dgm:cxn modelId="{DD5813DD-74E4-4E1F-90EF-B0B8F7AE5487}" srcId="{6BCA7A61-5BFF-4C43-9E65-6F8B786F7CAC}" destId="{49C47BDC-F83B-4642-AB49-93F4DB2A5BE9}" srcOrd="0" destOrd="0" parTransId="{D4452B95-7DA3-4D54-A3E1-25EE8C842B86}" sibTransId="{88AF4D48-6EC8-4960-9749-DFFFC496072D}"/>
    <dgm:cxn modelId="{C97901B2-F457-4CD1-98A0-9D5D9FF59601}" type="presParOf" srcId="{D3E61A91-0602-4562-AAC4-FEA077A1C308}" destId="{811A7785-5635-4B00-8D8F-EA2F9F6D2AF3}" srcOrd="0" destOrd="0" presId="urn:microsoft.com/office/officeart/2005/8/layout/default"/>
    <dgm:cxn modelId="{AC65A677-946A-4DD9-BD7C-0DC815F2FD71}" type="presParOf" srcId="{D3E61A91-0602-4562-AAC4-FEA077A1C308}" destId="{0B330D0C-38EB-41E4-86D4-BB0BBA323D87}" srcOrd="1" destOrd="0" presId="urn:microsoft.com/office/officeart/2005/8/layout/default"/>
    <dgm:cxn modelId="{39C9E855-5925-4FE6-A415-637B4306520B}" type="presParOf" srcId="{D3E61A91-0602-4562-AAC4-FEA077A1C308}" destId="{B9C83A64-6646-40F5-9405-851B050FB4B3}" srcOrd="2" destOrd="0" presId="urn:microsoft.com/office/officeart/2005/8/layout/default"/>
    <dgm:cxn modelId="{E8A694FE-3CC3-46F5-BF61-736D7CBC08F7}" type="presParOf" srcId="{D3E61A91-0602-4562-AAC4-FEA077A1C308}" destId="{CAA5E11A-149F-45C7-A59C-E4870686C0C7}" srcOrd="3" destOrd="0" presId="urn:microsoft.com/office/officeart/2005/8/layout/default"/>
    <dgm:cxn modelId="{DD0346E1-CC41-418F-9F75-B33D5DD91D4D}" type="presParOf" srcId="{D3E61A91-0602-4562-AAC4-FEA077A1C308}" destId="{9AF6543B-62A1-4588-A535-601876966EA6}" srcOrd="4" destOrd="0" presId="urn:microsoft.com/office/officeart/2005/8/layout/default"/>
    <dgm:cxn modelId="{E2C01928-6EF3-48C4-9502-A9C16A683D6D}" type="presParOf" srcId="{D3E61A91-0602-4562-AAC4-FEA077A1C308}" destId="{CD67C105-1647-443B-8C63-8D666A562BF0}" srcOrd="5" destOrd="0" presId="urn:microsoft.com/office/officeart/2005/8/layout/default"/>
    <dgm:cxn modelId="{A194BF58-70CA-4857-A8EB-CC4C1556A014}" type="presParOf" srcId="{D3E61A91-0602-4562-AAC4-FEA077A1C308}" destId="{B6698FD6-762A-40F6-BA14-CFB48637B536}" srcOrd="6" destOrd="0" presId="urn:microsoft.com/office/officeart/2005/8/layout/default"/>
    <dgm:cxn modelId="{294328C5-1721-430B-8D8F-133AD4616B8E}" type="presParOf" srcId="{D3E61A91-0602-4562-AAC4-FEA077A1C308}" destId="{DFBC93F6-E06B-44CF-98AB-1664E3CA8764}" srcOrd="7" destOrd="0" presId="urn:microsoft.com/office/officeart/2005/8/layout/default"/>
    <dgm:cxn modelId="{5F04455D-1AA7-468C-AC20-FFC9761F4F37}" type="presParOf" srcId="{D3E61A91-0602-4562-AAC4-FEA077A1C308}" destId="{B42EE2BB-A7A1-4F77-B0EC-8BE78DE80C40}" srcOrd="8" destOrd="0" presId="urn:microsoft.com/office/officeart/2005/8/layout/default"/>
    <dgm:cxn modelId="{8C4158B2-CB68-498E-ADAD-F6C54FB5CD1C}" type="presParOf" srcId="{D3E61A91-0602-4562-AAC4-FEA077A1C308}" destId="{0D93C75C-479B-470F-B54D-5B9EB191C2DB}" srcOrd="9" destOrd="0" presId="urn:microsoft.com/office/officeart/2005/8/layout/default"/>
    <dgm:cxn modelId="{27CC1E56-6C77-4C74-A20E-008593093A4A}" type="presParOf" srcId="{D3E61A91-0602-4562-AAC4-FEA077A1C308}" destId="{1D62183E-8D8D-41CE-84B9-D88B30A5A37B}" srcOrd="10" destOrd="0" presId="urn:microsoft.com/office/officeart/2005/8/layout/default"/>
    <dgm:cxn modelId="{ACD3491E-3CC8-489B-BD8F-3C5BF76D96F9}" type="presParOf" srcId="{D3E61A91-0602-4562-AAC4-FEA077A1C308}" destId="{2B60A958-5749-41CD-93B7-7092F4B079B4}" srcOrd="11" destOrd="0" presId="urn:microsoft.com/office/officeart/2005/8/layout/default"/>
    <dgm:cxn modelId="{3ADE8ED2-2080-412A-BA5B-1FDD34D3DA30}" type="presParOf" srcId="{D3E61A91-0602-4562-AAC4-FEA077A1C308}" destId="{C7DC3481-B6F3-4934-90F6-319F39600C3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8A3D0-1E5F-417F-94F4-2C9806DCF96C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DBCD2-F08A-4C8A-ADE8-B7F91AB54FF6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Source Code Security Policies</a:t>
          </a:r>
          <a:r>
            <a:rPr lang="en-US" sz="1800" kern="1200"/>
            <a:t>: Companies should develop a comprehensive policy that includes maintaining secure coding practices, threat modeling, and incident response procedures. This policy should be regularly updated as technology and threats evolve.</a:t>
          </a:r>
        </a:p>
      </dsp:txBody>
      <dsp:txXfrm>
        <a:off x="696297" y="538547"/>
        <a:ext cx="4171627" cy="2590157"/>
      </dsp:txXfrm>
    </dsp:sp>
    <dsp:sp modelId="{920E26FE-1E0E-4AEF-829E-2F1F96D21A70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7A85D-F9EA-4DFA-A122-38F88598478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Access Control</a:t>
          </a:r>
          <a:r>
            <a:rPr lang="en-US" sz="1800" kern="1200"/>
            <a:t>: Implementing strict access controls prevents unauthorized individuals from accessing or illegally altering the source code. It usually involves techniques like multi-factor authentication and least-privilege user access, which ensures employees can only access what they need to do their jobs.</a:t>
          </a:r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8A3D0-1E5F-417F-94F4-2C9806DCF96C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DBCD2-F08A-4C8A-ADE8-B7F91AB54FF6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212529"/>
              </a:solidFill>
            </a:rPr>
            <a:t>Encryption</a:t>
          </a:r>
          <a:r>
            <a:rPr lang="en-US" sz="2100" b="0" kern="1200" dirty="0">
              <a:solidFill>
                <a:srgbClr val="212529"/>
              </a:solidFill>
            </a:rPr>
            <a:t>: </a:t>
          </a:r>
          <a:r>
            <a:rPr lang="en-US" sz="2100" b="0" kern="1200" dirty="0">
              <a:solidFill>
                <a:srgbClr val="212529"/>
              </a:solidFill>
              <a:latin typeface="Aptos Display" panose="020F0302020204030204"/>
            </a:rPr>
            <a:t>Encryption</a:t>
          </a:r>
          <a:r>
            <a:rPr lang="en-US" sz="2100" b="0" kern="1200" dirty="0">
              <a:solidFill>
                <a:srgbClr val="212529"/>
              </a:solidFill>
            </a:rPr>
            <a:t> might be used when storing and transferring any data associated with your source code.</a:t>
          </a:r>
          <a:endParaRPr lang="en-US" sz="2100" b="1" kern="1200" dirty="0"/>
        </a:p>
      </dsp:txBody>
      <dsp:txXfrm>
        <a:off x="696297" y="538547"/>
        <a:ext cx="4171627" cy="2590157"/>
      </dsp:txXfrm>
    </dsp:sp>
    <dsp:sp modelId="{920E26FE-1E0E-4AEF-829E-2F1F96D21A70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7A85D-F9EA-4DFA-A122-38F88598478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Access Control</a:t>
          </a:r>
          <a:r>
            <a:rPr lang="en-US" sz="2100" kern="1200" dirty="0"/>
            <a:t>: Implementing strict access controls prevents unauthorized individuals from accessing or illegally altering the source code. It usually involves techniques like multi-factor authentication and least-privilege user </a:t>
          </a:r>
          <a:r>
            <a:rPr lang="en-US" sz="2100" kern="1200" dirty="0">
              <a:latin typeface="Aptos Display" panose="020F0302020204030204"/>
            </a:rPr>
            <a:t>access.</a:t>
          </a:r>
          <a:endParaRPr lang="en-US" sz="2100" kern="1200" dirty="0"/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C6A81-43AD-4BA1-82A9-446E3B469135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711CE-3180-4D3D-80C6-3CE66C189B73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solidFill>
                <a:srgbClr val="212529"/>
              </a:solidFill>
            </a:rPr>
            <a:t>Incident Response Plan</a:t>
          </a:r>
          <a:r>
            <a:rPr lang="en-US" sz="1000" kern="1200">
              <a:solidFill>
                <a:srgbClr val="212529"/>
              </a:solidFill>
            </a:rPr>
            <a:t>: Have a clear plan for responding to security incidents, including identifying the breach, containing the damage, eradicating the threat, and recovering.</a:t>
          </a:r>
          <a:endParaRPr lang="en-US" sz="1000" kern="1200">
            <a:latin typeface="Aptos Display" panose="020F0302020204030204"/>
          </a:endParaRPr>
        </a:p>
      </dsp:txBody>
      <dsp:txXfrm>
        <a:off x="284635" y="1070626"/>
        <a:ext cx="2090204" cy="1297804"/>
      </dsp:txXfrm>
    </dsp:sp>
    <dsp:sp modelId="{A78853D3-B9E4-4A7E-8086-F83C0FE38008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E427D-BA6C-4EB1-ABB9-26C225C786C4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solidFill>
                <a:srgbClr val="212529"/>
              </a:solidFill>
            </a:rPr>
            <a:t>NDA and Legal Agreements</a:t>
          </a:r>
          <a:r>
            <a:rPr lang="en-US" sz="1000" kern="1200">
              <a:solidFill>
                <a:srgbClr val="212529"/>
              </a:solidFill>
            </a:rPr>
            <a:t>: Use Non-Disclosure Agreements (NDAs) and other legal documents to ensure all employees and contractors understand the need for confidentiality.</a:t>
          </a:r>
          <a:endParaRPr lang="en-US" sz="1000" kern="1200"/>
        </a:p>
      </dsp:txBody>
      <dsp:txXfrm>
        <a:off x="2938029" y="1070626"/>
        <a:ext cx="2090204" cy="1297804"/>
      </dsp:txXfrm>
    </dsp:sp>
    <dsp:sp modelId="{7C97FD2D-9952-48BA-98D8-9F0EEBD78D59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1C9AB7-E98B-4486-9723-AD150385DEA8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solidFill>
                <a:srgbClr val="212529"/>
              </a:solidFill>
            </a:rPr>
            <a:t>Off-Site Backups</a:t>
          </a:r>
          <a:r>
            <a:rPr lang="en-US" sz="1000" kern="1200">
              <a:solidFill>
                <a:srgbClr val="212529"/>
              </a:solidFill>
            </a:rPr>
            <a:t>: Have secure, off-site backups of your source code to protect against physical theft.</a:t>
          </a:r>
          <a:endParaRPr lang="en-US" sz="1000" kern="1200"/>
        </a:p>
      </dsp:txBody>
      <dsp:txXfrm>
        <a:off x="5591423" y="1070626"/>
        <a:ext cx="2090204" cy="1297804"/>
      </dsp:txXfrm>
    </dsp:sp>
    <dsp:sp modelId="{AAA8573F-434A-4563-AE64-4033E9C26F6A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F21C8-E321-493F-8400-58D2B3A7C019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212529"/>
              </a:solidFill>
            </a:rPr>
            <a:t>Use Secure Code Repository: </a:t>
          </a:r>
          <a:r>
            <a:rPr lang="en-US" sz="1000" kern="1200" dirty="0">
              <a:solidFill>
                <a:srgbClr val="212529"/>
              </a:solidFill>
            </a:rPr>
            <a:t>Use version control systems like Git and repository hosting services like GitHub or Bitbucket, which have robust security measures built-in, including </a:t>
          </a:r>
          <a:r>
            <a:rPr lang="en-US" sz="1000" u="none" kern="1200" dirty="0">
              <a:solidFill>
                <a:srgbClr val="212529"/>
              </a:solidFill>
              <a:latin typeface="Aptos Display" panose="020F0302020204030204"/>
            </a:rPr>
            <a:t>code encryption</a:t>
          </a:r>
          <a:r>
            <a:rPr lang="en-US" sz="1000" kern="1200" dirty="0">
              <a:solidFill>
                <a:srgbClr val="212529"/>
              </a:solidFill>
              <a:latin typeface="Aptos Display" panose="020F0302020204030204"/>
            </a:rPr>
            <a:t> and</a:t>
          </a:r>
          <a:r>
            <a:rPr lang="en-US" sz="1000" kern="1200" dirty="0">
              <a:solidFill>
                <a:srgbClr val="212529"/>
              </a:solidFill>
            </a:rPr>
            <a:t> secure access controls.</a:t>
          </a:r>
          <a:endParaRPr lang="en-US" sz="1000" kern="1200" dirty="0"/>
        </a:p>
      </dsp:txBody>
      <dsp:txXfrm>
        <a:off x="8244817" y="1070626"/>
        <a:ext cx="2090204" cy="1297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787BB-5456-4B38-A62B-6532A275B3DF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FD929-A26D-4F4F-A88D-C86003182B71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212529"/>
              </a:solidFill>
            </a:rPr>
            <a:t>Secure Endpoint Devices</a:t>
          </a:r>
          <a:r>
            <a:rPr lang="en-US" sz="1500" kern="1200" dirty="0">
              <a:solidFill>
                <a:srgbClr val="212529"/>
              </a:solidFill>
            </a:rPr>
            <a:t>: </a:t>
          </a:r>
          <a:r>
            <a:rPr lang="en-US" sz="1500" kern="1200" dirty="0">
              <a:solidFill>
                <a:srgbClr val="212529"/>
              </a:solidFill>
              <a:latin typeface="Aptos Display" panose="020F0302020204030204"/>
            </a:rPr>
            <a:t>Ensure endpoint</a:t>
          </a:r>
          <a:r>
            <a:rPr lang="en-US" sz="1500" kern="1200" dirty="0">
              <a:solidFill>
                <a:srgbClr val="212529"/>
              </a:solidFill>
            </a:rPr>
            <a:t> devices like </a:t>
          </a:r>
          <a:r>
            <a:rPr lang="en-US" sz="1500" kern="1200" dirty="0">
              <a:solidFill>
                <a:srgbClr val="212529"/>
              </a:solidFill>
              <a:latin typeface="Aptos Display" panose="020F0302020204030204"/>
            </a:rPr>
            <a:t>computers</a:t>
          </a:r>
          <a:r>
            <a:rPr lang="en-US" sz="1500" kern="1200" dirty="0">
              <a:solidFill>
                <a:srgbClr val="212529"/>
              </a:solidFill>
            </a:rPr>
            <a:t> are secure by updating them, using reliable security programs, and educating users on safe practices.</a:t>
          </a:r>
          <a:endParaRPr lang="en-US" sz="1500" kern="1200" dirty="0">
            <a:latin typeface="Aptos Display" panose="020F0302020204030204"/>
          </a:endParaRPr>
        </a:p>
      </dsp:txBody>
      <dsp:txXfrm>
        <a:off x="378614" y="886531"/>
        <a:ext cx="2810360" cy="1744948"/>
      </dsp:txXfrm>
    </dsp:sp>
    <dsp:sp modelId="{B310FDF0-162B-4CFD-906C-44D9A5A429F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DC335-A56B-4331-A050-85E769D73220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212529"/>
              </a:solidFill>
            </a:rPr>
            <a:t>Regularly Conduct Security Audits</a:t>
          </a:r>
          <a:r>
            <a:rPr lang="en-US" sz="1500" kern="1200" dirty="0">
              <a:solidFill>
                <a:srgbClr val="212529"/>
              </a:solidFill>
            </a:rPr>
            <a:t>: Use Static Application Security Testing (SAST) and Dynamic Application Security Testing (DAST) tools to detect vulnerabilities in the source code.</a:t>
          </a:r>
          <a:endParaRPr lang="en-US" sz="1500" kern="1200" dirty="0"/>
        </a:p>
      </dsp:txBody>
      <dsp:txXfrm>
        <a:off x="3946203" y="886531"/>
        <a:ext cx="2810360" cy="1744948"/>
      </dsp:txXfrm>
    </dsp:sp>
    <dsp:sp modelId="{E6FED6F0-6C74-49F8-AB76-4D9E9D791404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C6C60-4C82-46EA-BDBA-27E41CA0536B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rgbClr val="212529"/>
              </a:solidFill>
            </a:rPr>
            <a:t>Implement Continuous Monitoring</a:t>
          </a:r>
          <a:r>
            <a:rPr lang="en-US" sz="1500" kern="1200" dirty="0">
              <a:solidFill>
                <a:srgbClr val="212529"/>
              </a:solidFill>
            </a:rPr>
            <a:t>: </a:t>
          </a:r>
          <a:r>
            <a:rPr lang="en-US" sz="1500" kern="1200" dirty="0">
              <a:solidFill>
                <a:srgbClr val="212529"/>
              </a:solidFill>
              <a:latin typeface="Aptos Display" panose="020F0302020204030204"/>
            </a:rPr>
            <a:t>Regular</a:t>
          </a:r>
          <a:r>
            <a:rPr lang="en-US" sz="1500" kern="1200" dirty="0">
              <a:solidFill>
                <a:srgbClr val="212529"/>
              </a:solidFill>
            </a:rPr>
            <a:t> access and activity logs review can help identify any unauthorized access or irregularities.</a:t>
          </a:r>
          <a:endParaRPr lang="en-US" sz="1500" kern="1200" dirty="0"/>
        </a:p>
      </dsp:txBody>
      <dsp:txXfrm>
        <a:off x="7513791" y="886531"/>
        <a:ext cx="2810360" cy="1744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A7785-5635-4B00-8D8F-EA2F9F6D2AF3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FF0000"/>
              </a:solidFill>
              <a:latin typeface="Arial"/>
              <a:cs typeface="Arial"/>
            </a:rPr>
            <a:t>Preventing data breaches:</a:t>
          </a:r>
          <a:r>
            <a:rPr lang="en-US" sz="1300" kern="1200" dirty="0">
              <a:latin typeface="Arial"/>
              <a:cs typeface="Arial"/>
            </a:rPr>
            <a:t> Source code security can help prevent data breaches by making it harder for adversaries to exploit vulnerabilities.</a:t>
          </a:r>
        </a:p>
      </dsp:txBody>
      <dsp:txXfrm>
        <a:off x="3080" y="587032"/>
        <a:ext cx="2444055" cy="1466433"/>
      </dsp:txXfrm>
    </dsp:sp>
    <dsp:sp modelId="{B9C83A64-6646-40F5-9405-851B050FB4B3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FF0000"/>
              </a:solidFill>
              <a:latin typeface="Arial"/>
              <a:cs typeface="Arial"/>
            </a:rPr>
            <a:t>Maintaining intellectual property rights:</a:t>
          </a:r>
          <a:r>
            <a:rPr lang="en-US" sz="1300" kern="1200" dirty="0">
              <a:latin typeface="Arial"/>
              <a:cs typeface="Arial"/>
            </a:rPr>
            <a:t> Source code security can help protect intellectual property rights.</a:t>
          </a:r>
        </a:p>
      </dsp:txBody>
      <dsp:txXfrm>
        <a:off x="2691541" y="587032"/>
        <a:ext cx="2444055" cy="1466433"/>
      </dsp:txXfrm>
    </dsp:sp>
    <dsp:sp modelId="{9AF6543B-62A1-4588-A535-601876966EA6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FF0000"/>
              </a:solidFill>
              <a:latin typeface="Arial"/>
              <a:cs typeface="Arial"/>
            </a:rPr>
            <a:t>Preserving software integrity:</a:t>
          </a:r>
          <a:r>
            <a:rPr lang="en-US" sz="1300" kern="1200" dirty="0">
              <a:latin typeface="Arial"/>
              <a:cs typeface="Arial"/>
            </a:rPr>
            <a:t> Source code security can help preserve the integrity of software products and applications.</a:t>
          </a:r>
        </a:p>
      </dsp:txBody>
      <dsp:txXfrm>
        <a:off x="5380002" y="587032"/>
        <a:ext cx="2444055" cy="1466433"/>
      </dsp:txXfrm>
    </dsp:sp>
    <dsp:sp modelId="{B6698FD6-762A-40F6-BA14-CFB48637B536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FF0000"/>
              </a:solidFill>
              <a:latin typeface="Arial"/>
              <a:cs typeface="Arial"/>
            </a:rPr>
            <a:t>Reducing downtime:</a:t>
          </a:r>
          <a:r>
            <a:rPr lang="en-US" sz="1300" kern="1200" dirty="0">
              <a:latin typeface="Arial"/>
              <a:cs typeface="Arial"/>
            </a:rPr>
            <a:t> Source code security can reduce downtime and the resources spent fixing vulnerabilities.</a:t>
          </a:r>
        </a:p>
      </dsp:txBody>
      <dsp:txXfrm>
        <a:off x="8068463" y="587032"/>
        <a:ext cx="2444055" cy="1466433"/>
      </dsp:txXfrm>
    </dsp:sp>
    <dsp:sp modelId="{B42EE2BB-A7A1-4F77-B0EC-8BE78DE80C40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FF0000"/>
              </a:solidFill>
              <a:latin typeface="Arial"/>
              <a:cs typeface="Arial"/>
            </a:rPr>
            <a:t>Optimizing development time:</a:t>
          </a:r>
          <a:r>
            <a:rPr lang="en-US" sz="1300" kern="1200" dirty="0">
              <a:latin typeface="Arial"/>
              <a:cs typeface="Arial"/>
            </a:rPr>
            <a:t> Unsecured coding can leave loopholes that malicious actors can exploit, which can lead to more time spent on software redevelopment. </a:t>
          </a:r>
        </a:p>
      </dsp:txBody>
      <dsp:txXfrm>
        <a:off x="1347311" y="2297871"/>
        <a:ext cx="2444055" cy="1466433"/>
      </dsp:txXfrm>
    </dsp:sp>
    <dsp:sp modelId="{1D62183E-8D8D-41CE-84B9-D88B30A5A37B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FF0000"/>
              </a:solidFill>
              <a:latin typeface="Arial"/>
              <a:cs typeface="Arial"/>
            </a:rPr>
            <a:t>Early vulnerability detection:</a:t>
          </a:r>
          <a:r>
            <a:rPr lang="en-US" sz="1300" b="1" kern="1200" dirty="0">
              <a:latin typeface="Arial"/>
              <a:cs typeface="Arial"/>
            </a:rPr>
            <a:t> </a:t>
          </a:r>
          <a:r>
            <a:rPr lang="en-US" sz="1300" kern="1200" dirty="0">
              <a:latin typeface="Arial"/>
              <a:cs typeface="Arial"/>
            </a:rPr>
            <a:t>Source code security can help organizations detect security vulnerabilities early in development, allowing developers to fix issues before they make it into the final product.</a:t>
          </a:r>
        </a:p>
      </dsp:txBody>
      <dsp:txXfrm>
        <a:off x="4035772" y="2297871"/>
        <a:ext cx="2444055" cy="1466433"/>
      </dsp:txXfrm>
    </dsp:sp>
    <dsp:sp modelId="{C7DC3481-B6F3-4934-90F6-319F39600C31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FF0000"/>
              </a:solidFill>
              <a:latin typeface="Arial"/>
              <a:cs typeface="Arial"/>
            </a:rPr>
            <a:t>Improved code quality:</a:t>
          </a:r>
          <a:r>
            <a:rPr lang="en-US" sz="1300" kern="1200" dirty="0">
              <a:latin typeface="Arial"/>
              <a:cs typeface="Arial"/>
            </a:rPr>
            <a:t> Well-organized and tested code is more reliable and offers better security, which can keep users safe from data risk</a:t>
          </a:r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background&#10;&#10;Description automatically generated">
            <a:extLst>
              <a:ext uri="{FF2B5EF4-FFF2-40B4-BE49-F238E27FC236}">
                <a16:creationId xmlns:a16="http://schemas.microsoft.com/office/drawing/2014/main" id="{DE3BFAE2-A73D-E7DD-19D0-99DC21B3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Security Controls in Shared Source Code Repositories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By: Taib </a:t>
            </a:r>
            <a:r>
              <a:rPr lang="en-US" b="1" dirty="0" err="1">
                <a:solidFill>
                  <a:srgbClr val="FFFFFF"/>
                </a:solidFill>
                <a:ea typeface="+mn-lt"/>
                <a:cs typeface="+mn-lt"/>
              </a:rPr>
              <a:t>Elbaroudi</a:t>
            </a:r>
            <a:endParaRPr lang="en-US" dirty="0" err="1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07/21/2024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70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Resources: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>
                <a:latin typeface="Times New Roman"/>
                <a:ea typeface="+mn-lt"/>
                <a:cs typeface="+mn-lt"/>
              </a:rPr>
              <a:t> </a:t>
            </a:r>
            <a:r>
              <a:rPr lang="en-US" sz="1400" err="1">
                <a:latin typeface="Times New Roman"/>
                <a:ea typeface="+mn-lt"/>
                <a:cs typeface="+mn-lt"/>
              </a:rPr>
              <a:t>Assembla</a:t>
            </a:r>
            <a:r>
              <a:rPr lang="en-US" sz="1400" dirty="0">
                <a:latin typeface="Times New Roman"/>
                <a:ea typeface="+mn-lt"/>
                <a:cs typeface="+mn-lt"/>
              </a:rPr>
              <a:t>. (n.d.). Source code security. Retrieved July 21, 2024, from </a:t>
            </a:r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+mn-lt"/>
                <a:cs typeface="+mn-lt"/>
              </a:rPr>
              <a:t>https://get.assembla.com/blog/source-code-security/</a:t>
            </a:r>
            <a:endParaRPr lang="en-US" sz="1400" u="sng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ea typeface="+mn-lt"/>
                <a:cs typeface="+mn-lt"/>
              </a:rPr>
              <a:t> Endpoint Protector. (n.d.). Your ultimate guide to source code protection. Retrieved July 21, 2024, from </a:t>
            </a:r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+mn-lt"/>
                <a:cs typeface="+mn-lt"/>
              </a:rPr>
              <a:t>https://www.endpointprotector.com/blog/your-ultimate-guide-to-source-code-protection/</a:t>
            </a:r>
            <a:endParaRPr lang="en-US" sz="1400" u="sng">
              <a:solidFill>
                <a:schemeClr val="accent1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 Digital Guardian. (n.d.). Source code security best practices to protect against theft. Retrieved July 21, 2024, from </a:t>
            </a:r>
            <a:r>
              <a:rPr lang="en-US" sz="14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https://www.digitalguardian.com/blog/source-code-security-best-practices-protect-against-theft#:~:text=Source%20code%20security%20refers%20to,access%2C%20manipulation%2C%20or%20theft.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09793943-22CC-6F9C-32DB-AE9E82CFD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390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56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What is Shared Source Code Repository: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57BE278-4AEF-7AE4-32A7-1DC46351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64" r="50244" b="-3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1" y="3244695"/>
            <a:ext cx="6781800" cy="390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 shared source code repository, also known as a code repository or code repo, is a central place where developers can store, share, and collaborate on the source code of a software project. It allows multiple developers to work on the same project at the same time, keeping track of who made changes and when. 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0767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What</a:t>
            </a:r>
            <a:r>
              <a:rPr lang="en-US" sz="4800" b="1" dirty="0">
                <a:solidFill>
                  <a:srgbClr val="FF0000"/>
                </a:solidFill>
                <a:ea typeface="+mj-lt"/>
                <a:cs typeface="+mj-lt"/>
              </a:rPr>
              <a:t> Is Source Code Security?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57BE278-4AEF-7AE4-32A7-1DC46351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64" r="50244" b="-3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1" y="2941041"/>
            <a:ext cx="6781800" cy="39007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Source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code security refers to the measures and practices to ensure that the original source code of software or a program is not exposed to unauthorized access, manipulation, or theft.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575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700" b="1" dirty="0">
                <a:solidFill>
                  <a:srgbClr val="FF0000"/>
                </a:solidFill>
                <a:ea typeface="+mj-lt"/>
                <a:cs typeface="+mj-lt"/>
              </a:rPr>
              <a:t>Best practices for implementing security controls in shared source code repositories (Part 1)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CE50E8C7-11AD-F08F-1BAE-283DA641E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29164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73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700" b="1" dirty="0">
                <a:solidFill>
                  <a:srgbClr val="FF0000"/>
                </a:solidFill>
                <a:ea typeface="+mj-lt"/>
                <a:cs typeface="+mj-lt"/>
              </a:rPr>
              <a:t>Best practices for implementing security controls in shared source code repositories (Part 2)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CE50E8C7-11AD-F08F-1BAE-283DA641E4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328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700" b="1" dirty="0">
                <a:solidFill>
                  <a:srgbClr val="FF0000"/>
                </a:solidFill>
                <a:ea typeface="+mj-lt"/>
                <a:cs typeface="+mj-lt"/>
              </a:rPr>
              <a:t>Best practices for implementing security controls in shared source code repositories (Part 3)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CE50E8C7-11AD-F08F-1BAE-283DA641E4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06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3700" b="1" dirty="0">
                <a:solidFill>
                  <a:srgbClr val="FF0000"/>
                </a:solidFill>
                <a:ea typeface="+mj-lt"/>
                <a:cs typeface="+mj-lt"/>
              </a:rPr>
              <a:t>Best practices for implementing security controls in shared source code repositories (Part 4)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CE50E8C7-11AD-F08F-1BAE-283DA641E4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99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679FA00-8C59-0BF2-93FA-59696903B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Importance of Source Code Security Controls:</a:t>
            </a:r>
          </a:p>
        </p:txBody>
      </p:sp>
      <p:graphicFrame>
        <p:nvGraphicFramePr>
          <p:cNvPr id="25" name="Subtitle 2">
            <a:extLst>
              <a:ext uri="{FF2B5EF4-FFF2-40B4-BE49-F238E27FC236}">
                <a16:creationId xmlns:a16="http://schemas.microsoft.com/office/drawing/2014/main" id="{3A0B372F-A6B3-5614-357A-297058433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7005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8347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/>
              <a:t>Conclusion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Overall, by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implementing these best practices, organizations can foster a secure and collaborative development environment. These practices ensure that vulnerabilities are minimized, and the integrity of the codebase is maintained, leading to significant improvements in overall security. 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Reunión Relación Negocios - Imagen gratis en Pixabay">
            <a:extLst>
              <a:ext uri="{FF2B5EF4-FFF2-40B4-BE49-F238E27FC236}">
                <a16:creationId xmlns:a16="http://schemas.microsoft.com/office/drawing/2014/main" id="{7EDF2C62-70C8-33FA-A44C-9072BCAC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2" r="4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Security Controls in Shared Source Code Repositories</vt:lpstr>
      <vt:lpstr>What is Shared Source Code Repository:</vt:lpstr>
      <vt:lpstr>What Is Source Code Security?</vt:lpstr>
      <vt:lpstr>Best practices for implementing security controls in shared source code repositories (Part 1)</vt:lpstr>
      <vt:lpstr>Best practices for implementing security controls in shared source code repositories (Part 2)</vt:lpstr>
      <vt:lpstr>Best practices for implementing security controls in shared source code repositories (Part 3)</vt:lpstr>
      <vt:lpstr>Best practices for implementing security controls in shared source code repositories (Part 4)</vt:lpstr>
      <vt:lpstr>Importance of Source Code Security Controls:</vt:lpstr>
      <vt:lpstr>Conclusion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203</cp:revision>
  <dcterms:created xsi:type="dcterms:W3CDTF">2024-07-22T03:55:37Z</dcterms:created>
  <dcterms:modified xsi:type="dcterms:W3CDTF">2024-07-22T04:45:36Z</dcterms:modified>
</cp:coreProperties>
</file>