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  <p:sldMasterId id="2147483682" r:id="rId4"/>
  </p:sldMasterIdLst>
  <p:notesMasterIdLst>
    <p:notesMasterId r:id="rId71"/>
  </p:notesMasterIdLst>
  <p:sldIdLst>
    <p:sldId id="256" r:id="rId5"/>
    <p:sldId id="257" r:id="rId6"/>
    <p:sldId id="258" r:id="rId7"/>
    <p:sldId id="259" r:id="rId8"/>
    <p:sldId id="260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7" r:id="rId41"/>
    <p:sldId id="294" r:id="rId42"/>
    <p:sldId id="295" r:id="rId43"/>
    <p:sldId id="296" r:id="rId44"/>
    <p:sldId id="298" r:id="rId45"/>
    <p:sldId id="299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39" r:id="rId61"/>
    <p:sldId id="340" r:id="rId62"/>
    <p:sldId id="316" r:id="rId63"/>
    <p:sldId id="315" r:id="rId64"/>
    <p:sldId id="317" r:id="rId65"/>
    <p:sldId id="318" r:id="rId66"/>
    <p:sldId id="341" r:id="rId67"/>
    <p:sldId id="342" r:id="rId68"/>
    <p:sldId id="338" r:id="rId69"/>
    <p:sldId id="343" r:id="rId7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A202-4707-4B96-9DCE-413366910284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5E2F-4137-4A8E-85AC-1288FB598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問候評審委員</a:t>
            </a:r>
            <a:endParaRPr lang="en-US" altLang="zh-TW" dirty="0" smtClean="0"/>
          </a:p>
          <a:p>
            <a:r>
              <a:rPr lang="zh-TW" altLang="en-US" dirty="0" smtClean="0"/>
              <a:t>念題目</a:t>
            </a:r>
            <a:endParaRPr lang="en-US" altLang="zh-TW" dirty="0" smtClean="0"/>
          </a:p>
          <a:p>
            <a:r>
              <a:rPr lang="zh-TW" altLang="en-US" dirty="0" smtClean="0"/>
              <a:t>念指導教授</a:t>
            </a:r>
            <a:endParaRPr lang="en-US" altLang="zh-TW" dirty="0" smtClean="0"/>
          </a:p>
          <a:p>
            <a:r>
              <a:rPr lang="zh-TW" altLang="en-US" dirty="0" smtClean="0"/>
              <a:t>自己是今天的口試學生周台亮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2B4F3-7442-4CC7-8B87-C9774C4124B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168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68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58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07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12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12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283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82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531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09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82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經歷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很榮幸在大學期間擔任歐陽老師的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國科會計畫研究助理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高醫癲癇腦波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在研究所期間參加</a:t>
            </a:r>
            <a:endParaRPr lang="en-US" altLang="zh-TW" dirty="0" smtClean="0"/>
          </a:p>
          <a:p>
            <a:r>
              <a:rPr lang="zh-TW" altLang="en-US" dirty="0" smtClean="0"/>
              <a:t>中正大學跨領域特色研究計畫 </a:t>
            </a:r>
            <a:r>
              <a:rPr lang="en-US" altLang="zh-TW" dirty="0" smtClean="0"/>
              <a:t>–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點餐類</a:t>
            </a:r>
            <a:r>
              <a:rPr lang="en-US" altLang="zh-TW" baseline="0" dirty="0" err="1" smtClean="0"/>
              <a:t>chatbot</a:t>
            </a:r>
            <a:r>
              <a:rPr lang="zh-TW" altLang="en-US" baseline="0" dirty="0" smtClean="0"/>
              <a:t>開發</a:t>
            </a:r>
            <a:endParaRPr lang="en-US" altLang="zh-TW" baseline="0" dirty="0" smtClean="0"/>
          </a:p>
          <a:p>
            <a:r>
              <a:rPr lang="zh-TW" altLang="en-US" baseline="0" dirty="0" smtClean="0"/>
              <a:t>擔任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WWW</a:t>
            </a:r>
            <a:r>
              <a:rPr lang="zh-TW" altLang="en-US" dirty="0" smtClean="0"/>
              <a:t>技術與應用教學助理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火車時刻表的開發應用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在就業方面在去年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~6</a:t>
            </a:r>
            <a:r>
              <a:rPr lang="zh-TW" altLang="en-US" dirty="0" smtClean="0"/>
              <a:t>月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竹間智能實習生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負責</a:t>
            </a:r>
            <a:r>
              <a:rPr lang="en-US" altLang="zh-TW" dirty="0" err="1" smtClean="0"/>
              <a:t>chatbot</a:t>
            </a:r>
            <a:r>
              <a:rPr lang="zh-TW" altLang="en-US" dirty="0" smtClean="0"/>
              <a:t>流程設計與後端</a:t>
            </a:r>
            <a:r>
              <a:rPr lang="en-US" altLang="zh-TW" dirty="0" smtClean="0"/>
              <a:t>NLP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的串接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台積電錄取</a:t>
            </a:r>
            <a:endParaRPr lang="en-US" altLang="zh-TW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2B4F3-7442-4CC7-8B87-C9774C4124B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389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2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114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075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821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484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12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465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83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396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5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對話通訊軟體的普及</a:t>
            </a:r>
            <a:endParaRPr lang="en-US" altLang="zh-TW" dirty="0" smtClean="0"/>
          </a:p>
          <a:p>
            <a:r>
              <a:rPr lang="zh-TW" altLang="en-US" dirty="0" smtClean="0"/>
              <a:t>對話式商務應用的崛起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提升價值</a:t>
            </a:r>
            <a:endParaRPr lang="en-US" altLang="zh-TW" dirty="0" smtClean="0"/>
          </a:p>
          <a:p>
            <a:r>
              <a:rPr lang="zh-TW" altLang="en-US" dirty="0" smtClean="0"/>
              <a:t>增加營收</a:t>
            </a:r>
            <a:endParaRPr lang="en-US" altLang="zh-TW" dirty="0" smtClean="0"/>
          </a:p>
          <a:p>
            <a:r>
              <a:rPr lang="zh-TW" altLang="en-US" dirty="0" smtClean="0"/>
              <a:t>數位轉型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點餐</a:t>
            </a:r>
            <a:endParaRPr lang="en-US" altLang="zh-TW" dirty="0" smtClean="0"/>
          </a:p>
          <a:p>
            <a:r>
              <a:rPr lang="zh-TW" altLang="en-US" dirty="0" smtClean="0"/>
              <a:t>旅遊</a:t>
            </a:r>
            <a:endParaRPr lang="en-US" altLang="zh-TW" dirty="0" smtClean="0"/>
          </a:p>
          <a:p>
            <a:r>
              <a:rPr lang="zh-TW" altLang="en-US" dirty="0" smtClean="0"/>
              <a:t>金融</a:t>
            </a:r>
            <a:endParaRPr lang="en-US" altLang="zh-TW" dirty="0" smtClean="0"/>
          </a:p>
          <a:p>
            <a:r>
              <a:rPr lang="zh-TW" altLang="en-US" dirty="0" smtClean="0"/>
              <a:t>保險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55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97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50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751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2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91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60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670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4951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668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1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437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338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480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042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910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822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252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34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67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297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67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9761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563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496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3622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5197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6404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2904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046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690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5411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86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6452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59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15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4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A015B3-C156-47D5-983F-71765C4C99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0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9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1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/>
                </a14:imgProps>
              </a:ext>
            </a:extLst>
          </a:blip>
          <a:srcRect/>
          <a:stretch>
            <a:fillRect b="-10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04797"/>
            <a:ext cx="12191999" cy="57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4296000" y="4449540"/>
            <a:ext cx="3600000" cy="2408459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995856" y="0"/>
            <a:ext cx="2200288" cy="1083013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5388864" y="133279"/>
            <a:ext cx="1414272" cy="73914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16000" y="4573651"/>
            <a:ext cx="3360000" cy="2284349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1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13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141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18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29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4271797" y="-3096"/>
            <a:ext cx="3600000" cy="2408459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>
            <a:off x="4995856" y="5774987"/>
            <a:ext cx="2200288" cy="1083013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" name="Isosceles Triangle 5"/>
          <p:cNvSpPr/>
          <p:nvPr userDrawn="1"/>
        </p:nvSpPr>
        <p:spPr>
          <a:xfrm>
            <a:off x="5388864" y="5991747"/>
            <a:ext cx="1414272" cy="73914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391797" y="2"/>
            <a:ext cx="3360000" cy="2281540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02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54504" y="1568923"/>
            <a:ext cx="2495680" cy="40683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83807" y="1568082"/>
            <a:ext cx="2495680" cy="4068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13109" y="1567241"/>
            <a:ext cx="2495680" cy="4068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42413" y="1566400"/>
            <a:ext cx="2495680" cy="4068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100634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288543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29937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59239" y="1760114"/>
            <a:ext cx="1803423" cy="18034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0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743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06" y="601925"/>
            <a:ext cx="4376052" cy="436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818277" y="779695"/>
            <a:ext cx="3988779" cy="27690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24606" y="1727823"/>
            <a:ext cx="4074453" cy="2975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84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34" y="3332990"/>
            <a:ext cx="4800533" cy="244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5067" y="3686187"/>
            <a:ext cx="2281876" cy="1666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3621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48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0904" y="743253"/>
            <a:ext cx="3456000" cy="5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016597" y="743253"/>
            <a:ext cx="3456000" cy="5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373751" y="743253"/>
            <a:ext cx="3456000" cy="537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28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79867" y="1"/>
            <a:ext cx="4032267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96133" y="3429000"/>
            <a:ext cx="201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079867" y="3429000"/>
            <a:ext cx="201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9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34683" y="720001"/>
            <a:ext cx="2304256" cy="5382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8405" y="720001"/>
            <a:ext cx="2304256" cy="5382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730960" y="720001"/>
            <a:ext cx="2304256" cy="5382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8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27384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5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751851" y="851534"/>
            <a:ext cx="5760640" cy="6006468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514173" y="2"/>
            <a:ext cx="4677827" cy="5785689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09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76807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8926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15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69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32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0068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59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2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8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03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4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A8E7-2D03-4925-9E9C-5935A8238816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62F-9930-47E5-B0EB-7E1B19F6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2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 userDrawn="1"/>
        </p:nvSpPr>
        <p:spPr bwMode="auto">
          <a:xfrm>
            <a:off x="11514899" y="1"/>
            <a:ext cx="513589" cy="644691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" name="TextBox 19"/>
          <p:cNvSpPr txBox="1"/>
          <p:nvPr userDrawn="1"/>
        </p:nvSpPr>
        <p:spPr>
          <a:xfrm>
            <a:off x="11452424" y="68627"/>
            <a:ext cx="59623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7C02-82D1-42DA-AA8B-2AEC9E450366}" type="slidenum">
              <a:rPr kumimoji="0" lang="zh-CN" alt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6645930"/>
            <a:ext cx="12192000" cy="204107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5" y="6151562"/>
            <a:ext cx="1721379" cy="6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 userDrawn="1"/>
        </p:nvSpPr>
        <p:spPr bwMode="auto">
          <a:xfrm>
            <a:off x="11514899" y="1"/>
            <a:ext cx="513589" cy="644691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TextBox 19"/>
          <p:cNvSpPr txBox="1"/>
          <p:nvPr userDrawn="1"/>
        </p:nvSpPr>
        <p:spPr>
          <a:xfrm>
            <a:off x="11452424" y="68627"/>
            <a:ext cx="59623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7C02-82D1-42DA-AA8B-2AEC9E450366}" type="slidenum">
              <a:rPr kumimoji="0" lang="zh-CN" alt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45930"/>
            <a:ext cx="12192000" cy="204107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5" y="6151562"/>
            <a:ext cx="1721379" cy="6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514899" y="1"/>
            <a:ext cx="513589" cy="644691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TextBox 19"/>
          <p:cNvSpPr txBox="1"/>
          <p:nvPr userDrawn="1"/>
        </p:nvSpPr>
        <p:spPr>
          <a:xfrm>
            <a:off x="11452424" y="68627"/>
            <a:ext cx="59623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7C02-82D1-42DA-AA8B-2AEC9E450366}" type="slidenum">
              <a:rPr kumimoji="0" lang="zh-CN" alt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45930"/>
            <a:ext cx="12192000" cy="204107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5" y="6151562"/>
            <a:ext cx="1721379" cy="6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0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cloud-resource-man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cript/star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51" y="2063231"/>
            <a:ext cx="11509697" cy="747082"/>
          </a:xfrm>
          <a:prstGeom prst="rect">
            <a:avLst/>
          </a:prstGeom>
        </p:spPr>
        <p:txBody>
          <a:bodyPr/>
          <a:lstStyle/>
          <a:p>
            <a:r>
              <a:rPr lang="en-US" altLang="zh-TW" sz="4800" dirty="0" smtClean="0"/>
              <a:t>Line </a:t>
            </a:r>
            <a:r>
              <a:rPr lang="en-US" altLang="zh-TW" sz="4800" dirty="0" smtClean="0"/>
              <a:t>C</a:t>
            </a:r>
            <a:r>
              <a:rPr lang="en-US" altLang="zh-TW" sz="4800" dirty="0" smtClean="0"/>
              <a:t>hatbot </a:t>
            </a:r>
            <a:r>
              <a:rPr lang="en-US" altLang="zh-TW" sz="4800" dirty="0" err="1" smtClean="0"/>
              <a:t>Applictations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24341" y="3296457"/>
            <a:ext cx="12191999" cy="576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400" smtClean="0"/>
              <a:t>Department of Computer Science &amp; Information Engineering</a:t>
            </a:r>
            <a:endParaRPr lang="en-US" altLang="ko-KR" sz="2400" dirty="0"/>
          </a:p>
          <a:p>
            <a:pPr>
              <a:spcBef>
                <a:spcPts val="0"/>
              </a:spcBef>
              <a:defRPr/>
            </a:pPr>
            <a:r>
              <a:rPr lang="en-US" altLang="ko-KR" sz="2400" smtClean="0"/>
              <a:t>National Chung Cheng University, Taiwan</a:t>
            </a:r>
            <a:endParaRPr lang="en-US" altLang="ko-KR" sz="2400" dirty="0"/>
          </a:p>
        </p:txBody>
      </p:sp>
      <p:cxnSp>
        <p:nvCxnSpPr>
          <p:cNvPr id="7" name="直接连接符 28"/>
          <p:cNvCxnSpPr/>
          <p:nvPr/>
        </p:nvCxnSpPr>
        <p:spPr bwMode="auto">
          <a:xfrm>
            <a:off x="527382" y="2872584"/>
            <a:ext cx="11137237" cy="960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9"/>
          <p:cNvSpPr/>
          <p:nvPr/>
        </p:nvSpPr>
        <p:spPr bwMode="auto">
          <a:xfrm>
            <a:off x="3781065" y="4963623"/>
            <a:ext cx="540572" cy="46567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3 w 613"/>
              <a:gd name="T11" fmla="*/ 517 h 537"/>
              <a:gd name="T12" fmla="*/ 440 w 613"/>
              <a:gd name="T13" fmla="*/ 537 h 537"/>
              <a:gd name="T14" fmla="*/ 306 w 613"/>
              <a:gd name="T15" fmla="*/ 537 h 537"/>
              <a:gd name="T16" fmla="*/ 175 w 613"/>
              <a:gd name="T17" fmla="*/ 537 h 537"/>
              <a:gd name="T18" fmla="*/ 140 w 613"/>
              <a:gd name="T19" fmla="*/ 519 h 537"/>
              <a:gd name="T20" fmla="*/ 73 w 613"/>
              <a:gd name="T21" fmla="*/ 403 h 537"/>
              <a:gd name="T22" fmla="*/ 7 w 613"/>
              <a:gd name="T23" fmla="*/ 289 h 537"/>
              <a:gd name="T24" fmla="*/ 6 w 613"/>
              <a:gd name="T25" fmla="*/ 250 h 537"/>
              <a:gd name="T26" fmla="*/ 73 w 613"/>
              <a:gd name="T27" fmla="*/ 134 h 537"/>
              <a:gd name="T28" fmla="*/ 139 w 613"/>
              <a:gd name="T29" fmla="*/ 20 h 537"/>
              <a:gd name="T30" fmla="*/ 172 w 613"/>
              <a:gd name="T31" fmla="*/ 0 h 537"/>
              <a:gd name="T32" fmla="*/ 306 w 613"/>
              <a:gd name="T33" fmla="*/ 0 h 537"/>
              <a:gd name="T34" fmla="*/ 437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7" y="441"/>
                  <a:pt x="495" y="479"/>
                  <a:pt x="473" y="517"/>
                </a:cubicBezTo>
                <a:cubicBezTo>
                  <a:pt x="466" y="529"/>
                  <a:pt x="455" y="536"/>
                  <a:pt x="440" y="537"/>
                </a:cubicBezTo>
                <a:lnTo>
                  <a:pt x="306" y="537"/>
                </a:lnTo>
                <a:cubicBezTo>
                  <a:pt x="262" y="537"/>
                  <a:pt x="219" y="537"/>
                  <a:pt x="175" y="537"/>
                </a:cubicBezTo>
                <a:cubicBezTo>
                  <a:pt x="160" y="537"/>
                  <a:pt x="149" y="532"/>
                  <a:pt x="140" y="519"/>
                </a:cubicBezTo>
                <a:lnTo>
                  <a:pt x="73" y="403"/>
                </a:lnTo>
                <a:cubicBezTo>
                  <a:pt x="51" y="365"/>
                  <a:pt x="29" y="327"/>
                  <a:pt x="7" y="289"/>
                </a:cubicBezTo>
                <a:cubicBezTo>
                  <a:pt x="1" y="277"/>
                  <a:pt x="0" y="264"/>
                  <a:pt x="6" y="250"/>
                </a:cubicBezTo>
                <a:lnTo>
                  <a:pt x="73" y="134"/>
                </a:lnTo>
                <a:cubicBezTo>
                  <a:pt x="95" y="96"/>
                  <a:pt x="117" y="58"/>
                  <a:pt x="139" y="20"/>
                </a:cubicBezTo>
                <a:cubicBezTo>
                  <a:pt x="146" y="8"/>
                  <a:pt x="157" y="1"/>
                  <a:pt x="172" y="0"/>
                </a:cubicBezTo>
                <a:lnTo>
                  <a:pt x="306" y="0"/>
                </a:lnTo>
                <a:cubicBezTo>
                  <a:pt x="350" y="0"/>
                  <a:pt x="394" y="0"/>
                  <a:pt x="437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E62949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3872493" y="4999739"/>
            <a:ext cx="357717" cy="38100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E62949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TextBox 82"/>
          <p:cNvSpPr txBox="1"/>
          <p:nvPr/>
        </p:nvSpPr>
        <p:spPr>
          <a:xfrm>
            <a:off x="4389036" y="4976975"/>
            <a:ext cx="43131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主講者</a:t>
            </a:r>
            <a:r>
              <a:rPr kumimoji="0" lang="zh-CN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：</a:t>
            </a:r>
            <a:r>
              <a:rPr lang="zh-TW" altLang="en-US" sz="2133" dirty="0" smtClean="0">
                <a:solidFill>
                  <a:prstClr val="black"/>
                </a:solidFill>
                <a:latin typeface="Arial Unicode MS"/>
                <a:ea typeface="Arial Unicode MS"/>
              </a:rPr>
              <a:t>周台</a:t>
            </a:r>
            <a:r>
              <a:rPr lang="zh-TW" altLang="en-US" sz="2133" dirty="0">
                <a:solidFill>
                  <a:prstClr val="black"/>
                </a:solidFill>
                <a:latin typeface="Arial Unicode MS"/>
                <a:ea typeface="Arial Unicode MS"/>
              </a:rPr>
              <a:t>亮</a:t>
            </a:r>
            <a:endParaRPr kumimoji="0" lang="en-US" altLang="zh-CN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  <p:sp>
        <p:nvSpPr>
          <p:cNvPr id="17" name="Freeform 9"/>
          <p:cNvSpPr/>
          <p:nvPr/>
        </p:nvSpPr>
        <p:spPr bwMode="auto">
          <a:xfrm>
            <a:off x="3781065" y="5542463"/>
            <a:ext cx="540572" cy="46567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3 w 613"/>
              <a:gd name="T11" fmla="*/ 517 h 537"/>
              <a:gd name="T12" fmla="*/ 440 w 613"/>
              <a:gd name="T13" fmla="*/ 537 h 537"/>
              <a:gd name="T14" fmla="*/ 306 w 613"/>
              <a:gd name="T15" fmla="*/ 537 h 537"/>
              <a:gd name="T16" fmla="*/ 175 w 613"/>
              <a:gd name="T17" fmla="*/ 537 h 537"/>
              <a:gd name="T18" fmla="*/ 140 w 613"/>
              <a:gd name="T19" fmla="*/ 519 h 537"/>
              <a:gd name="T20" fmla="*/ 73 w 613"/>
              <a:gd name="T21" fmla="*/ 403 h 537"/>
              <a:gd name="T22" fmla="*/ 7 w 613"/>
              <a:gd name="T23" fmla="*/ 289 h 537"/>
              <a:gd name="T24" fmla="*/ 6 w 613"/>
              <a:gd name="T25" fmla="*/ 250 h 537"/>
              <a:gd name="T26" fmla="*/ 73 w 613"/>
              <a:gd name="T27" fmla="*/ 134 h 537"/>
              <a:gd name="T28" fmla="*/ 139 w 613"/>
              <a:gd name="T29" fmla="*/ 20 h 537"/>
              <a:gd name="T30" fmla="*/ 172 w 613"/>
              <a:gd name="T31" fmla="*/ 0 h 537"/>
              <a:gd name="T32" fmla="*/ 306 w 613"/>
              <a:gd name="T33" fmla="*/ 0 h 537"/>
              <a:gd name="T34" fmla="*/ 437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7" y="441"/>
                  <a:pt x="495" y="479"/>
                  <a:pt x="473" y="517"/>
                </a:cubicBezTo>
                <a:cubicBezTo>
                  <a:pt x="466" y="529"/>
                  <a:pt x="455" y="536"/>
                  <a:pt x="440" y="537"/>
                </a:cubicBezTo>
                <a:lnTo>
                  <a:pt x="306" y="537"/>
                </a:lnTo>
                <a:cubicBezTo>
                  <a:pt x="262" y="537"/>
                  <a:pt x="219" y="537"/>
                  <a:pt x="175" y="537"/>
                </a:cubicBezTo>
                <a:cubicBezTo>
                  <a:pt x="160" y="537"/>
                  <a:pt x="149" y="532"/>
                  <a:pt x="140" y="519"/>
                </a:cubicBezTo>
                <a:lnTo>
                  <a:pt x="73" y="403"/>
                </a:lnTo>
                <a:cubicBezTo>
                  <a:pt x="51" y="365"/>
                  <a:pt x="29" y="327"/>
                  <a:pt x="7" y="289"/>
                </a:cubicBezTo>
                <a:cubicBezTo>
                  <a:pt x="1" y="277"/>
                  <a:pt x="0" y="264"/>
                  <a:pt x="6" y="250"/>
                </a:cubicBezTo>
                <a:lnTo>
                  <a:pt x="73" y="134"/>
                </a:lnTo>
                <a:cubicBezTo>
                  <a:pt x="95" y="96"/>
                  <a:pt x="117" y="58"/>
                  <a:pt x="139" y="20"/>
                </a:cubicBezTo>
                <a:cubicBezTo>
                  <a:pt x="146" y="8"/>
                  <a:pt x="157" y="1"/>
                  <a:pt x="172" y="0"/>
                </a:cubicBezTo>
                <a:lnTo>
                  <a:pt x="306" y="0"/>
                </a:lnTo>
                <a:cubicBezTo>
                  <a:pt x="350" y="0"/>
                  <a:pt x="394" y="0"/>
                  <a:pt x="437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E62949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 10"/>
          <p:cNvSpPr>
            <a:spLocks noEditPoints="1"/>
          </p:cNvSpPr>
          <p:nvPr/>
        </p:nvSpPr>
        <p:spPr bwMode="auto">
          <a:xfrm>
            <a:off x="3872493" y="5578579"/>
            <a:ext cx="357717" cy="38100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E62949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TextBox 82"/>
          <p:cNvSpPr txBox="1"/>
          <p:nvPr/>
        </p:nvSpPr>
        <p:spPr>
          <a:xfrm>
            <a:off x="4389036" y="5555815"/>
            <a:ext cx="43131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助教</a:t>
            </a:r>
            <a:r>
              <a:rPr kumimoji="0" lang="zh-CN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：</a:t>
            </a:r>
            <a:r>
              <a:rPr kumimoji="0" lang="zh-TW" altLang="en-US" sz="2133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+mn-cs"/>
              </a:rPr>
              <a:t>林政賢</a:t>
            </a:r>
            <a:endParaRPr kumimoji="0" lang="en-US" altLang="zh-CN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更改檔案名稱為</a:t>
            </a:r>
            <a:r>
              <a:rPr lang="en-US" altLang="zh-TW" sz="4000" dirty="0" smtClean="0">
                <a:solidFill>
                  <a:schemeClr val="accent1"/>
                </a:solidFill>
              </a:rPr>
              <a:t>main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內容版面配置區 3"/>
          <p:cNvPicPr>
            <a:picLocks noChangeAspect="1"/>
          </p:cNvPicPr>
          <p:nvPr/>
        </p:nvPicPr>
        <p:blipFill rotWithShape="1">
          <a:blip r:embed="rId3"/>
          <a:srcRect r="39803"/>
          <a:stretch/>
        </p:blipFill>
        <p:spPr>
          <a:xfrm>
            <a:off x="1348453" y="1704751"/>
            <a:ext cx="4051250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508" y="2550094"/>
            <a:ext cx="5219700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83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11360" y="1473918"/>
            <a:ext cx="978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linebot_NCTU</a:t>
            </a:r>
            <a:r>
              <a:rPr lang="en-US" altLang="zh-TW" sz="2400" dirty="0" smtClean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chemeClr val="accent1"/>
                </a:solidFill>
              </a:rPr>
              <a:t>main.gs</a:t>
            </a:r>
            <a:r>
              <a:rPr lang="zh-TW" altLang="en-US" sz="2400" dirty="0" smtClean="0"/>
              <a:t>用記事本打開並複製貼上到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專案</a:t>
            </a:r>
            <a:endParaRPr lang="zh-TW" altLang="en-US" sz="2400" dirty="0"/>
          </a:p>
        </p:txBody>
      </p:sp>
      <p:pic>
        <p:nvPicPr>
          <p:cNvPr id="25" name="內容版面配置區 7"/>
          <p:cNvPicPr>
            <a:picLocks noChangeAspect="1"/>
          </p:cNvPicPr>
          <p:nvPr/>
        </p:nvPicPr>
        <p:blipFill rotWithShape="1">
          <a:blip r:embed="rId3"/>
          <a:srcRect r="29484" b="12910"/>
          <a:stretch/>
        </p:blipFill>
        <p:spPr>
          <a:xfrm>
            <a:off x="2756902" y="2295303"/>
            <a:ext cx="6064996" cy="3900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2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生成 </a:t>
            </a:r>
            <a:r>
              <a:rPr lang="en-US" altLang="zh-TW" sz="4000" dirty="0">
                <a:solidFill>
                  <a:schemeClr val="tx1"/>
                </a:solidFill>
              </a:rPr>
              <a:t>line bot Channel access token</a:t>
            </a: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96628" y="1398757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前往 </a:t>
            </a:r>
            <a:r>
              <a:rPr lang="en-US" altLang="zh-TW" sz="2400" dirty="0" smtClean="0"/>
              <a:t>line bot message </a:t>
            </a:r>
            <a:r>
              <a:rPr lang="en-US" altLang="zh-TW" sz="2400" dirty="0" err="1" smtClean="0"/>
              <a:t>api</a:t>
            </a:r>
            <a:endParaRPr lang="en-US" altLang="zh-TW" sz="2400" dirty="0" smtClean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2" y="1986257"/>
            <a:ext cx="9765212" cy="411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7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填寫 </a:t>
            </a:r>
            <a:r>
              <a:rPr lang="en-US" altLang="zh-TW" sz="4000" dirty="0">
                <a:solidFill>
                  <a:schemeClr val="tx1"/>
                </a:solidFill>
              </a:rPr>
              <a:t>line bot Channel Access token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80" y="3323886"/>
            <a:ext cx="6406243" cy="2185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2026640" y="4023180"/>
            <a:ext cx="2872942" cy="22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/>
          <a:srcRect r="36504" b="30949"/>
          <a:stretch/>
        </p:blipFill>
        <p:spPr>
          <a:xfrm>
            <a:off x="1505480" y="1981927"/>
            <a:ext cx="8672879" cy="115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35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19751" y="1073181"/>
            <a:ext cx="821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填寫 </a:t>
            </a:r>
            <a:r>
              <a:rPr lang="en-US" altLang="zh-TW" sz="2400" dirty="0" smtClean="0"/>
              <a:t>line bot Basic settings</a:t>
            </a:r>
            <a:r>
              <a:rPr lang="zh-TW" altLang="en-US" sz="2400" dirty="0" smtClean="0"/>
              <a:t>裡面的</a:t>
            </a:r>
            <a:r>
              <a:rPr lang="en-US" altLang="zh-TW" sz="2400" dirty="0" smtClean="0">
                <a:solidFill>
                  <a:schemeClr val="accent1"/>
                </a:solidFill>
              </a:rPr>
              <a:t>Channel ID</a:t>
            </a:r>
            <a:r>
              <a:rPr lang="zh-TW" altLang="en-US" sz="2400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dirty="0" smtClean="0"/>
              <a:t>和 </a:t>
            </a:r>
            <a:r>
              <a:rPr lang="en-US" altLang="zh-TW" sz="2400" dirty="0" smtClean="0">
                <a:solidFill>
                  <a:schemeClr val="accent1"/>
                </a:solidFill>
              </a:rPr>
              <a:t>user ID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067" y="4463780"/>
            <a:ext cx="5978899" cy="2039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067" y="1663435"/>
            <a:ext cx="566737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067" y="3826450"/>
            <a:ext cx="451485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8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新增名為</a:t>
            </a:r>
            <a:r>
              <a:rPr lang="en-US" altLang="zh-TW" sz="4000" dirty="0">
                <a:solidFill>
                  <a:schemeClr val="accent1"/>
                </a:solidFill>
              </a:rPr>
              <a:t>handler</a:t>
            </a:r>
            <a:r>
              <a:rPr lang="zh-TW" altLang="en-US" sz="4000" dirty="0">
                <a:solidFill>
                  <a:schemeClr val="tx1"/>
                </a:solidFill>
              </a:rPr>
              <a:t>的檔案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53" y="1986758"/>
            <a:ext cx="428021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4"/>
          <a:srcRect t="4584" b="5031"/>
          <a:stretch/>
        </p:blipFill>
        <p:spPr>
          <a:xfrm>
            <a:off x="5947311" y="3100998"/>
            <a:ext cx="4191000" cy="1652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8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815413" y="937231"/>
            <a:ext cx="101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linebot_NCTU</a:t>
            </a:r>
            <a:r>
              <a:rPr lang="en-US" altLang="zh-TW" sz="2400" dirty="0" smtClean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rgbClr val="FF0000"/>
                </a:solidFill>
              </a:rPr>
              <a:t>handler.gs</a:t>
            </a:r>
            <a:r>
              <a:rPr lang="zh-TW" altLang="en-US" sz="2400" dirty="0" smtClean="0"/>
              <a:t>用記事本打開並複製貼上到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專案</a:t>
            </a:r>
            <a:endParaRPr lang="zh-TW" altLang="en-US" sz="2400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96" y="1526875"/>
            <a:ext cx="8218079" cy="4742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4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新增名</a:t>
            </a:r>
            <a:r>
              <a:rPr lang="zh-TW" altLang="en-US" sz="4000" dirty="0" smtClean="0">
                <a:solidFill>
                  <a:schemeClr val="tx1"/>
                </a:solidFill>
              </a:rPr>
              <a:t>為</a:t>
            </a:r>
            <a:r>
              <a:rPr lang="en-US" altLang="zh-TW" sz="4000" dirty="0">
                <a:solidFill>
                  <a:srgbClr val="FF0000"/>
                </a:solidFill>
              </a:rPr>
              <a:t>message</a:t>
            </a:r>
            <a:r>
              <a:rPr lang="zh-TW" altLang="en-US" sz="4000" dirty="0" smtClean="0">
                <a:solidFill>
                  <a:schemeClr val="tx1"/>
                </a:solidFill>
              </a:rPr>
              <a:t>的</a:t>
            </a:r>
            <a:r>
              <a:rPr lang="zh-TW" altLang="en-US" sz="4000" dirty="0">
                <a:solidFill>
                  <a:schemeClr val="tx1"/>
                </a:solidFill>
              </a:rPr>
              <a:t>檔案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1" y="2099042"/>
            <a:ext cx="428021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598" t="1364" r="1738" b="3350"/>
          <a:stretch/>
        </p:blipFill>
        <p:spPr>
          <a:xfrm>
            <a:off x="5336931" y="3094892"/>
            <a:ext cx="4097216" cy="1688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56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38231" y="1115107"/>
            <a:ext cx="1052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linebot_NCTU</a:t>
            </a:r>
            <a:r>
              <a:rPr lang="en-US" altLang="zh-TW" sz="2400" dirty="0" smtClean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rgbClr val="FF0000"/>
                </a:solidFill>
              </a:rPr>
              <a:t>message.gs</a:t>
            </a:r>
            <a:r>
              <a:rPr lang="zh-TW" altLang="en-US" sz="2400" dirty="0" smtClean="0"/>
              <a:t>用記事本打開並複製貼上到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專案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24" y="1576772"/>
            <a:ext cx="6945597" cy="48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新增名</a:t>
            </a:r>
            <a:r>
              <a:rPr lang="zh-TW" altLang="en-US" sz="4000" dirty="0" smtClean="0">
                <a:solidFill>
                  <a:schemeClr val="tx1"/>
                </a:solidFill>
              </a:rPr>
              <a:t>為</a:t>
            </a:r>
            <a:r>
              <a:rPr lang="en-US" altLang="zh-TW" sz="4000" dirty="0">
                <a:solidFill>
                  <a:srgbClr val="FF0000"/>
                </a:solidFill>
              </a:rPr>
              <a:t>utilities</a:t>
            </a:r>
            <a:r>
              <a:rPr lang="zh-TW" altLang="en-US" sz="4000" dirty="0" smtClean="0">
                <a:solidFill>
                  <a:schemeClr val="tx1"/>
                </a:solidFill>
              </a:rPr>
              <a:t>的</a:t>
            </a:r>
            <a:r>
              <a:rPr lang="zh-TW" altLang="en-US" sz="4000" dirty="0">
                <a:solidFill>
                  <a:schemeClr val="tx1"/>
                </a:solidFill>
              </a:rPr>
              <a:t>檔案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45" y="1920937"/>
            <a:ext cx="428021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3846" b="3350"/>
          <a:stretch/>
        </p:blipFill>
        <p:spPr>
          <a:xfrm>
            <a:off x="6005967" y="3039574"/>
            <a:ext cx="4152900" cy="164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07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j-cs"/>
              </a:rPr>
              <a:t>About me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j-cs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8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986829" y="300368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中正大學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跨領域特色研究計畫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點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餐類</a:t>
            </a:r>
            <a:r>
              <a:rPr kumimoji="0" lang="en-US" altLang="zh-TW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endParaRPr kumimoji="0" lang="en-US" altLang="zh-TW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86826" y="4746227"/>
            <a:ext cx="45293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竹間智能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實習生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108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月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~6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月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負責</a:t>
            </a:r>
            <a:r>
              <a:rPr kumimoji="0" lang="en-US" altLang="zh-TW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流程設計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與後端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NLP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API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的串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</a:t>
            </a:r>
            <a:endParaRPr kumimoji="0" lang="en-US" altLang="zh-TW" sz="16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和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精誠資訊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合作開發</a:t>
            </a:r>
            <a:r>
              <a:rPr kumimoji="0" lang="en-US" altLang="zh-TW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Beyoung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廣場點餐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訂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位系統</a:t>
            </a:r>
            <a:endParaRPr kumimoji="0" lang="en-US" altLang="zh-TW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86825" y="236866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國科會計畫研究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助理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醫癲癇腦波</a:t>
            </a:r>
            <a:endParaRPr kumimoji="0" lang="en-US" altLang="zh-TW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86826" y="3638699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WWW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技術與應用教學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助理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facebook</a:t>
            </a:r>
            <a:r>
              <a:rPr kumimoji="0" lang="en-US" altLang="zh-TW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kumimoji="0" lang="zh-TW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火車</a:t>
            </a:r>
            <a:r>
              <a:rPr kumimoji="0" lang="zh-TW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時刻表的開發應用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249932" y="1824820"/>
            <a:ext cx="2294268" cy="3202498"/>
            <a:chOff x="1222049" y="1639695"/>
            <a:chExt cx="1983954" cy="2703397"/>
          </a:xfrm>
        </p:grpSpPr>
        <p:sp>
          <p:nvSpPr>
            <p:cNvPr id="34" name="그림 개체 틀 2">
              <a:extLst>
                <a:ext uri="{FF2B5EF4-FFF2-40B4-BE49-F238E27FC236}">
                  <a16:creationId xmlns:a16="http://schemas.microsoft.com/office/drawing/2014/main" id="{10725FE5-A917-413D-A8DA-5DAE9D929AD8}"/>
                </a:ext>
              </a:extLst>
            </p:cNvPr>
            <p:cNvSpPr txBox="1">
              <a:spLocks/>
            </p:cNvSpPr>
            <p:nvPr/>
          </p:nvSpPr>
          <p:spPr>
            <a:xfrm>
              <a:off x="1222049" y="1639695"/>
              <a:ext cx="1983954" cy="27033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rgbClr val="0DD2D9"/>
              </a:solidFill>
            </a:ln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pic>
          <p:nvPicPr>
            <p:cNvPr id="10" name="圖片 9" descr="S_795617307118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007" y="1667497"/>
              <a:ext cx="1920945" cy="2636463"/>
            </a:xfrm>
            <a:prstGeom prst="rect">
              <a:avLst/>
            </a:prstGeom>
            <a:noFill/>
          </p:spPr>
        </p:pic>
      </p:grpSp>
      <p:sp>
        <p:nvSpPr>
          <p:cNvPr id="36" name="Text Placeholder 17"/>
          <p:cNvSpPr txBox="1">
            <a:spLocks/>
          </p:cNvSpPr>
          <p:nvPr/>
        </p:nvSpPr>
        <p:spPr>
          <a:xfrm>
            <a:off x="2654688" y="5332075"/>
            <a:ext cx="5255665" cy="4152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周台亮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7" name="Text Placeholder 18"/>
          <p:cNvSpPr txBox="1">
            <a:spLocks/>
          </p:cNvSpPr>
          <p:nvPr/>
        </p:nvSpPr>
        <p:spPr>
          <a:xfrm>
            <a:off x="4986828" y="1937002"/>
            <a:ext cx="2492988" cy="42117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7DE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履歷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C7DE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9" name="Text Placeholder 18"/>
          <p:cNvSpPr txBox="1">
            <a:spLocks/>
          </p:cNvSpPr>
          <p:nvPr/>
        </p:nvSpPr>
        <p:spPr>
          <a:xfrm>
            <a:off x="4986826" y="4325056"/>
            <a:ext cx="2174166" cy="42117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7DE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就業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C7DE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4972469" y="1816692"/>
            <a:ext cx="4458006" cy="857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4986825" y="5657401"/>
            <a:ext cx="4443651" cy="760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8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04675" y="954068"/>
            <a:ext cx="99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linebot_NCTU</a:t>
            </a:r>
            <a:r>
              <a:rPr lang="en-US" altLang="zh-TW" sz="2400" dirty="0" smtClean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rgbClr val="FF0000"/>
                </a:solidFill>
              </a:rPr>
              <a:t>utilities.gs</a:t>
            </a:r>
            <a:r>
              <a:rPr lang="zh-TW" altLang="en-US" sz="2400" dirty="0" smtClean="0"/>
              <a:t>用記事本打開並複製貼上到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專案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539" y="1543712"/>
            <a:ext cx="5834838" cy="5000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42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174146" y="1416678"/>
            <a:ext cx="814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程式碼發布之前我們希望能觀看程式運行的歷史紀錄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hlinkClick r:id="rId3"/>
              </a:rPr>
              <a:t>創建 </a:t>
            </a:r>
            <a:r>
              <a:rPr lang="en-US" altLang="zh-TW" sz="2400" dirty="0">
                <a:hlinkClick r:id="rId3"/>
              </a:rPr>
              <a:t>google </a:t>
            </a:r>
            <a:r>
              <a:rPr lang="zh-TW" altLang="en-US" sz="2400" dirty="0">
                <a:hlinkClick r:id="rId3"/>
              </a:rPr>
              <a:t>雲端</a:t>
            </a:r>
            <a:r>
              <a:rPr lang="zh-TW" altLang="en-US" sz="2400" dirty="0" smtClean="0">
                <a:hlinkClick r:id="rId3"/>
              </a:rPr>
              <a:t>平台並新開專案</a:t>
            </a:r>
            <a:endParaRPr lang="en-US" altLang="zh-TW" sz="24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3"/>
              </a:rPr>
              <a:t>https://console.cloud.google.com/cloud-resource-mana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20096"/>
          <a:stretch/>
        </p:blipFill>
        <p:spPr>
          <a:xfrm>
            <a:off x="2498914" y="3192824"/>
            <a:ext cx="7496175" cy="2762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102216" y="3757639"/>
            <a:ext cx="1350628" cy="59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81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輸入專案名稱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033" y="1523025"/>
            <a:ext cx="5021072" cy="4826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682766" y="3582101"/>
            <a:ext cx="4580389" cy="47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09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複製專案編號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31" y="788569"/>
            <a:ext cx="5723191" cy="5624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375633" y="2894202"/>
            <a:ext cx="3741489" cy="34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3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46619" y="986995"/>
            <a:ext cx="749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打開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script</a:t>
            </a:r>
            <a:r>
              <a:rPr lang="zh-TW" altLang="en-US" sz="2400" dirty="0" smtClean="0"/>
              <a:t> 的雲端平台方案並把專案編號貼上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3" y="3004229"/>
            <a:ext cx="4958638" cy="2121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b="2176"/>
          <a:stretch/>
        </p:blipFill>
        <p:spPr>
          <a:xfrm>
            <a:off x="5865653" y="1608993"/>
            <a:ext cx="5056813" cy="4911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09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809874" y="1983226"/>
            <a:ext cx="66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如果出現尚未設定</a:t>
            </a:r>
            <a:r>
              <a:rPr lang="en-US" altLang="zh-TW" sz="2400" dirty="0" err="1" smtClean="0"/>
              <a:t>Oauth</a:t>
            </a:r>
            <a:r>
              <a:rPr lang="zh-TW" altLang="en-US" sz="2400" dirty="0" smtClean="0"/>
              <a:t>請點選連結設定授權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74" y="2921124"/>
            <a:ext cx="8077200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7861737" y="3955895"/>
            <a:ext cx="460142" cy="24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781725" y="1115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點選建立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367" y="1768549"/>
            <a:ext cx="5843511" cy="4602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717575" y="5463454"/>
            <a:ext cx="510476" cy="347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4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959604" y="111510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輸入應用程式名稱並儲存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95" y="1992808"/>
            <a:ext cx="4769958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010" y="1992808"/>
            <a:ext cx="4752779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880385" y="4366956"/>
            <a:ext cx="3631182" cy="213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97002" y="5482692"/>
            <a:ext cx="351086" cy="213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973471" y="21441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最後再按一次設定專案</a:t>
            </a:r>
            <a:endParaRPr lang="zh-TW" altLang="en-US" sz="24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87" y="2904346"/>
            <a:ext cx="8077200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0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查看 </a:t>
            </a:r>
            <a:r>
              <a:rPr lang="en-US" altLang="ko-KR" sz="4000" dirty="0" err="1">
                <a:solidFill>
                  <a:schemeClr val="tx1"/>
                </a:solidFill>
              </a:rPr>
              <a:t>stackdriver</a:t>
            </a:r>
            <a:r>
              <a:rPr lang="en-US" altLang="ko-KR" sz="4000" dirty="0">
                <a:solidFill>
                  <a:schemeClr val="tx1"/>
                </a:solidFill>
              </a:rPr>
              <a:t> logging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3"/>
          <a:srcRect t="1610"/>
          <a:stretch/>
        </p:blipFill>
        <p:spPr>
          <a:xfrm>
            <a:off x="1892417" y="1954635"/>
            <a:ext cx="7424540" cy="3818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5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2463640"/>
            <a:ext cx="2666171" cy="1179288"/>
          </a:xfrm>
        </p:spPr>
        <p:txBody>
          <a:bodyPr/>
          <a:lstStyle/>
          <a:p>
            <a:r>
              <a:rPr lang="en-US" altLang="ko-KR" sz="4800" dirty="0">
                <a:solidFill>
                  <a:schemeClr val="accent5"/>
                </a:solidFill>
              </a:rPr>
              <a:t>Outline</a:t>
            </a:r>
            <a:endParaRPr lang="ko-KR" altLang="en-US" sz="4800" dirty="0"/>
          </a:p>
        </p:txBody>
      </p:sp>
      <p:sp>
        <p:nvSpPr>
          <p:cNvPr id="49" name="Pentagon 48"/>
          <p:cNvSpPr/>
          <p:nvPr/>
        </p:nvSpPr>
        <p:spPr>
          <a:xfrm>
            <a:off x="2555970" y="1581453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3749855" y="1581453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64868" y="1686812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4323017" y="1645744"/>
            <a:ext cx="6460424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9170">
              <a:defRPr/>
            </a:pP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Chatbot Introduction</a:t>
            </a:r>
          </a:p>
        </p:txBody>
      </p:sp>
      <p:sp>
        <p:nvSpPr>
          <p:cNvPr id="108" name="Pentagon 107"/>
          <p:cNvSpPr/>
          <p:nvPr/>
        </p:nvSpPr>
        <p:spPr>
          <a:xfrm>
            <a:off x="2555970" y="2511954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9" name="Rectangle 2"/>
          <p:cNvSpPr/>
          <p:nvPr/>
        </p:nvSpPr>
        <p:spPr>
          <a:xfrm>
            <a:off x="3749855" y="2511954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64868" y="2617314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02</a:t>
            </a:r>
          </a:p>
        </p:txBody>
      </p:sp>
      <p:sp>
        <p:nvSpPr>
          <p:cNvPr id="115" name="Pentagon 114"/>
          <p:cNvSpPr/>
          <p:nvPr/>
        </p:nvSpPr>
        <p:spPr>
          <a:xfrm>
            <a:off x="2555970" y="3442455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6" name="Rectangle 2"/>
          <p:cNvSpPr/>
          <p:nvPr/>
        </p:nvSpPr>
        <p:spPr>
          <a:xfrm>
            <a:off x="3749855" y="3442455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4868" y="3547815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03</a:t>
            </a:r>
          </a:p>
        </p:txBody>
      </p:sp>
      <p:sp>
        <p:nvSpPr>
          <p:cNvPr id="122" name="Pentagon 121"/>
          <p:cNvSpPr/>
          <p:nvPr/>
        </p:nvSpPr>
        <p:spPr>
          <a:xfrm>
            <a:off x="2555970" y="4372957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3749855" y="4372957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64868" y="4478316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04</a:t>
            </a:r>
          </a:p>
        </p:txBody>
      </p:sp>
      <p:sp>
        <p:nvSpPr>
          <p:cNvPr id="53" name="TextBox 10"/>
          <p:cNvSpPr txBox="1"/>
          <p:nvPr/>
        </p:nvSpPr>
        <p:spPr bwMode="auto">
          <a:xfrm>
            <a:off x="4323017" y="2588177"/>
            <a:ext cx="6460424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9170">
              <a:defRPr/>
            </a:pPr>
            <a:r>
              <a:rPr lang="en-US" altLang="ko-KR" sz="3200" b="1" dirty="0" err="1">
                <a:solidFill>
                  <a:prstClr val="black"/>
                </a:solidFill>
                <a:cs typeface="Arial" pitchFamily="34" charset="0"/>
              </a:rPr>
              <a:t>Bulid</a:t>
            </a: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 a Chatbot</a:t>
            </a:r>
          </a:p>
        </p:txBody>
      </p:sp>
      <p:sp>
        <p:nvSpPr>
          <p:cNvPr id="55" name="TextBox 10"/>
          <p:cNvSpPr txBox="1"/>
          <p:nvPr/>
        </p:nvSpPr>
        <p:spPr bwMode="auto">
          <a:xfrm>
            <a:off x="4323017" y="3517949"/>
            <a:ext cx="7001280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9170">
              <a:defRPr/>
            </a:pP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Record the dialogue history</a:t>
            </a:r>
          </a:p>
        </p:txBody>
      </p:sp>
      <p:sp>
        <p:nvSpPr>
          <p:cNvPr id="56" name="TextBox 10"/>
          <p:cNvSpPr txBox="1"/>
          <p:nvPr/>
        </p:nvSpPr>
        <p:spPr bwMode="auto">
          <a:xfrm>
            <a:off x="4315519" y="4437247"/>
            <a:ext cx="700877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9170">
              <a:defRPr/>
            </a:pPr>
            <a:r>
              <a:rPr lang="en-US" altLang="ko-KR" sz="3200" b="1" dirty="0" err="1">
                <a:solidFill>
                  <a:prstClr val="black"/>
                </a:solidFill>
                <a:cs typeface="Arial" pitchFamily="34" charset="0"/>
              </a:rPr>
              <a:t>Bulid</a:t>
            </a: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 a </a:t>
            </a:r>
            <a:r>
              <a:rPr lang="en-US" altLang="ko-KR" sz="3200" b="1" dirty="0" err="1">
                <a:solidFill>
                  <a:prstClr val="black"/>
                </a:solidFill>
                <a:cs typeface="Arial" pitchFamily="34" charset="0"/>
              </a:rPr>
              <a:t>chatbot</a:t>
            </a:r>
            <a:r>
              <a:rPr lang="en-US" altLang="ko-KR" sz="3200" b="1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prstClr val="black"/>
                </a:solidFill>
                <a:cs typeface="Arial" pitchFamily="34" charset="0"/>
              </a:rPr>
              <a:t>Questionnare</a:t>
            </a:r>
            <a:endParaRPr lang="en-US" altLang="ko-KR" sz="3200" b="1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en-US" altLang="zh-TW" sz="4000" dirty="0">
                <a:solidFill>
                  <a:schemeClr val="tx1"/>
                </a:solidFill>
              </a:rPr>
              <a:t>Log</a:t>
            </a:r>
            <a:r>
              <a:rPr lang="zh-TW" altLang="en-US" sz="4000" dirty="0">
                <a:solidFill>
                  <a:schemeClr val="tx1"/>
                </a:solidFill>
              </a:rPr>
              <a:t>紀錄介面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31" y="1880531"/>
            <a:ext cx="8596312" cy="2981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3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發布為網頁應用程式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34CA6EBA-4A26-4CD5-BD4C-388D60215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91"/>
          <a:stretch/>
        </p:blipFill>
        <p:spPr>
          <a:xfrm>
            <a:off x="929173" y="2697932"/>
            <a:ext cx="4492108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D6588F-951C-4775-9959-4EBEEC40EB4F}"/>
              </a:ext>
            </a:extLst>
          </p:cNvPr>
          <p:cNvSpPr/>
          <p:nvPr/>
        </p:nvSpPr>
        <p:spPr>
          <a:xfrm>
            <a:off x="3288002" y="3171446"/>
            <a:ext cx="878889" cy="3282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1C744B-8E27-48E8-A38F-4318D23C8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319" y="2429484"/>
            <a:ext cx="3477110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032DBD-1031-4673-A95B-EE3630F9320F}"/>
              </a:ext>
            </a:extLst>
          </p:cNvPr>
          <p:cNvSpPr/>
          <p:nvPr/>
        </p:nvSpPr>
        <p:spPr>
          <a:xfrm>
            <a:off x="5958396" y="2902998"/>
            <a:ext cx="2537534" cy="417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設定發布屬性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4F25DC11-D209-4D35-94A7-7CA86EA1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93" y="2009586"/>
            <a:ext cx="4364982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86652E-7945-418F-9252-658AD90563A1}"/>
              </a:ext>
            </a:extLst>
          </p:cNvPr>
          <p:cNvSpPr/>
          <p:nvPr/>
        </p:nvSpPr>
        <p:spPr>
          <a:xfrm>
            <a:off x="4074043" y="5237755"/>
            <a:ext cx="1831806" cy="20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2D3A43-4839-48C4-B192-5A3890F8032C}"/>
              </a:ext>
            </a:extLst>
          </p:cNvPr>
          <p:cNvSpPr txBox="1"/>
          <p:nvPr/>
        </p:nvSpPr>
        <p:spPr>
          <a:xfrm>
            <a:off x="5966908" y="5156439"/>
            <a:ext cx="36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選擇最後一個</a:t>
            </a: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zh-TW" altLang="en-US" b="1" dirty="0">
                <a:solidFill>
                  <a:srgbClr val="FF0000"/>
                </a:solidFill>
              </a:rPr>
              <a:t> 點選 </a:t>
            </a:r>
            <a:r>
              <a:rPr lang="en-US" altLang="zh-TW" b="1" dirty="0">
                <a:solidFill>
                  <a:srgbClr val="FF0000"/>
                </a:solidFill>
              </a:rPr>
              <a:t>deploy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CAC75B-6C9D-4B04-BDAF-7288B6826249}"/>
              </a:ext>
            </a:extLst>
          </p:cNvPr>
          <p:cNvSpPr/>
          <p:nvPr/>
        </p:nvSpPr>
        <p:spPr>
          <a:xfrm>
            <a:off x="4074043" y="2854946"/>
            <a:ext cx="648959" cy="274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D149D0-ACC1-433D-A045-87F8DFF34357}"/>
              </a:ext>
            </a:extLst>
          </p:cNvPr>
          <p:cNvSpPr txBox="1"/>
          <p:nvPr/>
        </p:nvSpPr>
        <p:spPr>
          <a:xfrm>
            <a:off x="4706466" y="2807353"/>
            <a:ext cx="36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每次發布都</a:t>
            </a:r>
            <a:r>
              <a:rPr lang="zh-TW" altLang="en-US" b="1" dirty="0">
                <a:solidFill>
                  <a:srgbClr val="FF0000"/>
                </a:solidFill>
              </a:rPr>
              <a:t>選新增</a:t>
            </a:r>
          </a:p>
        </p:txBody>
      </p:sp>
    </p:spTree>
    <p:extLst>
      <p:ext uri="{BB962C8B-B14F-4D97-AF65-F5344CB8AC3E}">
        <p14:creationId xmlns:p14="http://schemas.microsoft.com/office/powerpoint/2010/main" val="16106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複製 </a:t>
            </a:r>
            <a:r>
              <a:rPr lang="en-US" altLang="zh-TW" sz="4000" dirty="0" smtClean="0">
                <a:solidFill>
                  <a:schemeClr val="tx1"/>
                </a:solidFill>
              </a:rPr>
              <a:t>Web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URL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B29EF9F-673C-4C74-BC52-07C02ED9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06" y="2135422"/>
            <a:ext cx="689574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2EE5D0-8EF1-4AD5-B2A6-89A53DF68EE6}"/>
              </a:ext>
            </a:extLst>
          </p:cNvPr>
          <p:cNvSpPr/>
          <p:nvPr/>
        </p:nvSpPr>
        <p:spPr>
          <a:xfrm>
            <a:off x="3775047" y="4144162"/>
            <a:ext cx="4370664" cy="349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98891" y="985872"/>
            <a:ext cx="77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回到 </a:t>
            </a:r>
            <a:r>
              <a:rPr lang="en-US" altLang="zh-TW" sz="2400" dirty="0" smtClean="0"/>
              <a:t>line messaging API </a:t>
            </a:r>
            <a:r>
              <a:rPr lang="zh-TW" altLang="en-US" sz="2400" dirty="0" smtClean="0"/>
              <a:t>找 </a:t>
            </a:r>
            <a:r>
              <a:rPr lang="en-US" altLang="zh-TW" sz="2400" dirty="0" err="1" smtClean="0"/>
              <a:t>webhook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 編輯並驗證</a:t>
            </a:r>
            <a:endParaRPr lang="zh-TW" altLang="en-US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8F0F95BD-6EA4-4B9C-8791-9A0C4693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6" y="1773877"/>
            <a:ext cx="3454882" cy="19347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1C7C4F-68F9-4943-B472-B5B403E5014D}"/>
              </a:ext>
            </a:extLst>
          </p:cNvPr>
          <p:cNvSpPr/>
          <p:nvPr/>
        </p:nvSpPr>
        <p:spPr>
          <a:xfrm>
            <a:off x="2330543" y="3019124"/>
            <a:ext cx="630771" cy="256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1C8D57-8299-4072-B04C-C3A966BBC5D5}"/>
              </a:ext>
            </a:extLst>
          </p:cNvPr>
          <p:cNvSpPr txBox="1"/>
          <p:nvPr/>
        </p:nvSpPr>
        <p:spPr>
          <a:xfrm>
            <a:off x="2969703" y="2960098"/>
            <a:ext cx="113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點選編輯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14E067-C60F-40FA-B012-B144FF162ED7}"/>
              </a:ext>
            </a:extLst>
          </p:cNvPr>
          <p:cNvGrpSpPr/>
          <p:nvPr/>
        </p:nvGrpSpPr>
        <p:grpSpPr>
          <a:xfrm>
            <a:off x="677334" y="3924068"/>
            <a:ext cx="10001250" cy="2543175"/>
            <a:chOff x="677334" y="3924068"/>
            <a:chExt cx="10001250" cy="254317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8CC8803-3D65-4F27-8A37-F052490B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3924068"/>
              <a:ext cx="10001250" cy="254317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1E558-63B8-47C7-AC0D-707CEC495D73}"/>
                </a:ext>
              </a:extLst>
            </p:cNvPr>
            <p:cNvSpPr/>
            <p:nvPr/>
          </p:nvSpPr>
          <p:spPr>
            <a:xfrm>
              <a:off x="2396089" y="4493067"/>
              <a:ext cx="8282495" cy="4110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3EB55E-08FF-4F28-826A-30910754A467}"/>
                </a:ext>
              </a:extLst>
            </p:cNvPr>
            <p:cNvSpPr/>
            <p:nvPr/>
          </p:nvSpPr>
          <p:spPr>
            <a:xfrm>
              <a:off x="2396089" y="5768069"/>
              <a:ext cx="649115" cy="306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457B198-461A-4A4D-9DA9-23AFF2898EAC}"/>
                </a:ext>
              </a:extLst>
            </p:cNvPr>
            <p:cNvSpPr txBox="1"/>
            <p:nvPr/>
          </p:nvSpPr>
          <p:spPr>
            <a:xfrm>
              <a:off x="4486182" y="3970922"/>
              <a:ext cx="265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貼上剛剛複製的網址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008227" y="4597900"/>
            <a:ext cx="5167619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回到 </a:t>
            </a:r>
            <a:r>
              <a:rPr lang="en-US" altLang="ko-KR" sz="4000" dirty="0">
                <a:solidFill>
                  <a:schemeClr val="tx1"/>
                </a:solidFill>
              </a:rPr>
              <a:t>google script </a:t>
            </a:r>
            <a:r>
              <a:rPr lang="zh-TW" altLang="en-US" sz="4000" dirty="0" smtClean="0">
                <a:solidFill>
                  <a:schemeClr val="tx1"/>
                </a:solidFill>
              </a:rPr>
              <a:t>重新發布</a:t>
            </a:r>
            <a:r>
              <a:rPr lang="zh-TW" altLang="en-US" sz="4000" dirty="0">
                <a:solidFill>
                  <a:schemeClr val="tx1"/>
                </a:solidFill>
              </a:rPr>
              <a:t>並允許權限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內容版面配置區 4">
            <a:extLst>
              <a:ext uri="{FF2B5EF4-FFF2-40B4-BE49-F238E27FC236}">
                <a16:creationId xmlns:a16="http://schemas.microsoft.com/office/drawing/2014/main" id="{0EEFCB06-D036-4227-A746-9F780535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70" y="1757708"/>
            <a:ext cx="3997388" cy="4580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8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完成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 descr="https://lh3.googleusercontent.com/zZxD3cGgjiRKbJYNauQeC5fZS5c1pvnOffcAzkuJLYuxAZHRShAuewYi0vWGbJoZaufal22jnWeIXXx1br03Qj3a1ZtDmSVLayz-w9WZPFfKEsb8FO6F-TOgkLOWq26G8XEX7GmGgOUT2qKv9Bxhm7BrdBDZ3ktThXU76vCDdREPSMfqZQGwsZu2OOsVy4T4XtxlUGxY83Yd9zqIB3exq653qXnN9VYO9oILHeeGlyL39m_OO2-0k1LUdfJINvsrlJxz1Db7SH6OYSqH9FIHr4c2ztwJvGfmQELwjI0SgDeBQZnAlumYDBaQFwpnYR8hDTkR0Hj38Q07AwqOQyv1hEe4NKOQeCUt76k-R5CM0aFgUeCtEGbyRiAPfSQYoDV6nMlReGYL062aP4TkdCxzAd2v_e3XD4L5rzgJrXdAggL3eKQUTkoxRNStfaldFVlHj_RVov2F90SDfky2Lar2UwSgqW6FHKHDo38fOKSc_Nn-Argy3TrpPajBLzWLdjNIxyHP4UvaHH4Hk5uKN3jauOIqYq3SXs32tMEyqzePMwZub92WMPQSDkQC0Ze6tVBgxYSHQa5YMI99rS4NB6Kx5rcO43SDXyll7onlKqA7HKrBPEP5qIFg-LgZihBS-_OIAToqXXur9zepkNV0xwT5-Enoox2moeciP_wXauPAGpv2US-9tw-ZnSyN6Wbq=w469-h937-no?authuser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"/>
          <a:stretch/>
        </p:blipFill>
        <p:spPr bwMode="auto">
          <a:xfrm>
            <a:off x="2800214" y="679508"/>
            <a:ext cx="2890714" cy="56282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lh3.googleusercontent.com/p0NfQeCpaBPooAfzu_XAAOS2qJOTCphIOuChv1nkPApgyybpBD3qoaYmUN1PXAbi5cJ_jc13cREeiITXb06ypSXVvekSDeqOfbZVAdLm_1JPPqYGbSom9EcWrRf06YFJluGBK3o9jWKxiYFUgIW-1_CX3stYvk1KombOR0onDf3HrDkSrohws7wCDGN6WXmPOd2XnwBaBqw-iECd0_o50940A4OESK29HFuBCGb3NRe6OfyRpM00taXOctSkEQS6R1K-yX3GPqXOM_hVm36x5MGULkav6jMLfhYgiYP6DKTsPjeTZO8oXe_s833I4FmYVsZ0oePVsRIxmAyRqmwPp4Jh8N9AlKiYa09Z5gqkCpmMQymCRB6ANV5vQAK_xq2lIajmy0ANhr2dk2OPGL8nnSTs3aFoIPu1KmDzcKfThewYOWxwT-N7o7Eco6mgBMC_SVCmA9LNT9ErL3UeL8AWbOXFD7epQcZUxZDZ2oJhR6zdau4g79r11T_o3sDVbBlUXQpiGIk80wr6QzEl2BGHY6CQUv_qZrZ1VWrqhx2ApOxRQo8n58tZkFSS4o-vlmKdlmOyTjs1SDTex0F7ZLf0GReqpahrMXjK_vvJ0-3dFdgRMzpqI17FqlzFt9ysHGXuUEJjPuoLbrRWV--na07f3SMk08_hmrAkABp2cc2pLGs9VydLGfj8u_vE_EyQ=w469-h937-no?authuser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"/>
          <a:stretch/>
        </p:blipFill>
        <p:spPr bwMode="auto">
          <a:xfrm>
            <a:off x="6123706" y="687897"/>
            <a:ext cx="2890714" cy="5619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1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873748" y="3127489"/>
            <a:ext cx="8444504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Record</a:t>
            </a:r>
            <a:r>
              <a:rPr kumimoji="0" lang="en-US" altLang="zh-TW" sz="4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the dialogue history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6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smtClean="0">
                <a:solidFill>
                  <a:prstClr val="black"/>
                </a:solidFill>
              </a:rPr>
              <a:t>Record </a:t>
            </a:r>
            <a:r>
              <a:rPr lang="en-US" altLang="ko-KR" sz="4000" dirty="0">
                <a:solidFill>
                  <a:prstClr val="black"/>
                </a:solidFill>
              </a:rPr>
              <a:t>the dialogue </a:t>
            </a:r>
            <a:r>
              <a:rPr lang="en-US" altLang="ko-KR" sz="4000" dirty="0" smtClean="0">
                <a:solidFill>
                  <a:prstClr val="black"/>
                </a:solidFill>
              </a:rPr>
              <a:t>history</a:t>
            </a: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創建 </a:t>
            </a:r>
            <a:r>
              <a:rPr lang="en-US" altLang="ko-KR" sz="4000" dirty="0">
                <a:solidFill>
                  <a:schemeClr val="tx1"/>
                </a:solidFill>
              </a:rPr>
              <a:t>google </a:t>
            </a:r>
            <a:r>
              <a:rPr lang="zh-TW" altLang="en-US" sz="4000" dirty="0">
                <a:solidFill>
                  <a:schemeClr val="tx1"/>
                </a:solidFill>
              </a:rPr>
              <a:t>試算表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內容版面配置區 3">
            <a:extLst>
              <a:ext uri="{FF2B5EF4-FFF2-40B4-BE49-F238E27FC236}">
                <a16:creationId xmlns:a16="http://schemas.microsoft.com/office/drawing/2014/main" id="{7A71EFB1-AF7A-41B8-8665-C9A14E56C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2"/>
          <a:stretch/>
        </p:blipFill>
        <p:spPr>
          <a:xfrm>
            <a:off x="1359070" y="1833002"/>
            <a:ext cx="2570931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5F45C27-CF3E-4A0A-9900-4B1867CFC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609"/>
          <a:stretch/>
        </p:blipFill>
        <p:spPr>
          <a:xfrm>
            <a:off x="4381058" y="3221271"/>
            <a:ext cx="5335942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B0A215B-A6F9-4AFE-AD1F-485B156BAAAC}"/>
              </a:ext>
            </a:extLst>
          </p:cNvPr>
          <p:cNvSpPr txBox="1"/>
          <p:nvPr/>
        </p:nvSpPr>
        <p:spPr>
          <a:xfrm>
            <a:off x="4381058" y="2400794"/>
            <a:ext cx="729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輸入 </a:t>
            </a:r>
            <a:r>
              <a:rPr lang="en-US" altLang="zh-TW" sz="2400" b="1" dirty="0">
                <a:solidFill>
                  <a:srgbClr val="FF0000"/>
                </a:solidFill>
              </a:rPr>
              <a:t>title (</a:t>
            </a:r>
            <a:r>
              <a:rPr lang="zh-TW" altLang="en-US" sz="2400" b="1" dirty="0">
                <a:solidFill>
                  <a:srgbClr val="FF0000"/>
                </a:solidFill>
              </a:rPr>
              <a:t>注意</a:t>
            </a:r>
            <a:r>
              <a:rPr lang="en-US" altLang="zh-TW" sz="2400" b="1" dirty="0">
                <a:solidFill>
                  <a:srgbClr val="FF0000"/>
                </a:solidFill>
              </a:rPr>
              <a:t>!!! </a:t>
            </a:r>
            <a:r>
              <a:rPr lang="zh-TW" altLang="en-US" sz="2400" b="1" dirty="0">
                <a:solidFill>
                  <a:srgbClr val="FF0000"/>
                </a:solidFill>
              </a:rPr>
              <a:t>順序要一樣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複製</a:t>
            </a:r>
            <a:r>
              <a:rPr lang="zh-TW" altLang="en-US" sz="4000" dirty="0">
                <a:solidFill>
                  <a:schemeClr val="tx1"/>
                </a:solidFill>
              </a:rPr>
              <a:t>共用連結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內容版面配置區 3">
            <a:extLst>
              <a:ext uri="{FF2B5EF4-FFF2-40B4-BE49-F238E27FC236}">
                <a16:creationId xmlns:a16="http://schemas.microsoft.com/office/drawing/2014/main" id="{59D9A68B-CABA-42B8-8E01-74B64209B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91" r="867"/>
          <a:stretch/>
        </p:blipFill>
        <p:spPr>
          <a:xfrm>
            <a:off x="1310825" y="3080000"/>
            <a:ext cx="2693675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0F28E9-9744-488D-AAA5-3D7D9FCB54EB}"/>
              </a:ext>
            </a:extLst>
          </p:cNvPr>
          <p:cNvSpPr txBox="1"/>
          <p:nvPr/>
        </p:nvSpPr>
        <p:spPr>
          <a:xfrm>
            <a:off x="2161411" y="2544882"/>
            <a:ext cx="158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點選共用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8E92EE-CAF1-4CAE-8179-061645100185}"/>
              </a:ext>
            </a:extLst>
          </p:cNvPr>
          <p:cNvSpPr/>
          <p:nvPr/>
        </p:nvSpPr>
        <p:spPr>
          <a:xfrm>
            <a:off x="2657662" y="3394759"/>
            <a:ext cx="752110" cy="31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B53E75C-869B-4395-B1F1-1AC34DAB9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533" y="1930400"/>
            <a:ext cx="6145844" cy="3787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4394472-AFEA-44C6-B0F8-B5804960BE8C}"/>
              </a:ext>
            </a:extLst>
          </p:cNvPr>
          <p:cNvSpPr/>
          <p:nvPr/>
        </p:nvSpPr>
        <p:spPr>
          <a:xfrm>
            <a:off x="8477474" y="4289987"/>
            <a:ext cx="1222004" cy="1200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6643335-592B-4E97-BE36-FFD72937AFC4}"/>
              </a:ext>
            </a:extLst>
          </p:cNvPr>
          <p:cNvSpPr txBox="1"/>
          <p:nvPr/>
        </p:nvSpPr>
        <p:spPr>
          <a:xfrm>
            <a:off x="6720966" y="5121612"/>
            <a:ext cx="15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選擇編輯者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F5DB2A-7480-4BBB-8ABF-0073914AE5F4}"/>
              </a:ext>
            </a:extLst>
          </p:cNvPr>
          <p:cNvSpPr/>
          <p:nvPr/>
        </p:nvSpPr>
        <p:spPr>
          <a:xfrm>
            <a:off x="8554339" y="3546734"/>
            <a:ext cx="632389" cy="27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BE35959-0E90-4A09-A5E0-CDA14461AE05}"/>
              </a:ext>
            </a:extLst>
          </p:cNvPr>
          <p:cNvSpPr txBox="1"/>
          <p:nvPr/>
        </p:nvSpPr>
        <p:spPr>
          <a:xfrm>
            <a:off x="8107362" y="3126600"/>
            <a:ext cx="15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複製連結</a:t>
            </a:r>
          </a:p>
        </p:txBody>
      </p:sp>
    </p:spTree>
    <p:extLst>
      <p:ext uri="{BB962C8B-B14F-4D97-AF65-F5344CB8AC3E}">
        <p14:creationId xmlns:p14="http://schemas.microsoft.com/office/powerpoint/2010/main" val="31963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3417529" y="3079603"/>
            <a:ext cx="6950851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Chatbot</a:t>
            </a: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4800" dirty="0" smtClean="0">
                <a:solidFill>
                  <a:prstClr val="black"/>
                </a:solidFill>
                <a:latin typeface="Arial"/>
              </a:rPr>
              <a:t>Introduction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0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貼上連結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內容版面配置區 3">
            <a:extLst>
              <a:ext uri="{FF2B5EF4-FFF2-40B4-BE49-F238E27FC236}">
                <a16:creationId xmlns:a16="http://schemas.microsoft.com/office/drawing/2014/main" id="{F3C5B63A-82D2-4342-8886-8B034BAA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28" y="2474490"/>
            <a:ext cx="5961194" cy="2033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74A9B5C-D4AA-41F4-BF4A-ED8A05BA20DC}"/>
              </a:ext>
            </a:extLst>
          </p:cNvPr>
          <p:cNvSpPr/>
          <p:nvPr/>
        </p:nvSpPr>
        <p:spPr>
          <a:xfrm>
            <a:off x="3599335" y="3498209"/>
            <a:ext cx="2474295" cy="167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E9E67E-CB1D-4809-8D45-83EC23534965}"/>
              </a:ext>
            </a:extLst>
          </p:cNvPr>
          <p:cNvSpPr txBox="1"/>
          <p:nvPr/>
        </p:nvSpPr>
        <p:spPr>
          <a:xfrm>
            <a:off x="6138297" y="3401044"/>
            <a:ext cx="15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貼上連結</a:t>
            </a:r>
          </a:p>
        </p:txBody>
      </p:sp>
    </p:spTree>
    <p:extLst>
      <p:ext uri="{BB962C8B-B14F-4D97-AF65-F5344CB8AC3E}">
        <p14:creationId xmlns:p14="http://schemas.microsoft.com/office/powerpoint/2010/main" val="8521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lang="zh-TW" altLang="en-US" sz="4000" dirty="0">
                <a:solidFill>
                  <a:schemeClr val="tx1"/>
                </a:solidFill>
              </a:rPr>
              <a:t>取消程式碼註解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FC0055B7-6659-4730-A712-97749B2E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6" y="3111651"/>
            <a:ext cx="8596312" cy="852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5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重</a:t>
            </a:r>
            <a:r>
              <a:rPr lang="zh-TW" altLang="en-US" sz="4000" dirty="0">
                <a:solidFill>
                  <a:schemeClr val="tx1"/>
                </a:solidFill>
              </a:rPr>
              <a:t>新</a:t>
            </a:r>
            <a:r>
              <a:rPr lang="zh-TW" altLang="en-US" sz="4000" dirty="0" smtClean="0">
                <a:solidFill>
                  <a:schemeClr val="tx1"/>
                </a:solidFill>
              </a:rPr>
              <a:t>發布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C8330762-E1DD-46EC-BF99-AE969DE2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79" y="1850196"/>
            <a:ext cx="4364982" cy="38814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B58318-D2E6-42DE-B081-5D824D44B355}"/>
              </a:ext>
            </a:extLst>
          </p:cNvPr>
          <p:cNvSpPr/>
          <p:nvPr/>
        </p:nvSpPr>
        <p:spPr>
          <a:xfrm>
            <a:off x="3825380" y="5090733"/>
            <a:ext cx="1828800" cy="152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29545-AE86-48A4-B582-A75B1711343A}"/>
              </a:ext>
            </a:extLst>
          </p:cNvPr>
          <p:cNvSpPr/>
          <p:nvPr/>
        </p:nvSpPr>
        <p:spPr>
          <a:xfrm>
            <a:off x="3825380" y="2695556"/>
            <a:ext cx="713064" cy="274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883BAA-4889-4F72-B540-169230CF3452}"/>
              </a:ext>
            </a:extLst>
          </p:cNvPr>
          <p:cNvSpPr txBox="1"/>
          <p:nvPr/>
        </p:nvSpPr>
        <p:spPr>
          <a:xfrm>
            <a:off x="4523906" y="2642316"/>
            <a:ext cx="36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每次 </a:t>
            </a:r>
            <a:r>
              <a:rPr lang="en-US" altLang="zh-TW" b="1" dirty="0">
                <a:solidFill>
                  <a:srgbClr val="FF0000"/>
                </a:solidFill>
              </a:rPr>
              <a:t>deploy </a:t>
            </a:r>
            <a:r>
              <a:rPr lang="zh-TW" altLang="en-US" b="1" dirty="0">
                <a:solidFill>
                  <a:srgbClr val="FF0000"/>
                </a:solidFill>
              </a:rPr>
              <a:t>都選新增</a:t>
            </a:r>
          </a:p>
        </p:txBody>
      </p:sp>
    </p:spTree>
    <p:extLst>
      <p:ext uri="{BB962C8B-B14F-4D97-AF65-F5344CB8AC3E}">
        <p14:creationId xmlns:p14="http://schemas.microsoft.com/office/powerpoint/2010/main" val="24097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>
                <a:solidFill>
                  <a:prstClr val="black"/>
                </a:solidFill>
              </a:rPr>
              <a:t>Record the dialogue history</a:t>
            </a:r>
          </a:p>
          <a:p>
            <a:pPr lvl="0" algn="l"/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完成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1B80C9E2-1CC1-4D92-89A4-70A9092F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37" y="1846938"/>
            <a:ext cx="611804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91277" y="3135878"/>
            <a:ext cx="9409445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Bulid</a:t>
            </a: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a </a:t>
            </a:r>
            <a:r>
              <a:rPr kumimoji="0" lang="en-US" altLang="zh-TW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chatbot</a:t>
            </a:r>
            <a:r>
              <a:rPr lang="en-US" altLang="zh-TW" sz="48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zh-TW" sz="4800" dirty="0" err="1">
                <a:solidFill>
                  <a:prstClr val="black"/>
                </a:solidFill>
                <a:latin typeface="Arial"/>
              </a:rPr>
              <a:t>Questionnare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7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開新</a:t>
            </a:r>
            <a:r>
              <a:rPr lang="zh-TW" altLang="en-US" sz="4000" dirty="0">
                <a:solidFill>
                  <a:prstClr val="black"/>
                </a:solidFill>
              </a:rPr>
              <a:t>專案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66" y="1630261"/>
            <a:ext cx="9134475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B29545-AE86-48A4-B582-A75B1711343A}"/>
              </a:ext>
            </a:extLst>
          </p:cNvPr>
          <p:cNvSpPr/>
          <p:nvPr/>
        </p:nvSpPr>
        <p:spPr>
          <a:xfrm>
            <a:off x="1847544" y="2567031"/>
            <a:ext cx="1541608" cy="629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命名新專案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8" y="1407235"/>
            <a:ext cx="5876925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69" y="4168142"/>
            <a:ext cx="5419725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8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重新命名</a:t>
            </a:r>
            <a:r>
              <a:rPr lang="en-US" altLang="zh-TW" sz="4000" dirty="0" err="1" smtClean="0">
                <a:solidFill>
                  <a:prstClr val="black"/>
                </a:solidFill>
              </a:rPr>
              <a:t>gs</a:t>
            </a:r>
            <a:r>
              <a:rPr lang="zh-TW" altLang="en-US" sz="4000" dirty="0" smtClean="0">
                <a:solidFill>
                  <a:prstClr val="black"/>
                </a:solidFill>
              </a:rPr>
              <a:t>檔案為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60" y="2287703"/>
            <a:ext cx="4724400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3223" b="2278"/>
          <a:stretch/>
        </p:blipFill>
        <p:spPr>
          <a:xfrm>
            <a:off x="6327527" y="2734811"/>
            <a:ext cx="5191125" cy="2097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20535" y="699608"/>
            <a:ext cx="8117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linebot_NCTU</a:t>
            </a:r>
            <a:r>
              <a:rPr lang="en-US" altLang="zh-TW" sz="2400" dirty="0"/>
              <a:t>-master</a:t>
            </a:r>
            <a:r>
              <a:rPr lang="zh-TW" altLang="en-US" sz="2400" dirty="0"/>
              <a:t>的</a:t>
            </a:r>
            <a:r>
              <a:rPr lang="en-US" altLang="zh-TW" sz="2400" dirty="0">
                <a:solidFill>
                  <a:schemeClr val="accent1"/>
                </a:solidFill>
              </a:rPr>
              <a:t>main.gs</a:t>
            </a:r>
            <a:r>
              <a:rPr lang="zh-TW" altLang="en-US" sz="2400" dirty="0"/>
              <a:t>用記事本打開並複製貼上到</a:t>
            </a:r>
            <a:r>
              <a:rPr lang="en-US" altLang="zh-TW" sz="2400" dirty="0"/>
              <a:t>google</a:t>
            </a:r>
            <a:r>
              <a:rPr lang="zh-TW" altLang="en-US" sz="2400" dirty="0"/>
              <a:t>專案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16" y="1530605"/>
            <a:ext cx="6275315" cy="49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0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新增名為</a:t>
            </a:r>
            <a:r>
              <a:rPr lang="en-US" altLang="zh-TW" sz="4000" dirty="0" smtClean="0">
                <a:solidFill>
                  <a:schemeClr val="accent1"/>
                </a:solidFill>
              </a:rPr>
              <a:t>forms</a:t>
            </a:r>
            <a:r>
              <a:rPr lang="zh-TW" altLang="en-US" sz="4000" dirty="0" smtClean="0">
                <a:solidFill>
                  <a:prstClr val="black"/>
                </a:solidFill>
              </a:rPr>
              <a:t>的檔案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53" y="1986758"/>
            <a:ext cx="428021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356" y="2890924"/>
            <a:ext cx="5191125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4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15413" y="0"/>
            <a:ext cx="9578548" cy="1179288"/>
          </a:xfrm>
        </p:spPr>
        <p:txBody>
          <a:bodyPr/>
          <a:lstStyle/>
          <a:p>
            <a:pPr algn="l"/>
            <a:r>
              <a:rPr lang="en-US" altLang="ko-KR" sz="4000" dirty="0" smtClean="0">
                <a:solidFill>
                  <a:schemeClr val="tx1"/>
                </a:solidFill>
              </a:rPr>
              <a:t>Introduction - Chatbot</a:t>
            </a:r>
            <a:r>
              <a:rPr lang="en-US" altLang="ko-KR" sz="4000" dirty="0" smtClean="0"/>
              <a:t> </a:t>
            </a:r>
            <a:r>
              <a:rPr lang="en-US" altLang="ko-KR" sz="4000" dirty="0" smtClean="0">
                <a:solidFill>
                  <a:schemeClr val="accent5"/>
                </a:solidFill>
              </a:rPr>
              <a:t>Services</a:t>
            </a:r>
            <a:br>
              <a:rPr lang="en-US" altLang="ko-KR" sz="4000" dirty="0" smtClean="0">
                <a:solidFill>
                  <a:schemeClr val="accent5"/>
                </a:solidFill>
              </a:rPr>
            </a:br>
            <a:endParaRPr lang="ko-KR" altLang="en-US" sz="4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192011" y="1225121"/>
            <a:ext cx="4608512" cy="1077577"/>
            <a:chOff x="7164288" y="856926"/>
            <a:chExt cx="1439711" cy="808183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56926"/>
              <a:ext cx="14397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7DE1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Food Ordering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E1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ustomers can ask a </a:t>
              </a:r>
              <a:r>
                <a:rPr kumimoji="0" lang="en-US" altLang="ko-KR" sz="2133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chatbot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to order dishes. </a:t>
              </a:r>
              <a:endParaRPr kumimoji="0" lang="en-US" altLang="ko-KR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92011" y="4586270"/>
            <a:ext cx="4608512" cy="1077577"/>
            <a:chOff x="7164288" y="856926"/>
            <a:chExt cx="1439711" cy="808183"/>
          </a:xfrm>
        </p:grpSpPr>
        <p:sp>
          <p:nvSpPr>
            <p:cNvPr id="30" name="TextBox 29"/>
            <p:cNvSpPr txBox="1"/>
            <p:nvPr/>
          </p:nvSpPr>
          <p:spPr>
            <a:xfrm>
              <a:off x="7164288" y="856926"/>
              <a:ext cx="14397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07624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Insurance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07624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1103513"/>
              <a:ext cx="1439711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A</a:t>
              </a:r>
              <a:r>
                <a:rPr kumimoji="0" lang="en-US" altLang="zh-TW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kumimoji="0" lang="en-US" altLang="zh-TW" sz="2133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chatbot</a:t>
              </a:r>
              <a:r>
                <a:rPr kumimoji="0" lang="en-US" altLang="zh-TW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handles questions about policy details and sales quotes</a:t>
              </a:r>
              <a:r>
                <a:rPr kumimoji="0" lang="en-US" altLang="ko-KR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92011" y="2199941"/>
            <a:ext cx="4608512" cy="1077577"/>
            <a:chOff x="7164288" y="856926"/>
            <a:chExt cx="1439711" cy="808183"/>
          </a:xfrm>
        </p:grpSpPr>
        <p:sp>
          <p:nvSpPr>
            <p:cNvPr id="33" name="TextBox 32"/>
            <p:cNvSpPr txBox="1"/>
            <p:nvPr/>
          </p:nvSpPr>
          <p:spPr>
            <a:xfrm>
              <a:off x="7164288" y="856926"/>
              <a:ext cx="14397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ED4D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Travel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D4D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4288" y="1103513"/>
              <a:ext cx="1439711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A </a:t>
              </a:r>
              <a:r>
                <a:rPr kumimoji="0" lang="en-US" altLang="ko-KR" sz="2133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chatbot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can book a hotel and solve travel related problems</a:t>
              </a:r>
              <a:r>
                <a:rPr kumimoji="0" lang="en-US" altLang="ko-KR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92011" y="3242121"/>
            <a:ext cx="4608512" cy="1405809"/>
            <a:chOff x="7164288" y="856926"/>
            <a:chExt cx="1439711" cy="1054357"/>
          </a:xfrm>
        </p:grpSpPr>
        <p:sp>
          <p:nvSpPr>
            <p:cNvPr id="36" name="TextBox 35"/>
            <p:cNvSpPr txBox="1"/>
            <p:nvPr/>
          </p:nvSpPr>
          <p:spPr>
            <a:xfrm>
              <a:off x="7164288" y="856926"/>
              <a:ext cx="14397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C7DE1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Finance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E1">
                    <a:lumMod val="50000"/>
                  </a:srgb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4288" y="1103513"/>
              <a:ext cx="1439711" cy="80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A </a:t>
              </a:r>
              <a:r>
                <a:rPr kumimoji="0" lang="en-US" altLang="ko-KR" sz="2133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chatbot</a:t>
              </a:r>
              <a:r>
                <a:rPr kumimoji="0" lang="en-US" altLang="ko-KR" sz="2133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 can search recent transactions, credit card payment dates, and limits</a:t>
              </a:r>
              <a:r>
                <a:rPr kumimoji="0" lang="en-US" altLang="ko-KR" sz="21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15413" y="1535282"/>
            <a:ext cx="4896544" cy="4159471"/>
            <a:chOff x="611560" y="1151461"/>
            <a:chExt cx="3672408" cy="3119603"/>
          </a:xfrm>
        </p:grpSpPr>
        <p:cxnSp>
          <p:nvCxnSpPr>
            <p:cNvPr id="51" name="Straight Connector 50"/>
            <p:cNvCxnSpPr>
              <a:stCxn id="2" idx="2"/>
            </p:cNvCxnSpPr>
            <p:nvPr/>
          </p:nvCxnSpPr>
          <p:spPr>
            <a:xfrm flipH="1">
              <a:off x="2441164" y="1943549"/>
              <a:ext cx="6600" cy="76626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0" idx="0"/>
            </p:cNvCxnSpPr>
            <p:nvPr/>
          </p:nvCxnSpPr>
          <p:spPr>
            <a:xfrm>
              <a:off x="2441164" y="2764461"/>
              <a:ext cx="6600" cy="71451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447764" y="1546060"/>
              <a:ext cx="993448" cy="113704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447764" y="2709817"/>
              <a:ext cx="1044116" cy="54644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2447764" y="2902960"/>
              <a:ext cx="1044116" cy="97061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" idx="3"/>
            </p:cNvCxnSpPr>
            <p:nvPr/>
          </p:nvCxnSpPr>
          <p:spPr>
            <a:xfrm>
              <a:off x="1403648" y="1547505"/>
              <a:ext cx="993448" cy="113704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3"/>
            </p:cNvCxnSpPr>
            <p:nvPr/>
          </p:nvCxnSpPr>
          <p:spPr>
            <a:xfrm>
              <a:off x="1403648" y="2711262"/>
              <a:ext cx="1044116" cy="54644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1" idx="3"/>
            </p:cNvCxnSpPr>
            <p:nvPr/>
          </p:nvCxnSpPr>
          <p:spPr>
            <a:xfrm flipV="1">
              <a:off x="1403648" y="2904405"/>
              <a:ext cx="1044116" cy="97061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051720" y="1151461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1560" y="1151461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1880" y="1151461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1880" y="2315218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880" y="3478976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1720" y="3478976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560" y="3478976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1560" y="2315218"/>
              <a:ext cx="792088" cy="79208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8" name="Rectangle 9"/>
            <p:cNvSpPr/>
            <p:nvPr/>
          </p:nvSpPr>
          <p:spPr>
            <a:xfrm>
              <a:off x="850989" y="3681223"/>
              <a:ext cx="357963" cy="335085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9" name="Rectangle 23"/>
            <p:cNvSpPr/>
            <p:nvPr/>
          </p:nvSpPr>
          <p:spPr>
            <a:xfrm>
              <a:off x="3647470" y="3733427"/>
              <a:ext cx="480907" cy="28288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3720787" y="2517905"/>
              <a:ext cx="334274" cy="333296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1" name="Oval 7"/>
            <p:cNvSpPr/>
            <p:nvPr/>
          </p:nvSpPr>
          <p:spPr>
            <a:xfrm>
              <a:off x="2257587" y="3684843"/>
              <a:ext cx="380354" cy="38035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796737" y="1321528"/>
              <a:ext cx="421733" cy="42525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3" name="Rounded Rectangle 7"/>
            <p:cNvSpPr/>
            <p:nvPr/>
          </p:nvSpPr>
          <p:spPr>
            <a:xfrm>
              <a:off x="806256" y="2482146"/>
              <a:ext cx="402696" cy="347521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4" name="Rounded Rectangle 27"/>
            <p:cNvSpPr/>
            <p:nvPr/>
          </p:nvSpPr>
          <p:spPr>
            <a:xfrm>
              <a:off x="2257587" y="1406492"/>
              <a:ext cx="367154" cy="282025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5" name="Rectangle 16"/>
            <p:cNvSpPr/>
            <p:nvPr/>
          </p:nvSpPr>
          <p:spPr>
            <a:xfrm>
              <a:off x="3712528" y="1406492"/>
              <a:ext cx="388500" cy="255328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303" y="2155090"/>
              <a:ext cx="1080244" cy="1080244"/>
            </a:xfrm>
            <a:prstGeom prst="rect">
              <a:avLst/>
            </a:prstGeom>
          </p:spPr>
        </p:pic>
      </p:grpSp>
      <p:sp>
        <p:nvSpPr>
          <p:cNvPr id="42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46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7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556687" y="73432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/>
              <a:t>linebot_NCTU</a:t>
            </a:r>
            <a:r>
              <a:rPr lang="en-US" altLang="zh-TW" sz="2400" dirty="0"/>
              <a:t>-master</a:t>
            </a:r>
            <a:r>
              <a:rPr lang="zh-TW" altLang="en-US" sz="2400" dirty="0" smtClean="0"/>
              <a:t>的</a:t>
            </a:r>
            <a:r>
              <a:rPr lang="en-US" altLang="zh-TW" sz="2400" dirty="0" smtClean="0">
                <a:solidFill>
                  <a:schemeClr val="accent1"/>
                </a:solidFill>
              </a:rPr>
              <a:t>forms.gs</a:t>
            </a:r>
            <a:r>
              <a:rPr lang="zh-TW" altLang="en-US" sz="2400" dirty="0"/>
              <a:t>用記事本打開並複製貼上到</a:t>
            </a:r>
            <a:r>
              <a:rPr lang="en-US" altLang="zh-TW" sz="2400" dirty="0"/>
              <a:t>google</a:t>
            </a:r>
            <a:r>
              <a:rPr lang="zh-TW" altLang="en-US" sz="2400" dirty="0"/>
              <a:t>專案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77" y="1514984"/>
            <a:ext cx="6102213" cy="5079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52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創建表單 </a:t>
            </a:r>
            <a:r>
              <a:rPr lang="en-US" altLang="zh-TW" sz="4000" dirty="0" smtClean="0">
                <a:solidFill>
                  <a:prstClr val="black"/>
                </a:solidFill>
              </a:rPr>
              <a:t>(</a:t>
            </a:r>
            <a:r>
              <a:rPr lang="zh-TW" altLang="en-US" sz="4000" dirty="0" smtClean="0">
                <a:solidFill>
                  <a:prstClr val="black"/>
                </a:solidFill>
              </a:rPr>
              <a:t>名稱、姓民、學號</a:t>
            </a:r>
            <a:r>
              <a:rPr lang="en-US" altLang="zh-TW" sz="4000" dirty="0" smtClean="0">
                <a:solidFill>
                  <a:prstClr val="black"/>
                </a:solidFill>
              </a:rPr>
              <a:t>)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86" y="1270095"/>
            <a:ext cx="5498206" cy="5251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16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>
                <a:solidFill>
                  <a:prstClr val="black"/>
                </a:solidFill>
              </a:rPr>
              <a:t>創建</a:t>
            </a:r>
            <a:r>
              <a:rPr lang="zh-TW" altLang="en-US" sz="4000" dirty="0" smtClean="0">
                <a:solidFill>
                  <a:prstClr val="black"/>
                </a:solidFill>
              </a:rPr>
              <a:t>表單</a:t>
            </a:r>
            <a:r>
              <a:rPr lang="en-US" altLang="zh-TW" sz="4000" dirty="0" smtClean="0">
                <a:solidFill>
                  <a:prstClr val="black"/>
                </a:solidFill>
              </a:rPr>
              <a:t>(</a:t>
            </a:r>
            <a:r>
              <a:rPr lang="zh-TW" altLang="en-US" sz="4000" dirty="0" smtClean="0">
                <a:solidFill>
                  <a:prstClr val="black"/>
                </a:solidFill>
              </a:rPr>
              <a:t>選擇題選填、下拉式選單</a:t>
            </a:r>
            <a:r>
              <a:rPr lang="en-US" altLang="zh-TW" sz="4000" dirty="0" smtClean="0">
                <a:solidFill>
                  <a:prstClr val="black"/>
                </a:solidFill>
              </a:rPr>
              <a:t>)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76" y="1371814"/>
            <a:ext cx="5933181" cy="503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8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>
                <a:solidFill>
                  <a:prstClr val="black"/>
                </a:solidFill>
              </a:rPr>
              <a:t>創建</a:t>
            </a:r>
            <a:r>
              <a:rPr lang="zh-TW" altLang="en-US" sz="4000" dirty="0" smtClean="0">
                <a:solidFill>
                  <a:prstClr val="black"/>
                </a:solidFill>
              </a:rPr>
              <a:t>表單 </a:t>
            </a:r>
            <a:r>
              <a:rPr lang="en-US" altLang="zh-TW" sz="4000" dirty="0" smtClean="0">
                <a:solidFill>
                  <a:prstClr val="black"/>
                </a:solidFill>
              </a:rPr>
              <a:t>(</a:t>
            </a:r>
            <a:r>
              <a:rPr lang="zh-TW" altLang="en-US" sz="4000" dirty="0" smtClean="0">
                <a:solidFill>
                  <a:prstClr val="black"/>
                </a:solidFill>
              </a:rPr>
              <a:t>日期、時間、簡答、滿意分數</a:t>
            </a:r>
            <a:r>
              <a:rPr lang="en-US" altLang="zh-TW" sz="4000" dirty="0" smtClean="0">
                <a:solidFill>
                  <a:prstClr val="black"/>
                </a:solidFill>
              </a:rPr>
              <a:t>)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8" y="1469859"/>
            <a:ext cx="5989740" cy="4828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5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選擇回復並創建表單試算表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02" y="2758186"/>
            <a:ext cx="9401175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05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新增名為</a:t>
            </a:r>
            <a:r>
              <a:rPr lang="en-US" altLang="zh-TW" sz="4000" dirty="0" err="1" smtClean="0">
                <a:solidFill>
                  <a:schemeClr val="accent1"/>
                </a:solidFill>
              </a:rPr>
              <a:t>ForLineBot</a:t>
            </a:r>
            <a:r>
              <a:rPr lang="zh-TW" altLang="en-US" sz="4000" dirty="0" smtClean="0">
                <a:solidFill>
                  <a:prstClr val="black"/>
                </a:solidFill>
              </a:rPr>
              <a:t>的工作表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53110"/>
          <a:stretch/>
        </p:blipFill>
        <p:spPr>
          <a:xfrm>
            <a:off x="2622521" y="1757708"/>
            <a:ext cx="6631837" cy="3955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84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把表單回應一的第一列貼到工作表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3" y="2189526"/>
            <a:ext cx="9089372" cy="3686743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H="1">
            <a:off x="9764785" y="3389152"/>
            <a:ext cx="343949" cy="218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852898" y="2558155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新增一欄位叫做</a:t>
            </a:r>
            <a:endParaRPr lang="en-US" altLang="zh-TW" sz="2400" dirty="0" smtClean="0"/>
          </a:p>
          <a:p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UserID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93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>
                <a:solidFill>
                  <a:prstClr val="black"/>
                </a:solidFill>
              </a:rPr>
              <a:t>Questionnare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填寫 </a:t>
            </a:r>
            <a:r>
              <a:rPr lang="en-US" altLang="zh-TW" sz="4000" dirty="0">
                <a:solidFill>
                  <a:schemeClr val="tx1"/>
                </a:solidFill>
              </a:rPr>
              <a:t>line bot Channel Access token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80" y="3323886"/>
            <a:ext cx="6406243" cy="2185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2026640" y="4023180"/>
            <a:ext cx="2872942" cy="22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/>
          <a:srcRect r="36504" b="30949"/>
          <a:stretch/>
        </p:blipFill>
        <p:spPr>
          <a:xfrm>
            <a:off x="1505480" y="1981927"/>
            <a:ext cx="8672879" cy="115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12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>
                <a:solidFill>
                  <a:prstClr val="black"/>
                </a:solidFill>
              </a:rPr>
              <a:t>Questionnare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l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19751" y="1073181"/>
            <a:ext cx="821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填寫 </a:t>
            </a:r>
            <a:r>
              <a:rPr lang="en-US" altLang="zh-TW" sz="2400" dirty="0" smtClean="0"/>
              <a:t>line bot Basic settings</a:t>
            </a:r>
            <a:r>
              <a:rPr lang="zh-TW" altLang="en-US" sz="2400" dirty="0" smtClean="0"/>
              <a:t>裡面的</a:t>
            </a:r>
            <a:r>
              <a:rPr lang="en-US" altLang="zh-TW" sz="2400" dirty="0" smtClean="0">
                <a:solidFill>
                  <a:schemeClr val="accent1"/>
                </a:solidFill>
              </a:rPr>
              <a:t>Channel ID</a:t>
            </a:r>
            <a:r>
              <a:rPr lang="zh-TW" altLang="en-US" sz="2400" dirty="0" smtClean="0">
                <a:solidFill>
                  <a:schemeClr val="accent1"/>
                </a:solidFill>
              </a:rPr>
              <a:t> </a:t>
            </a:r>
            <a:r>
              <a:rPr lang="zh-TW" altLang="en-US" sz="2400" dirty="0" smtClean="0"/>
              <a:t>和 </a:t>
            </a:r>
            <a:r>
              <a:rPr lang="en-US" altLang="zh-TW" sz="2400" dirty="0" smtClean="0">
                <a:solidFill>
                  <a:schemeClr val="accent1"/>
                </a:solidFill>
              </a:rPr>
              <a:t>user ID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067" y="4463780"/>
            <a:ext cx="5978899" cy="2039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067" y="1663435"/>
            <a:ext cx="566737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067" y="3826450"/>
            <a:ext cx="451485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2840067" y="3456842"/>
            <a:ext cx="2872942" cy="22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2840067" y="3994364"/>
            <a:ext cx="4366076" cy="22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3318239" y="5687736"/>
            <a:ext cx="2075882" cy="376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3318239" y="6064404"/>
            <a:ext cx="2075882" cy="331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填上表單</a:t>
            </a:r>
            <a:r>
              <a:rPr lang="en-US" altLang="zh-TW" sz="4000" dirty="0" smtClean="0">
                <a:solidFill>
                  <a:prstClr val="black"/>
                </a:solidFill>
              </a:rPr>
              <a:t>ID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85" y="1396981"/>
            <a:ext cx="8429118" cy="287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585" y="4335692"/>
            <a:ext cx="7320845" cy="2113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4534642" y="5368954"/>
            <a:ext cx="4559023" cy="410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59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013147" y="3087992"/>
            <a:ext cx="4845627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Bulid</a:t>
            </a: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a Chatbot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86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填上試算表</a:t>
            </a:r>
            <a:r>
              <a:rPr lang="en-US" altLang="zh-TW" sz="4000" dirty="0" smtClean="0">
                <a:solidFill>
                  <a:prstClr val="black"/>
                </a:solidFill>
              </a:rPr>
              <a:t>ID</a:t>
            </a:r>
            <a:endParaRPr lang="en-US" altLang="ko-KR" sz="4000" dirty="0" smtClean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52" y="1179288"/>
            <a:ext cx="7631360" cy="2715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052" y="4010811"/>
            <a:ext cx="7320845" cy="2113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4534642" y="5402510"/>
            <a:ext cx="5213365" cy="34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填上工作表名稱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17" y="2676961"/>
            <a:ext cx="7320845" cy="2113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B2DE02-5D00-4FED-AD22-859DDC1268CA}"/>
              </a:ext>
            </a:extLst>
          </p:cNvPr>
          <p:cNvSpPr/>
          <p:nvPr/>
        </p:nvSpPr>
        <p:spPr>
          <a:xfrm>
            <a:off x="4450753" y="4379799"/>
            <a:ext cx="2302386" cy="410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5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發布</a:t>
            </a:r>
            <a:endParaRPr lang="en-US" altLang="zh-TW" sz="4000" dirty="0" smtClean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C8330762-E1DD-46EC-BF99-AE969DE2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79" y="1850196"/>
            <a:ext cx="4364982" cy="38814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B58318-D2E6-42DE-B081-5D824D44B355}"/>
              </a:ext>
            </a:extLst>
          </p:cNvPr>
          <p:cNvSpPr/>
          <p:nvPr/>
        </p:nvSpPr>
        <p:spPr>
          <a:xfrm>
            <a:off x="3825380" y="5090733"/>
            <a:ext cx="1828800" cy="152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29545-AE86-48A4-B582-A75B1711343A}"/>
              </a:ext>
            </a:extLst>
          </p:cNvPr>
          <p:cNvSpPr/>
          <p:nvPr/>
        </p:nvSpPr>
        <p:spPr>
          <a:xfrm>
            <a:off x="3825380" y="2695556"/>
            <a:ext cx="713064" cy="274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883BAA-4889-4F72-B540-169230CF3452}"/>
              </a:ext>
            </a:extLst>
          </p:cNvPr>
          <p:cNvSpPr txBox="1"/>
          <p:nvPr/>
        </p:nvSpPr>
        <p:spPr>
          <a:xfrm>
            <a:off x="4523906" y="2642316"/>
            <a:ext cx="36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每次 </a:t>
            </a:r>
            <a:r>
              <a:rPr lang="en-US" altLang="zh-TW" b="1" dirty="0">
                <a:solidFill>
                  <a:srgbClr val="FF0000"/>
                </a:solidFill>
              </a:rPr>
              <a:t>deploy </a:t>
            </a:r>
            <a:r>
              <a:rPr lang="zh-TW" altLang="en-US" b="1" dirty="0">
                <a:solidFill>
                  <a:srgbClr val="FF0000"/>
                </a:solidFill>
              </a:rPr>
              <a:t>都選新增</a:t>
            </a:r>
          </a:p>
        </p:txBody>
      </p:sp>
    </p:spTree>
    <p:extLst>
      <p:ext uri="{BB962C8B-B14F-4D97-AF65-F5344CB8AC3E}">
        <p14:creationId xmlns:p14="http://schemas.microsoft.com/office/powerpoint/2010/main" val="42420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>
                <a:solidFill>
                  <a:prstClr val="black"/>
                </a:solidFill>
              </a:rPr>
              <a:t>Questionnare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複製 </a:t>
            </a:r>
            <a:r>
              <a:rPr lang="en-US" altLang="zh-TW" sz="4000" dirty="0" smtClean="0">
                <a:solidFill>
                  <a:schemeClr val="tx1"/>
                </a:solidFill>
              </a:rPr>
              <a:t>Web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URL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6B29EF9F-673C-4C74-BC52-07C02ED9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06" y="2135422"/>
            <a:ext cx="6895744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2EE5D0-8EF1-4AD5-B2A6-89A53DF68EE6}"/>
              </a:ext>
            </a:extLst>
          </p:cNvPr>
          <p:cNvSpPr/>
          <p:nvPr/>
        </p:nvSpPr>
        <p:spPr>
          <a:xfrm>
            <a:off x="3775047" y="4144162"/>
            <a:ext cx="4370664" cy="349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>
                <a:solidFill>
                  <a:prstClr val="black"/>
                </a:solidFill>
              </a:rPr>
              <a:t>Questionnare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l"/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798891" y="985872"/>
            <a:ext cx="77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回到 </a:t>
            </a:r>
            <a:r>
              <a:rPr lang="en-US" altLang="zh-TW" sz="2400" dirty="0" smtClean="0"/>
              <a:t>line messaging API </a:t>
            </a:r>
            <a:r>
              <a:rPr lang="zh-TW" altLang="en-US" sz="2400" dirty="0" smtClean="0"/>
              <a:t>找 </a:t>
            </a:r>
            <a:r>
              <a:rPr lang="en-US" altLang="zh-TW" sz="2400" dirty="0" err="1" smtClean="0"/>
              <a:t>webhook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 編輯並驗證</a:t>
            </a:r>
            <a:endParaRPr lang="zh-TW" altLang="en-US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8F0F95BD-6EA4-4B9C-8791-9A0C4693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239" y="1757708"/>
            <a:ext cx="3454882" cy="1934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1C7C4F-68F9-4943-B472-B5B403E5014D}"/>
              </a:ext>
            </a:extLst>
          </p:cNvPr>
          <p:cNvSpPr/>
          <p:nvPr/>
        </p:nvSpPr>
        <p:spPr>
          <a:xfrm>
            <a:off x="3501446" y="3002955"/>
            <a:ext cx="630771" cy="256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1C8D57-8299-4072-B04C-C3A966BBC5D5}"/>
              </a:ext>
            </a:extLst>
          </p:cNvPr>
          <p:cNvSpPr txBox="1"/>
          <p:nvPr/>
        </p:nvSpPr>
        <p:spPr>
          <a:xfrm>
            <a:off x="4140606" y="2943929"/>
            <a:ext cx="113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點選編輯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14E067-C60F-40FA-B012-B144FF162ED7}"/>
              </a:ext>
            </a:extLst>
          </p:cNvPr>
          <p:cNvGrpSpPr/>
          <p:nvPr/>
        </p:nvGrpSpPr>
        <p:grpSpPr>
          <a:xfrm>
            <a:off x="1969239" y="3854942"/>
            <a:ext cx="10001250" cy="2543175"/>
            <a:chOff x="677334" y="3924068"/>
            <a:chExt cx="10001250" cy="254317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8CC8803-3D65-4F27-8A37-F052490B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3924068"/>
              <a:ext cx="10001250" cy="2543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1E558-63B8-47C7-AC0D-707CEC495D73}"/>
                </a:ext>
              </a:extLst>
            </p:cNvPr>
            <p:cNvSpPr/>
            <p:nvPr/>
          </p:nvSpPr>
          <p:spPr>
            <a:xfrm>
              <a:off x="2396089" y="4493067"/>
              <a:ext cx="8282495" cy="4110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3EB55E-08FF-4F28-826A-30910754A467}"/>
                </a:ext>
              </a:extLst>
            </p:cNvPr>
            <p:cNvSpPr/>
            <p:nvPr/>
          </p:nvSpPr>
          <p:spPr>
            <a:xfrm>
              <a:off x="2396089" y="5768069"/>
              <a:ext cx="649115" cy="3061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457B198-461A-4A4D-9DA9-23AFF2898EAC}"/>
                </a:ext>
              </a:extLst>
            </p:cNvPr>
            <p:cNvSpPr txBox="1"/>
            <p:nvPr/>
          </p:nvSpPr>
          <p:spPr>
            <a:xfrm>
              <a:off x="4486182" y="3970922"/>
              <a:ext cx="26544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貼上剛剛複製的網址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6300132" y="4528774"/>
            <a:ext cx="5167619" cy="2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6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 smtClean="0">
                <a:solidFill>
                  <a:prstClr val="black"/>
                </a:solidFill>
              </a:rPr>
              <a:t>Bulid</a:t>
            </a:r>
            <a:r>
              <a:rPr lang="en-US" altLang="ko-KR" sz="4000" dirty="0" smtClean="0">
                <a:solidFill>
                  <a:prstClr val="black"/>
                </a:solidFill>
              </a:rPr>
              <a:t> a </a:t>
            </a:r>
            <a:r>
              <a:rPr lang="en-US" altLang="ko-KR" sz="4000" dirty="0" err="1">
                <a:solidFill>
                  <a:prstClr val="black"/>
                </a:solidFill>
              </a:rPr>
              <a:t>chatbot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err="1" smtClean="0">
                <a:solidFill>
                  <a:prstClr val="black"/>
                </a:solidFill>
              </a:rPr>
              <a:t>Questionnare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 algn="l"/>
            <a:r>
              <a:rPr lang="zh-TW" altLang="en-US" sz="4000" dirty="0" smtClean="0">
                <a:solidFill>
                  <a:prstClr val="black"/>
                </a:solidFill>
              </a:rPr>
              <a:t>完成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93" y="2974532"/>
            <a:ext cx="9160777" cy="3627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92" y="1012212"/>
            <a:ext cx="9160777" cy="1804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13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4710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873748" y="3127489"/>
            <a:ext cx="8444504" cy="722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defTabSz="1219170">
              <a:spcBef>
                <a:spcPts val="0"/>
              </a:spcBef>
              <a:defRPr/>
            </a:pPr>
            <a:r>
              <a:rPr kumimoji="0" lang="en-US" altLang="zh-TW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Thanks for your attention</a:t>
            </a:r>
            <a:endParaRPr lang="en-US" altLang="ko-KR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640284" y="1865199"/>
            <a:ext cx="911432" cy="97407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0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466120" y="771110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170" latinLnBrk="1"/>
            <a:r>
              <a:rPr lang="en-US" altLang="ko-KR" sz="2400" dirty="0">
                <a:solidFill>
                  <a:prstClr val="black"/>
                </a:solidFill>
                <a:cs typeface="Arial" pitchFamily="34" charset="0"/>
              </a:rPr>
              <a:t>Google script </a:t>
            </a:r>
            <a:r>
              <a:rPr lang="zh-TW" altLang="en-US" sz="2400" dirty="0">
                <a:solidFill>
                  <a:prstClr val="black"/>
                </a:solidFill>
                <a:cs typeface="Arial" pitchFamily="34" charset="0"/>
              </a:rPr>
              <a:t>連結 </a:t>
            </a:r>
            <a:r>
              <a:rPr lang="en-US" altLang="zh-TW" sz="2400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en-US" altLang="ko-KR" sz="2400" dirty="0">
                <a:solidFill>
                  <a:prstClr val="black"/>
                </a:solidFill>
                <a:cs typeface="Arial" pitchFamily="34" charset="0"/>
                <a:hlinkClick r:id="rId3"/>
              </a:rPr>
              <a:t>https://www.google.com/script/start</a:t>
            </a:r>
            <a:r>
              <a:rPr lang="en-US" altLang="ko-KR" sz="2400" dirty="0" smtClean="0">
                <a:solidFill>
                  <a:prstClr val="black"/>
                </a:solidFill>
                <a:cs typeface="Arial" pitchFamily="34" charset="0"/>
                <a:hlinkClick r:id="rId3"/>
              </a:rPr>
              <a:t>/</a:t>
            </a:r>
            <a:endParaRPr lang="en-US" altLang="ko-KR" sz="24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956B31E6-82C8-44AC-8B59-6DEF8068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20" y="1757708"/>
            <a:ext cx="7173156" cy="4643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箭號: 向下 4">
            <a:extLst>
              <a:ext uri="{FF2B5EF4-FFF2-40B4-BE49-F238E27FC236}">
                <a16:creationId xmlns:a16="http://schemas.microsoft.com/office/drawing/2014/main" id="{E01FE3A2-00A3-400E-B4EB-61697803E37D}"/>
              </a:ext>
            </a:extLst>
          </p:cNvPr>
          <p:cNvSpPr/>
          <p:nvPr/>
        </p:nvSpPr>
        <p:spPr>
          <a:xfrm rot="18474427">
            <a:off x="2863509" y="3545551"/>
            <a:ext cx="322635" cy="5504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0C4CC27-53F2-4DB8-A8B7-211283D83001}"/>
              </a:ext>
            </a:extLst>
          </p:cNvPr>
          <p:cNvSpPr txBox="1"/>
          <p:nvPr/>
        </p:nvSpPr>
        <p:spPr>
          <a:xfrm>
            <a:off x="2168660" y="3213202"/>
            <a:ext cx="13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點選開始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7890A7-889A-46D6-8588-BBAB7F4B3A0A}"/>
              </a:ext>
            </a:extLst>
          </p:cNvPr>
          <p:cNvSpPr/>
          <p:nvPr/>
        </p:nvSpPr>
        <p:spPr>
          <a:xfrm>
            <a:off x="3341098" y="3976385"/>
            <a:ext cx="584950" cy="192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 smtClean="0">
                <a:solidFill>
                  <a:schemeClr val="tx1"/>
                </a:solidFill>
                <a:latin typeface="Arial"/>
                <a:ea typeface="Arial Unicode MS"/>
              </a:rPr>
              <a:t>開新的空白</a:t>
            </a:r>
            <a:r>
              <a:rPr lang="zh-TW" altLang="en-US" sz="4000" dirty="0">
                <a:solidFill>
                  <a:schemeClr val="tx1"/>
                </a:solidFill>
                <a:latin typeface="Arial"/>
                <a:ea typeface="Arial Unicode MS"/>
              </a:rPr>
              <a:t>專案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93" y="1757708"/>
            <a:ext cx="7511596" cy="388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圓角矩形 10"/>
          <p:cNvSpPr/>
          <p:nvPr/>
        </p:nvSpPr>
        <p:spPr>
          <a:xfrm>
            <a:off x="4139403" y="2674428"/>
            <a:ext cx="1046285" cy="14771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4">
            <a:extLst>
              <a:ext uri="{FF2B5EF4-FFF2-40B4-BE49-F238E27FC236}">
                <a16:creationId xmlns:a16="http://schemas.microsoft.com/office/drawing/2014/main" id="{E01FE3A2-00A3-400E-B4EB-61697803E37D}"/>
              </a:ext>
            </a:extLst>
          </p:cNvPr>
          <p:cNvSpPr/>
          <p:nvPr/>
        </p:nvSpPr>
        <p:spPr>
          <a:xfrm rot="5400000">
            <a:off x="5376231" y="3182408"/>
            <a:ext cx="322635" cy="5504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C4CC27-53F2-4DB8-A8B7-211283D83001}"/>
              </a:ext>
            </a:extLst>
          </p:cNvPr>
          <p:cNvSpPr txBox="1"/>
          <p:nvPr/>
        </p:nvSpPr>
        <p:spPr>
          <a:xfrm>
            <a:off x="5812780" y="3296322"/>
            <a:ext cx="13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點選開始</a:t>
            </a:r>
          </a:p>
        </p:txBody>
      </p:sp>
    </p:spTree>
    <p:extLst>
      <p:ext uri="{BB962C8B-B14F-4D97-AF65-F5344CB8AC3E}">
        <p14:creationId xmlns:p14="http://schemas.microsoft.com/office/powerpoint/2010/main" val="41249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6"/>
          <p:cNvSpPr txBox="1">
            <a:spLocks/>
          </p:cNvSpPr>
          <p:nvPr/>
        </p:nvSpPr>
        <p:spPr>
          <a:xfrm>
            <a:off x="815413" y="0"/>
            <a:ext cx="9578548" cy="1179288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5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/>
            <a:r>
              <a:rPr lang="en-US" altLang="ko-KR" sz="4000" dirty="0" err="1">
                <a:solidFill>
                  <a:prstClr val="black"/>
                </a:solidFill>
              </a:rPr>
              <a:t>Bulid</a:t>
            </a:r>
            <a:r>
              <a:rPr lang="en-US" altLang="ko-KR" sz="4000" dirty="0">
                <a:solidFill>
                  <a:prstClr val="black"/>
                </a:solidFill>
              </a:rPr>
              <a:t> a </a:t>
            </a:r>
            <a:r>
              <a:rPr lang="en-US" altLang="ko-KR" sz="4000" dirty="0" smtClean="0">
                <a:solidFill>
                  <a:prstClr val="black"/>
                </a:solidFill>
              </a:rPr>
              <a:t>Chatbot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rgbClr val="1C7DE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lvl="0" algn="l"/>
            <a:r>
              <a:rPr lang="zh-TW" altLang="en-US" sz="4000" dirty="0" smtClean="0">
                <a:solidFill>
                  <a:schemeClr val="tx1"/>
                </a:solidFill>
              </a:rPr>
              <a:t>設定 </a:t>
            </a:r>
            <a:r>
              <a:rPr lang="en-US" altLang="zh-TW" sz="4000" dirty="0">
                <a:solidFill>
                  <a:schemeClr val="tx1"/>
                </a:solidFill>
              </a:rPr>
              <a:t>google </a:t>
            </a:r>
            <a:r>
              <a:rPr lang="en-US" altLang="zh-TW" sz="4000" dirty="0" smtClean="0">
                <a:solidFill>
                  <a:schemeClr val="tx1"/>
                </a:solidFill>
              </a:rPr>
              <a:t>script</a:t>
            </a:r>
            <a:r>
              <a:rPr lang="zh-TW" altLang="en-US" sz="4000" dirty="0" smtClean="0">
                <a:solidFill>
                  <a:schemeClr val="tx1"/>
                </a:solidFill>
              </a:rPr>
              <a:t> 專案屬性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374088" y="52957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cxnSp>
        <p:nvCxnSpPr>
          <p:cNvPr id="17" name="Elbow Connector 43">
            <a:extLst>
              <a:ext uri="{FF2B5EF4-FFF2-40B4-BE49-F238E27FC236}">
                <a16:creationId xmlns:a16="http://schemas.microsoft.com/office/drawing/2014/main" id="{031A4505-63A0-4D8A-97EE-CFC44C540A48}"/>
              </a:ext>
            </a:extLst>
          </p:cNvPr>
          <p:cNvCxnSpPr>
            <a:endCxn id="15" idx="3"/>
          </p:cNvCxnSpPr>
          <p:nvPr/>
        </p:nvCxnSpPr>
        <p:spPr>
          <a:xfrm>
            <a:off x="815413" y="578420"/>
            <a:ext cx="9578548" cy="11224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CCCB68DA-EEF8-459D-A076-8DDE3501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3" y="1498835"/>
            <a:ext cx="5277079" cy="4404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E9BCEB1-94C0-4491-B5A8-8FF5293FAD97}"/>
              </a:ext>
            </a:extLst>
          </p:cNvPr>
          <p:cNvSpPr/>
          <p:nvPr/>
        </p:nvSpPr>
        <p:spPr>
          <a:xfrm>
            <a:off x="1090569" y="4035105"/>
            <a:ext cx="1627464" cy="302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FE980A-EEAC-49B7-9055-A972A1C9EBFD}"/>
              </a:ext>
            </a:extLst>
          </p:cNvPr>
          <p:cNvSpPr txBox="1"/>
          <p:nvPr/>
        </p:nvSpPr>
        <p:spPr>
          <a:xfrm>
            <a:off x="1165460" y="4515062"/>
            <a:ext cx="18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點選專案屬性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B680811-8840-423D-8545-F7DB7870F2CF}"/>
              </a:ext>
            </a:extLst>
          </p:cNvPr>
          <p:cNvGrpSpPr/>
          <p:nvPr/>
        </p:nvGrpSpPr>
        <p:grpSpPr>
          <a:xfrm>
            <a:off x="3939295" y="1558866"/>
            <a:ext cx="7181850" cy="4619625"/>
            <a:chOff x="3801216" y="2238375"/>
            <a:chExt cx="7181850" cy="4619625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EAFC351-1D8C-45D0-88D4-CE09DDC7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1216" y="2238375"/>
              <a:ext cx="7181850" cy="4619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4DEF15-05C9-46A5-A69E-401995929174}"/>
                </a:ext>
              </a:extLst>
            </p:cNvPr>
            <p:cNvSpPr/>
            <p:nvPr/>
          </p:nvSpPr>
          <p:spPr>
            <a:xfrm>
              <a:off x="5566436" y="5131293"/>
              <a:ext cx="3322040" cy="2858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1770121-D5AB-427E-BE89-24C6607B49D8}"/>
                </a:ext>
              </a:extLst>
            </p:cNvPr>
            <p:cNvSpPr/>
            <p:nvPr/>
          </p:nvSpPr>
          <p:spPr>
            <a:xfrm>
              <a:off x="5566435" y="3393320"/>
              <a:ext cx="2835479" cy="2139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2736BAB-EAFE-40B9-926B-4A874E3A55DF}"/>
                </a:ext>
              </a:extLst>
            </p:cNvPr>
            <p:cNvSpPr txBox="1"/>
            <p:nvPr/>
          </p:nvSpPr>
          <p:spPr>
            <a:xfrm>
              <a:off x="8420978" y="3321062"/>
              <a:ext cx="18349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更改專案名稱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1927FA9-438F-410B-A7DE-E2F497B77F0C}"/>
                </a:ext>
              </a:extLst>
            </p:cNvPr>
            <p:cNvSpPr txBox="1"/>
            <p:nvPr/>
          </p:nvSpPr>
          <p:spPr>
            <a:xfrm>
              <a:off x="6503992" y="5402249"/>
              <a:ext cx="18349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調整時區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50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1021</Words>
  <Application>Microsoft Office PowerPoint</Application>
  <PresentationFormat>寬螢幕</PresentationFormat>
  <Paragraphs>265</Paragraphs>
  <Slides>66</Slides>
  <Notes>60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66</vt:i4>
      </vt:variant>
    </vt:vector>
  </HeadingPairs>
  <TitlesOfParts>
    <vt:vector size="77" baseType="lpstr">
      <vt:lpstr>Arial Unicode MS</vt:lpstr>
      <vt:lpstr>微軟正黑體</vt:lpstr>
      <vt:lpstr>新細明體</vt:lpstr>
      <vt:lpstr>Arial</vt:lpstr>
      <vt:lpstr>Calibri</vt:lpstr>
      <vt:lpstr>Calibri Light</vt:lpstr>
      <vt:lpstr>Georgia</vt:lpstr>
      <vt:lpstr>Office 佈景主題</vt:lpstr>
      <vt:lpstr>Cover and End Slide Master</vt:lpstr>
      <vt:lpstr>1_Contents Slide Master</vt:lpstr>
      <vt:lpstr>1_Section Break Slide Master</vt:lpstr>
      <vt:lpstr>Line Chatbot Applictations</vt:lpstr>
      <vt:lpstr>PowerPoint 簡報</vt:lpstr>
      <vt:lpstr>Outline</vt:lpstr>
      <vt:lpstr>PowerPoint 簡報</vt:lpstr>
      <vt:lpstr>Introduction - Chatbot Services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Chatbot Applictations</dc:title>
  <dc:creator>tom</dc:creator>
  <cp:lastModifiedBy>tom</cp:lastModifiedBy>
  <cp:revision>51</cp:revision>
  <dcterms:created xsi:type="dcterms:W3CDTF">2020-07-21T03:20:21Z</dcterms:created>
  <dcterms:modified xsi:type="dcterms:W3CDTF">2020-07-21T06:35:03Z</dcterms:modified>
</cp:coreProperties>
</file>