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1" r:id="rId2"/>
    <p:sldId id="264" r:id="rId3"/>
    <p:sldId id="263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28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55F1E-2786-5843-B428-06DD97A0FB3E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6516-C156-D943-916F-B8C4741FD7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11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地理資料驗證，對</a:t>
            </a:r>
            <a:r>
              <a:rPr lang="en-US" altLang="zh-TW" dirty="0"/>
              <a:t>TaiBIF</a:t>
            </a:r>
            <a:r>
              <a:rPr lang="zh-TW" altLang="en-US" dirty="0"/>
              <a:t>來說主要是檢驗坐標與行政區是否符合。</a:t>
            </a:r>
            <a:endParaRPr lang="en-US" altLang="zh-TW" dirty="0"/>
          </a:p>
          <a:p>
            <a:r>
              <a:rPr lang="zh-TW" altLang="en-US" dirty="0"/>
              <a:t>坐標反查行政區服務一般有不支援中文、存取頻率限制、或效能不佳等問題。</a:t>
            </a:r>
            <a:endParaRPr lang="en-US" altLang="zh-TW" dirty="0"/>
          </a:p>
          <a:p>
            <a:r>
              <a:rPr lang="zh-TW" altLang="en-US" dirty="0"/>
              <a:t>對於主要以</a:t>
            </a:r>
            <a:r>
              <a:rPr lang="en-US" altLang="zh-TW" dirty="0"/>
              <a:t>PHP</a:t>
            </a:r>
            <a:r>
              <a:rPr lang="zh-TW" altLang="en-US" dirty="0"/>
              <a:t>開發為主的</a:t>
            </a:r>
            <a:r>
              <a:rPr lang="en-US" altLang="zh-TW" dirty="0"/>
              <a:t>TaiBIF</a:t>
            </a:r>
            <a:r>
              <a:rPr lang="zh-TW" altLang="en-US" dirty="0"/>
              <a:t>來說，</a:t>
            </a:r>
            <a:r>
              <a:rPr lang="en-US" altLang="zh-TW" dirty="0"/>
              <a:t>point in polygon</a:t>
            </a:r>
            <a:r>
              <a:rPr lang="zh-TW" altLang="en-US" dirty="0"/>
              <a:t>演算法值行效能不彰，因此需要自行開發或修改演算法。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415EC-9789-4994-8600-FC7EBF3C82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15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在容許的誤差範圍提升效能。將經緯度</a:t>
            </a:r>
            <a:r>
              <a:rPr lang="en-US" altLang="zh-TW" dirty="0"/>
              <a:t>1x1</a:t>
            </a:r>
            <a:r>
              <a:rPr lang="zh-TW" altLang="en-US" dirty="0"/>
              <a:t>度的格子切成</a:t>
            </a:r>
            <a:r>
              <a:rPr lang="en-US" altLang="zh-TW" dirty="0" err="1"/>
              <a:t>NxN</a:t>
            </a:r>
            <a:r>
              <a:rPr lang="zh-TW" altLang="en-US" dirty="0"/>
              <a:t>的小格</a:t>
            </a:r>
            <a:r>
              <a:rPr lang="en-US" altLang="zh-TW" dirty="0"/>
              <a:t>(grids)</a:t>
            </a:r>
          </a:p>
          <a:p>
            <a:r>
              <a:rPr lang="zh-TW" altLang="en-US" dirty="0"/>
              <a:t>對每個行政區多邊形的點跟邊界壓到的格子做標記，產生以格子為基礎的行政區多邊形</a:t>
            </a:r>
            <a:endParaRPr lang="en-US" altLang="zh-TW" dirty="0"/>
          </a:p>
          <a:p>
            <a:r>
              <a:rPr lang="zh-TW" altLang="en-US" dirty="0"/>
              <a:t>求出格子多邊形的四方邊界各自往外推兩格的</a:t>
            </a:r>
            <a:r>
              <a:rPr lang="en-US" altLang="zh-TW" dirty="0"/>
              <a:t>bounding box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因為之後要用</a:t>
            </a:r>
            <a:r>
              <a:rPr lang="en-US" altLang="zh-TW" dirty="0" err="1"/>
              <a:t>floodfill</a:t>
            </a:r>
            <a:r>
              <a:rPr lang="zh-TW" altLang="en-US" dirty="0"/>
              <a:t>演算法，所以在</a:t>
            </a:r>
            <a:r>
              <a:rPr lang="en-US" altLang="zh-TW" dirty="0"/>
              <a:t>box</a:t>
            </a:r>
            <a:r>
              <a:rPr lang="zh-TW" altLang="en-US" dirty="0"/>
              <a:t>跟</a:t>
            </a:r>
            <a:r>
              <a:rPr lang="en-US" altLang="zh-TW" dirty="0"/>
              <a:t>polygon</a:t>
            </a:r>
            <a:r>
              <a:rPr lang="zh-TW" altLang="en-US" dirty="0"/>
              <a:t>之間要留一格空隙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倘若要求任一坐標是否在一行政區多邊形內，可先求該點之</a:t>
            </a:r>
            <a:r>
              <a:rPr lang="en-US" altLang="zh-TW" dirty="0"/>
              <a:t>grid</a:t>
            </a:r>
            <a:r>
              <a:rPr lang="zh-TW" altLang="en-US" dirty="0"/>
              <a:t>，接著用</a:t>
            </a:r>
            <a:r>
              <a:rPr lang="en-US" altLang="zh-TW" dirty="0" err="1"/>
              <a:t>floodfill</a:t>
            </a:r>
            <a:r>
              <a:rPr lang="zh-TW" altLang="en-US" dirty="0"/>
              <a:t>演算法向四周擴張，如果會碰到</a:t>
            </a:r>
            <a:r>
              <a:rPr lang="en-US" altLang="zh-TW" dirty="0"/>
              <a:t>bounding box</a:t>
            </a:r>
            <a:r>
              <a:rPr lang="zh-TW" altLang="en-US" dirty="0"/>
              <a:t>帶表該點在多邊形之外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415EC-9789-4994-8600-FC7EBF3C82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5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Grid in Polygon</a:t>
            </a:r>
            <a:r>
              <a:rPr lang="zh-TW" altLang="en-US" dirty="0"/>
              <a:t>演算法在路殺社之實作應用。圖例顯示一筆路殺記錄，以及該記錄點位附近之行政區</a:t>
            </a:r>
            <a:r>
              <a:rPr lang="en-US" altLang="zh-TW" dirty="0"/>
              <a:t>(</a:t>
            </a:r>
            <a:r>
              <a:rPr lang="zh-TW" altLang="en-US" dirty="0"/>
              <a:t>村里層級</a:t>
            </a:r>
            <a:r>
              <a:rPr lang="en-US" altLang="zh-TW" dirty="0"/>
              <a:t>)</a:t>
            </a:r>
            <a:r>
              <a:rPr lang="zh-TW" altLang="en-US" dirty="0"/>
              <a:t> 。紅格子色是路殺記錄位於之網格，黃格子是回傳行政區可能的誤差範圍。人可憑一眼正確判讀出點位所處之行政區</a:t>
            </a:r>
            <a:r>
              <a:rPr lang="en-US" altLang="zh-TW" dirty="0"/>
              <a:t>(</a:t>
            </a:r>
            <a:r>
              <a:rPr lang="zh-TW" altLang="en-US" dirty="0"/>
              <a:t>桃園市復興區高義村</a:t>
            </a:r>
            <a:r>
              <a:rPr lang="en-US" altLang="zh-TW" dirty="0"/>
              <a:t>)</a:t>
            </a:r>
            <a:r>
              <a:rPr lang="zh-TW" altLang="en-US" dirty="0"/>
              <a:t>，協助快速建立資料，或是驗證使用填寫之坐標與行政區是否吻合。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415EC-9789-4994-8600-FC7EBF3C82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6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14E9A-7836-9B44-B7BC-92FC574CD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28B78-4F85-0B40-828F-BCD90D97D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F78829-D5BF-6E4D-91AE-18D42C98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D052F-D4BA-CA4D-8740-65100B8D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F3CDD8-2E19-9849-8091-A7935CBB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171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9732B-2658-144B-BAD2-FEBC69C3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FA0F2E-8350-CF4A-AF75-CDA577E3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809B32-3B3A-A646-BA4D-73AFD6D7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E2D50-867B-7D4C-BB63-DD5251E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DCCBBE-4BF0-624B-B6EF-B8887232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39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24F0A6-4FD3-7A42-8936-D68A360F4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6D7F0F-3E6B-1C44-BBD2-9D0E9CE73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0A235B-FADB-524A-80BC-1DEED244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FC6DE-09FD-9940-AA39-4D3DFA5B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4FA83-1B7A-F34B-8C39-B34D6DEA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342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01EF1-1860-D441-9E05-9EFBDE93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BDEA4-8B22-BA46-BBD3-22BBECCB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E5CD29-4851-E74F-8251-5A8349D1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D6DB4-5BCA-2B47-8BF9-2A58CD68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C39EA-F6A8-0349-9BFC-A944DFF4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5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F43EE-2670-E445-AD77-2EC99F96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89CD23-B52F-EB4E-9509-23DE695C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AAA4F6-8D74-3C4F-89E1-9CCBF0DB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9CE89-A4CA-8D4F-AA94-AC2E6C69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A942C5-6B6D-9B42-90AB-40256FEC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3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C8290-68B6-6A40-93D6-B777A610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5B0661-74CF-F541-AE55-5591C0B0F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1F9D94-BAD7-9046-95AE-E52F759C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A7F851-3B1A-1C4E-95BA-52468446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4425F0-EFFA-D04B-93F6-D7699485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06432A-F571-0449-8747-93D5CBE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180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E9FD6-75B9-0A41-92D7-930F1CAA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25FF93-44E3-CA4A-98BB-83FA4785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233AD3-37BA-A648-A6DD-A8D543C0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1146EB-AEFE-7C4B-BC57-B1C426762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82893F-3F9B-1E4B-B38F-560B73891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F35724-A39B-344C-B1EF-3504CEB7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8EA09F-5CA2-3546-99D3-96086736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A5036F-1F9D-3244-80CB-582F142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59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FD51F-496A-D945-A371-590133BD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9E04DB-2E9C-404B-8C7E-F65A818F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B2CF5-D387-EF47-9C0B-F7B1CEE0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BB4579-1BFC-FD41-AE31-9F61C43C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809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951A73-D26C-BA4F-8F42-BFE80630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BEE656-5967-014A-BBAE-4D7691E8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3FCBC1-B200-E941-9AB4-ADE50A8E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960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12D31-1DDA-E14E-BDCD-FE032F0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70765B-756D-3F4D-8DEF-7CAA8171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39CB63-C867-B345-BC66-6E523AB6D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4E3976-232B-F848-9654-4330E6C7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6325AE-9527-2345-A7BF-D74F4E91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0B465-EA58-CC47-B38C-2A1590CF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06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63E34-0AFC-9845-A741-922D16E0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05B44B-A7A9-034B-8D5E-86B6EF609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307D16-A7A2-F54F-A97E-7447B659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864C8A-A365-2A4E-8A52-103AD366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428C1F-F84F-1341-85ED-AFFA2BFF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ADEFE-99F7-8D46-A779-8F78EDB7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9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6C0DBA-0124-5F42-8998-A1450881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977520-5271-DB41-BC57-33232756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CB8A6-D387-1B47-BA47-51C91A71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D87C-6C34-4543-9FC8-17E1BC8E1ED7}" type="datetimeFigureOut">
              <a:rPr kumimoji="1" lang="zh-TW" altLang="en-US" smtClean="0"/>
              <a:t>2018/7/3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3DEAC-BCA7-6342-9105-CC4F41ED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962F3F-1EC9-5B4A-8B99-78CA5F2F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C670-E689-0C47-B83B-F983A185BB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78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lood_fi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taibif.tw/vgd/aprxGeoValidation/map.html?latlng=24.742921,121.346338&amp;zoom=12&amp;fit=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空間資料驗證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Geo data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3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Geo data validation?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Coordinates to administrative division for Taiwan?</a:t>
            </a:r>
          </a:p>
          <a:p>
            <a:r>
              <a:rPr lang="en-US" altLang="zh-TW" dirty="0"/>
              <a:t>Google geocoding API?</a:t>
            </a:r>
          </a:p>
          <a:p>
            <a:pPr lvl="1"/>
            <a:r>
              <a:rPr lang="en-US" altLang="zh-TW" dirty="0"/>
              <a:t>Max 2000 queries per day with limit of access frequency</a:t>
            </a:r>
          </a:p>
          <a:p>
            <a:pPr lvl="1"/>
            <a:r>
              <a:rPr lang="en-US" altLang="zh-TW" dirty="0"/>
              <a:t>Or </a:t>
            </a:r>
            <a:r>
              <a:rPr lang="en-US" altLang="zh-TW" sz="4400" b="1" dirty="0"/>
              <a:t>PAY</a:t>
            </a:r>
          </a:p>
          <a:p>
            <a:r>
              <a:rPr lang="en-US" altLang="zh-TW" dirty="0"/>
              <a:t>Others?</a:t>
            </a:r>
          </a:p>
          <a:p>
            <a:pPr lvl="1"/>
            <a:r>
              <a:rPr lang="en-US" altLang="zh-TW" dirty="0"/>
              <a:t>All of them with limit of access frequency</a:t>
            </a:r>
          </a:p>
          <a:p>
            <a:pPr lvl="1"/>
            <a:r>
              <a:rPr lang="en-US" altLang="zh-TW" dirty="0"/>
              <a:t>or SLOW</a:t>
            </a:r>
          </a:p>
          <a:p>
            <a:r>
              <a:rPr lang="en-US" altLang="zh-TW" dirty="0"/>
              <a:t>Point of polygon algorithm</a:t>
            </a:r>
          </a:p>
          <a:p>
            <a:pPr lvl="1"/>
            <a:r>
              <a:rPr lang="en-US" altLang="zh-TW" dirty="0"/>
              <a:t>SLOW</a:t>
            </a:r>
          </a:p>
          <a:p>
            <a:r>
              <a:rPr lang="en-US" altLang="zh-TW" dirty="0"/>
              <a:t>We have to develop or modify appropriate algorithm for ourselves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6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Grid in Polygon algorithm from sketch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52" y="1611985"/>
            <a:ext cx="4028578" cy="4715807"/>
          </a:xfrm>
          <a:prstGeom prst="rect">
            <a:avLst/>
          </a:prstGeom>
        </p:spPr>
      </p:pic>
      <p:sp>
        <p:nvSpPr>
          <p:cNvPr id="5" name="內容版面配置區 4"/>
          <p:cNvSpPr txBox="1">
            <a:spLocks/>
          </p:cNvSpPr>
          <p:nvPr/>
        </p:nvSpPr>
        <p:spPr>
          <a:xfrm>
            <a:off x="4979630" y="1461156"/>
            <a:ext cx="6992411" cy="513628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dirty="0"/>
              <a:t>Acceptable error?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Tens of to hundreds of meters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Algorithm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Prepare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Cut 1 x 1 degree of latitude and longitude into N x N grids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For each polygon, mark all the grid touched by its border (grid-based polygon)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Find out the plus-two-grid bounding box of grid-based polygon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Determine if grid in Polygon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For any given point, calculate its belonged grid (target grid)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Use flood-fill algorithm to find out if target grid is inside or outside the grid-based polygon as long as</a:t>
            </a:r>
          </a:p>
          <a:p>
            <a:pPr lvl="3">
              <a:lnSpc>
                <a:spcPct val="120000"/>
              </a:lnSpc>
            </a:pPr>
            <a:r>
              <a:rPr lang="en-US" altLang="zh-TW" dirty="0"/>
              <a:t>Outside: Flood-fill touches bounding box</a:t>
            </a:r>
          </a:p>
          <a:p>
            <a:pPr lvl="3">
              <a:lnSpc>
                <a:spcPct val="120000"/>
              </a:lnSpc>
            </a:pPr>
            <a:r>
              <a:rPr lang="en-US" altLang="zh-TW" dirty="0"/>
              <a:t>Inside: Flood-fill ends without touching bounding box</a:t>
            </a:r>
          </a:p>
          <a:p>
            <a:pPr lvl="3">
              <a:lnSpc>
                <a:spcPct val="120000"/>
              </a:lnSpc>
            </a:pPr>
            <a:r>
              <a:rPr lang="en-US" altLang="zh-TW" dirty="0"/>
              <a:t>Flood-fill algorithm ref:  </a:t>
            </a:r>
            <a:r>
              <a:rPr lang="en-US" altLang="zh-TW" dirty="0">
                <a:hlinkClick r:id="rId4"/>
              </a:rPr>
              <a:t>https://en.wikipedia.org/wiki/Flood_fill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en-US" altLang="zh-TW" dirty="0"/>
              <a:t>Indexing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Pre-calculate each grid of interest is inside or outside each grid-based polygons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Appropriate size of N?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200 for Taiwan (0.005 degree x 0.005 degree)</a:t>
            </a:r>
          </a:p>
        </p:txBody>
      </p:sp>
    </p:spTree>
    <p:extLst>
      <p:ext uri="{BB962C8B-B14F-4D97-AF65-F5344CB8AC3E}">
        <p14:creationId xmlns:p14="http://schemas.microsoft.com/office/powerpoint/2010/main" val="112285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800" dirty="0"/>
              <a:t>Grid in Polygon</a:t>
            </a:r>
            <a:r>
              <a:rPr lang="zh-TW" altLang="en-US" sz="3800" dirty="0"/>
              <a:t> </a:t>
            </a:r>
            <a:r>
              <a:rPr lang="en-US" altLang="zh-TW" sz="3800" dirty="0"/>
              <a:t>algorithm for geo data validation</a:t>
            </a:r>
            <a:endParaRPr lang="zh-TW" altLang="en-US" sz="38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96725" y="1825625"/>
            <a:ext cx="45570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Get administrative division of a given geo-point with very good performance (&lt; 30ms per query from 8,337 polygons with average 259 points) and acceptable loss in precision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Red square is target grid (see next page)</a:t>
            </a:r>
          </a:p>
          <a:p>
            <a:pPr marL="0" indent="0">
              <a:buNone/>
            </a:pPr>
            <a:r>
              <a:rPr lang="en-US" altLang="zh-TW" sz="1800" dirty="0"/>
              <a:t>Yellow square is error zone</a:t>
            </a:r>
            <a:endParaRPr lang="zh-TW" altLang="en-US" sz="1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33" y="1420457"/>
            <a:ext cx="5327707" cy="48955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96725" y="4292298"/>
            <a:ext cx="49176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Application in roadkill.tw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http://taibif.tw/vgd/aprxGeoValidation/map.html?latlng=24.742921,121.346338&amp;zoom=12&amp;fit=no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827128" y="3141662"/>
            <a:ext cx="4821198" cy="3595688"/>
            <a:chOff x="827128" y="3141662"/>
            <a:chExt cx="4821198" cy="3595688"/>
          </a:xfrm>
        </p:grpSpPr>
        <p:pic>
          <p:nvPicPr>
            <p:cNvPr id="1032" name="Picture 8" descr="http://taibif.tw/vgd/aprxGeoValidation/geogrids/data_process/tmp/images/4098_0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0000"/>
                </a:clrFrom>
                <a:clrTo>
                  <a:srgbClr val="FF0000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8" y="3141662"/>
              <a:ext cx="4821198" cy="359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838200" y="3141662"/>
              <a:ext cx="4705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dirty="0"/>
                <a:t>Plus-2-grid bounding box and the outside region</a:t>
              </a:r>
              <a:br>
                <a:rPr lang="en-US" altLang="zh-TW" dirty="0"/>
              </a:br>
              <a:r>
                <a:rPr lang="en-US" altLang="zh-TW" dirty="0"/>
                <a:t>(Orange)</a:t>
              </a:r>
              <a:endParaRPr lang="zh-TW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036233" y="6315963"/>
            <a:ext cx="7306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latlng=24.742921,121.346338 </a:t>
            </a:r>
            <a:r>
              <a:rPr lang="en-US" altLang="zh-TW" dirty="0"/>
              <a:t>@ Gao-</a:t>
            </a:r>
            <a:r>
              <a:rPr lang="en-US" altLang="zh-TW" dirty="0" err="1"/>
              <a:t>yi</a:t>
            </a:r>
            <a:r>
              <a:rPr lang="en-US" altLang="zh-TW" dirty="0"/>
              <a:t> Village, Fu-</a:t>
            </a:r>
            <a:r>
              <a:rPr lang="en-US" altLang="zh-TW" dirty="0" err="1"/>
              <a:t>xing</a:t>
            </a:r>
            <a:r>
              <a:rPr lang="en-US" altLang="zh-TW" dirty="0"/>
              <a:t> dist., Tao-yuan City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91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Macintosh PowerPoint</Application>
  <PresentationFormat>寬螢幕</PresentationFormat>
  <Paragraphs>52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空間資料驗證</vt:lpstr>
      <vt:lpstr>Geo data validation?</vt:lpstr>
      <vt:lpstr>Grid in Polygon algorithm from sketch</vt:lpstr>
      <vt:lpstr>Grid in Polygon algorithm for geo data validation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空間資料驗證</dc:title>
  <dc:creator>Microsoft Office 使用者</dc:creator>
  <cp:lastModifiedBy>Microsoft Office 使用者</cp:lastModifiedBy>
  <cp:revision>1</cp:revision>
  <dcterms:created xsi:type="dcterms:W3CDTF">2018-07-03T03:37:40Z</dcterms:created>
  <dcterms:modified xsi:type="dcterms:W3CDTF">2018-07-03T03:38:31Z</dcterms:modified>
</cp:coreProperties>
</file>