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93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大標題文字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02" name="內文層級一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30" name="內文層級一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9" name="內文層級一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大標題文字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8" name="內文層級一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文字版面配置區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大標題文字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大標題文字</a:t>
            </a:r>
          </a:p>
        </p:txBody>
      </p:sp>
      <p:sp>
        <p:nvSpPr>
          <p:cNvPr id="73" name="內文層級一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4" name="文字版面配置區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大標題文字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大標題文字</a:t>
            </a:r>
          </a:p>
        </p:txBody>
      </p:sp>
      <p:sp>
        <p:nvSpPr>
          <p:cNvPr id="83" name="圖片版面配置區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內文層級一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838200" y="365125"/>
            <a:ext cx="10515600" cy="9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838200" y="1520890"/>
            <a:ext cx="10515600" cy="4656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8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document/d/1bNrvrc9RI1mXsBqoay4bE0hr5aakP2_aBbh8PifPWug/edit" TargetMode="Externa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標題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TaiBIF checklist</a:t>
            </a:r>
            <a:br/>
            <a:r>
              <a:t>model and practice</a:t>
            </a:r>
          </a:p>
        </p:txBody>
      </p:sp>
      <p:sp>
        <p:nvSpPr>
          <p:cNvPr id="113" name="副標題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Updated: 2018-01-16T18:47:02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愈來愈超過</a:t>
            </a:r>
          </a:p>
        </p:txBody>
      </p:sp>
      <p:sp>
        <p:nvSpPr>
          <p:cNvPr id="162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65" name="群組 8"/>
          <p:cNvGrpSpPr/>
          <p:nvPr/>
        </p:nvGrpSpPr>
        <p:grpSpPr>
          <a:xfrm>
            <a:off x="4120120" y="1343607"/>
            <a:ext cx="3951759" cy="4843707"/>
            <a:chOff x="0" y="0"/>
            <a:chExt cx="3951758" cy="4843705"/>
          </a:xfrm>
        </p:grpSpPr>
        <p:pic>
          <p:nvPicPr>
            <p:cNvPr id="163" name="圖片 3" descr="圖片 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66930"/>
              <a:ext cx="3838576" cy="46767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" name="矩形 7"/>
            <p:cNvSpPr/>
            <p:nvPr/>
          </p:nvSpPr>
          <p:spPr>
            <a:xfrm>
              <a:off x="-1" y="-1"/>
              <a:ext cx="3951760" cy="1726165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6" name="文字方塊 9"/>
          <p:cNvSpPr txBox="1"/>
          <p:nvPr/>
        </p:nvSpPr>
        <p:spPr>
          <a:xfrm>
            <a:off x="8071878" y="4432041"/>
            <a:ext cx="245901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萬一分類群更新了，但</a:t>
            </a:r>
          </a:p>
          <a:p>
            <a:pPr/>
            <a:r>
              <a:t>族群沒有跟著更新</a:t>
            </a:r>
          </a:p>
        </p:txBody>
      </p:sp>
      <p:sp>
        <p:nvSpPr>
          <p:cNvPr id="167" name="投影片編號版面配置區 4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利用推論，解決矛盾</a:t>
            </a:r>
          </a:p>
        </p:txBody>
      </p:sp>
      <p:sp>
        <p:nvSpPr>
          <p:cNvPr id="170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/>
            <a:r>
              <a:t>過去被紀錄為澤蛙的族群可能為何物種？</a:t>
            </a:r>
          </a:p>
          <a:p>
            <a:pPr/>
            <a:r>
              <a:t>目前被當成不同物種的族群，是否符合分類現況？</a:t>
            </a:r>
          </a:p>
          <a:p>
            <a:pPr/>
            <a:r>
              <a:t>如何得知一分類群的同物異名？誤鑑定名？</a:t>
            </a:r>
          </a:p>
        </p:txBody>
      </p:sp>
      <p:sp>
        <p:nvSpPr>
          <p:cNvPr id="171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如何推論身份</a:t>
            </a:r>
          </a:p>
        </p:txBody>
      </p:sp>
      <p:grpSp>
        <p:nvGrpSpPr>
          <p:cNvPr id="204" name="群組 61"/>
          <p:cNvGrpSpPr/>
          <p:nvPr/>
        </p:nvGrpSpPr>
        <p:grpSpPr>
          <a:xfrm>
            <a:off x="1290847" y="1834421"/>
            <a:ext cx="9550276" cy="2320281"/>
            <a:chOff x="0" y="0"/>
            <a:chExt cx="9550275" cy="2320279"/>
          </a:xfrm>
        </p:grpSpPr>
        <p:grpSp>
          <p:nvGrpSpPr>
            <p:cNvPr id="199" name="群組 55"/>
            <p:cNvGrpSpPr/>
            <p:nvPr/>
          </p:nvGrpSpPr>
          <p:grpSpPr>
            <a:xfrm>
              <a:off x="-1" y="273965"/>
              <a:ext cx="9550277" cy="2046315"/>
              <a:chOff x="0" y="0"/>
              <a:chExt cx="9550275" cy="2046313"/>
            </a:xfrm>
          </p:grpSpPr>
          <p:sp>
            <p:nvSpPr>
              <p:cNvPr id="174" name="矩形 3"/>
              <p:cNvSpPr txBox="1"/>
              <p:nvPr/>
            </p:nvSpPr>
            <p:spPr>
              <a:xfrm>
                <a:off x="0" y="965428"/>
                <a:ext cx="459740" cy="59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澤</a:t>
                </a:r>
              </a:p>
            </p:txBody>
          </p:sp>
          <p:sp>
            <p:nvSpPr>
              <p:cNvPr id="175" name="矩形 4"/>
              <p:cNvSpPr txBox="1"/>
              <p:nvPr/>
            </p:nvSpPr>
            <p:spPr>
              <a:xfrm>
                <a:off x="1427121" y="483984"/>
                <a:ext cx="459741" cy="59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澤</a:t>
                </a:r>
              </a:p>
            </p:txBody>
          </p:sp>
          <p:sp>
            <p:nvSpPr>
              <p:cNvPr id="176" name="矩形 5"/>
              <p:cNvSpPr txBox="1"/>
              <p:nvPr/>
            </p:nvSpPr>
            <p:spPr>
              <a:xfrm>
                <a:off x="1427121" y="965428"/>
                <a:ext cx="1357423" cy="59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2800"/>
                </a:pPr>
                <a:r>
                  <a:t>不是澤</a:t>
                </a:r>
                <a:r>
                  <a:t>1</a:t>
                </a:r>
              </a:p>
            </p:txBody>
          </p:sp>
          <p:sp>
            <p:nvSpPr>
              <p:cNvPr id="177" name="矩形 6"/>
              <p:cNvSpPr txBox="1"/>
              <p:nvPr/>
            </p:nvSpPr>
            <p:spPr>
              <a:xfrm>
                <a:off x="1427121" y="1446873"/>
                <a:ext cx="1357423" cy="59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2800"/>
                </a:pPr>
                <a:r>
                  <a:t>不是澤</a:t>
                </a:r>
                <a:r>
                  <a:t>2</a:t>
                </a:r>
              </a:p>
            </p:txBody>
          </p:sp>
          <p:sp>
            <p:nvSpPr>
              <p:cNvPr id="178" name="矩形 7"/>
              <p:cNvSpPr txBox="1"/>
              <p:nvPr/>
            </p:nvSpPr>
            <p:spPr>
              <a:xfrm>
                <a:off x="3936748" y="483984"/>
                <a:ext cx="444982" cy="497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Ty</a:t>
                </a:r>
              </a:p>
            </p:txBody>
          </p:sp>
          <p:sp>
            <p:nvSpPr>
              <p:cNvPr id="179" name="矩形 8"/>
              <p:cNvSpPr txBox="1"/>
              <p:nvPr/>
            </p:nvSpPr>
            <p:spPr>
              <a:xfrm>
                <a:off x="3936748" y="965428"/>
                <a:ext cx="628512" cy="497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8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Tf1</a:t>
                </a:r>
              </a:p>
            </p:txBody>
          </p:sp>
          <p:sp>
            <p:nvSpPr>
              <p:cNvPr id="180" name="矩形 9"/>
              <p:cNvSpPr txBox="1"/>
              <p:nvPr/>
            </p:nvSpPr>
            <p:spPr>
              <a:xfrm>
                <a:off x="3938608" y="1446873"/>
                <a:ext cx="963449" cy="497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Tnew</a:t>
                </a:r>
              </a:p>
            </p:txBody>
          </p:sp>
          <p:sp>
            <p:nvSpPr>
              <p:cNvPr id="181" name="矩形 10"/>
              <p:cNvSpPr txBox="1"/>
              <p:nvPr/>
            </p:nvSpPr>
            <p:spPr>
              <a:xfrm>
                <a:off x="5659596" y="240722"/>
                <a:ext cx="444982" cy="497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Ty</a:t>
                </a:r>
              </a:p>
            </p:txBody>
          </p:sp>
          <p:sp>
            <p:nvSpPr>
              <p:cNvPr id="182" name="矩形 11"/>
              <p:cNvSpPr txBox="1"/>
              <p:nvPr/>
            </p:nvSpPr>
            <p:spPr>
              <a:xfrm>
                <a:off x="5659596" y="722167"/>
                <a:ext cx="963450" cy="497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Tnew</a:t>
                </a:r>
              </a:p>
            </p:txBody>
          </p:sp>
          <p:sp>
            <p:nvSpPr>
              <p:cNvPr id="183" name="矩形 12"/>
              <p:cNvSpPr txBox="1"/>
              <p:nvPr/>
            </p:nvSpPr>
            <p:spPr>
              <a:xfrm>
                <a:off x="7382445" y="0"/>
                <a:ext cx="1149931" cy="497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8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Tnew2</a:t>
                </a:r>
              </a:p>
            </p:txBody>
          </p:sp>
          <p:sp>
            <p:nvSpPr>
              <p:cNvPr id="184" name="矩形 13"/>
              <p:cNvSpPr txBox="1"/>
              <p:nvPr/>
            </p:nvSpPr>
            <p:spPr>
              <a:xfrm>
                <a:off x="7382445" y="481444"/>
                <a:ext cx="444982" cy="497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Ty</a:t>
                </a:r>
              </a:p>
            </p:txBody>
          </p:sp>
          <p:sp>
            <p:nvSpPr>
              <p:cNvPr id="185" name="直線單箭頭接點 15"/>
              <p:cNvSpPr/>
              <p:nvPr/>
            </p:nvSpPr>
            <p:spPr>
              <a:xfrm flipV="1">
                <a:off x="543738" y="745595"/>
                <a:ext cx="883383" cy="481445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6" name="直線單箭頭接點 16"/>
              <p:cNvSpPr/>
              <p:nvPr/>
            </p:nvSpPr>
            <p:spPr>
              <a:xfrm>
                <a:off x="543738" y="1227039"/>
                <a:ext cx="883383" cy="1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7" name="直線單箭頭接點 19"/>
              <p:cNvSpPr/>
              <p:nvPr/>
            </p:nvSpPr>
            <p:spPr>
              <a:xfrm>
                <a:off x="543738" y="1227039"/>
                <a:ext cx="883383" cy="481444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8" name="直線單箭頭接點 22"/>
              <p:cNvSpPr/>
              <p:nvPr/>
            </p:nvSpPr>
            <p:spPr>
              <a:xfrm>
                <a:off x="2871747" y="1708482"/>
                <a:ext cx="1066861" cy="1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9" name="直線單箭頭接點 25"/>
              <p:cNvSpPr/>
              <p:nvPr/>
            </p:nvSpPr>
            <p:spPr>
              <a:xfrm>
                <a:off x="2871747" y="1227039"/>
                <a:ext cx="1065000" cy="1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0" name="直線單箭頭接點 28"/>
              <p:cNvSpPr/>
              <p:nvPr/>
            </p:nvSpPr>
            <p:spPr>
              <a:xfrm>
                <a:off x="1970860" y="745594"/>
                <a:ext cx="1965887" cy="1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1" name="直線單箭頭接點 31"/>
              <p:cNvSpPr/>
              <p:nvPr/>
            </p:nvSpPr>
            <p:spPr>
              <a:xfrm flipV="1">
                <a:off x="4441757" y="502332"/>
                <a:ext cx="1217838" cy="243262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2" name="直線單箭頭接點 34"/>
              <p:cNvSpPr/>
              <p:nvPr/>
            </p:nvSpPr>
            <p:spPr>
              <a:xfrm flipV="1">
                <a:off x="6164605" y="261610"/>
                <a:ext cx="1217839" cy="240723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3" name="直線單箭頭接點 37"/>
              <p:cNvSpPr/>
              <p:nvPr/>
            </p:nvSpPr>
            <p:spPr>
              <a:xfrm>
                <a:off x="4441757" y="745594"/>
                <a:ext cx="1217838" cy="238184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4" name="直線單箭頭接點 40"/>
              <p:cNvSpPr/>
              <p:nvPr/>
            </p:nvSpPr>
            <p:spPr>
              <a:xfrm>
                <a:off x="6164605" y="502331"/>
                <a:ext cx="1217839" cy="240724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5" name="矩形 45"/>
              <p:cNvSpPr txBox="1"/>
              <p:nvPr/>
            </p:nvSpPr>
            <p:spPr>
              <a:xfrm>
                <a:off x="9105294" y="965428"/>
                <a:ext cx="444982" cy="497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8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Ty</a:t>
                </a:r>
              </a:p>
            </p:txBody>
          </p:sp>
          <p:sp>
            <p:nvSpPr>
              <p:cNvPr id="196" name="直線單箭頭接點 46"/>
              <p:cNvSpPr/>
              <p:nvPr/>
            </p:nvSpPr>
            <p:spPr>
              <a:xfrm>
                <a:off x="7887455" y="743055"/>
                <a:ext cx="1217839" cy="483985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7" name="直線單箭頭接點 49"/>
              <p:cNvSpPr/>
              <p:nvPr/>
            </p:nvSpPr>
            <p:spPr>
              <a:xfrm>
                <a:off x="6618576" y="983777"/>
                <a:ext cx="2486718" cy="243262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8" name="直線單箭頭接點 52"/>
              <p:cNvSpPr/>
              <p:nvPr/>
            </p:nvSpPr>
            <p:spPr>
              <a:xfrm flipV="1">
                <a:off x="4897588" y="1227039"/>
                <a:ext cx="4207706" cy="481444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00" name="文字方塊 56"/>
            <p:cNvSpPr txBox="1"/>
            <p:nvPr/>
          </p:nvSpPr>
          <p:spPr>
            <a:xfrm>
              <a:off x="740706" y="1177838"/>
              <a:ext cx="550402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pop</a:t>
              </a:r>
            </a:p>
            <a:p>
              <a:pPr/>
              <a:r>
                <a:t>split</a:t>
              </a:r>
            </a:p>
          </p:txBody>
        </p:sp>
        <p:sp>
          <p:nvSpPr>
            <p:cNvPr id="201" name="文字方塊 57"/>
            <p:cNvSpPr txBox="1"/>
            <p:nvPr/>
          </p:nvSpPr>
          <p:spPr>
            <a:xfrm>
              <a:off x="4761173" y="211141"/>
              <a:ext cx="745850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taxon</a:t>
              </a:r>
            </a:p>
            <a:p>
              <a:pPr/>
              <a:r>
                <a:t>split</a:t>
              </a:r>
            </a:p>
          </p:txBody>
        </p:sp>
        <p:sp>
          <p:nvSpPr>
            <p:cNvPr id="202" name="文字方塊 58"/>
            <p:cNvSpPr txBox="1"/>
            <p:nvPr/>
          </p:nvSpPr>
          <p:spPr>
            <a:xfrm>
              <a:off x="6421474" y="0"/>
              <a:ext cx="745850" cy="624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taxon</a:t>
              </a:r>
            </a:p>
            <a:p>
              <a:pPr/>
              <a:r>
                <a:t>split</a:t>
              </a:r>
            </a:p>
          </p:txBody>
        </p:sp>
        <p:sp>
          <p:nvSpPr>
            <p:cNvPr id="203" name="文字方塊 59"/>
            <p:cNvSpPr txBox="1"/>
            <p:nvPr/>
          </p:nvSpPr>
          <p:spPr>
            <a:xfrm>
              <a:off x="7961307" y="1037908"/>
              <a:ext cx="746855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taxon</a:t>
              </a:r>
            </a:p>
            <a:p>
              <a:pPr/>
              <a:r>
                <a:t>merge</a:t>
              </a:r>
            </a:p>
          </p:txBody>
        </p:sp>
      </p:grpSp>
      <p:sp>
        <p:nvSpPr>
          <p:cNvPr id="205" name="文字方塊 60"/>
          <p:cNvSpPr txBox="1"/>
          <p:nvPr/>
        </p:nvSpPr>
        <p:spPr>
          <a:xfrm>
            <a:off x="1797040" y="4777745"/>
            <a:ext cx="8263643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1. </a:t>
            </a:r>
            <a:r>
              <a:t>過去的澤蛙族群可能是 </a:t>
            </a:r>
            <a:r>
              <a:t>Ty </a:t>
            </a:r>
            <a:r>
              <a:t>，</a:t>
            </a:r>
            <a:r>
              <a:t>Tf1 </a:t>
            </a:r>
            <a:r>
              <a:t>或 </a:t>
            </a:r>
            <a:r>
              <a:t>Tnew2</a:t>
            </a:r>
            <a:r>
              <a:t>。</a:t>
            </a:r>
          </a:p>
          <a:p>
            <a:pPr>
              <a:defRPr sz="2000"/>
            </a:pPr>
            <a:r>
              <a:t>2. "</a:t>
            </a:r>
            <a:r>
              <a:t>不是澤</a:t>
            </a:r>
            <a:r>
              <a:t>2"</a:t>
            </a:r>
            <a:r>
              <a:t> 的身份確定還是 </a:t>
            </a:r>
            <a:r>
              <a:t>Ty</a:t>
            </a:r>
          </a:p>
          <a:p>
            <a:pPr>
              <a:defRPr sz="2000"/>
            </a:pPr>
            <a:r>
              <a:t>3. </a:t>
            </a:r>
            <a:r>
              <a:t>現在還認定是澤蛙的族群無法確認是 </a:t>
            </a:r>
            <a:r>
              <a:t>Tf1</a:t>
            </a:r>
            <a:r>
              <a:t> 或 </a:t>
            </a:r>
            <a:r>
              <a:t>Tnew2</a:t>
            </a:r>
          </a:p>
          <a:p>
            <a:pPr>
              <a:defRPr sz="2000"/>
            </a:pPr>
            <a:r>
              <a:t>4. </a:t>
            </a:r>
            <a:r>
              <a:t>用鑑定歸類事件的時間決定要採用的分類事件，不然會無限迴圈</a:t>
            </a:r>
          </a:p>
          <a:p>
            <a:pPr>
              <a:defRPr sz="2000"/>
            </a:pPr>
            <a:r>
              <a:t>5. </a:t>
            </a:r>
            <a:r>
              <a:t>每個 </a:t>
            </a:r>
            <a:r>
              <a:t>event </a:t>
            </a:r>
            <a:r>
              <a:t>的 </a:t>
            </a:r>
            <a:r>
              <a:t>leaf node </a:t>
            </a:r>
            <a:r>
              <a:t>才是探討的對象，</a:t>
            </a:r>
            <a:r>
              <a:t>internal nodes</a:t>
            </a:r>
            <a:r>
              <a:t> 則是 </a:t>
            </a:r>
            <a:r>
              <a:t>history</a:t>
            </a:r>
          </a:p>
        </p:txBody>
      </p:sp>
      <p:sp>
        <p:nvSpPr>
          <p:cNvPr id="206" name="矩形 62"/>
          <p:cNvSpPr/>
          <p:nvPr/>
        </p:nvSpPr>
        <p:spPr>
          <a:xfrm>
            <a:off x="1203648" y="1631328"/>
            <a:ext cx="3186228" cy="2761863"/>
          </a:xfrm>
          <a:prstGeom prst="rect">
            <a:avLst/>
          </a:prstGeom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矩形 63"/>
          <p:cNvSpPr/>
          <p:nvPr/>
        </p:nvSpPr>
        <p:spPr>
          <a:xfrm>
            <a:off x="4954335" y="1639130"/>
            <a:ext cx="6018465" cy="2761863"/>
          </a:xfrm>
          <a:prstGeom prst="rect">
            <a:avLst/>
          </a:prstGeom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文字方塊 64"/>
          <p:cNvSpPr txBox="1"/>
          <p:nvPr/>
        </p:nvSpPr>
        <p:spPr>
          <a:xfrm>
            <a:off x="1203648" y="1261996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族群變動</a:t>
            </a:r>
          </a:p>
        </p:txBody>
      </p:sp>
      <p:sp>
        <p:nvSpPr>
          <p:cNvPr id="209" name="文字方塊 65"/>
          <p:cNvSpPr txBox="1"/>
          <p:nvPr/>
        </p:nvSpPr>
        <p:spPr>
          <a:xfrm>
            <a:off x="4874991" y="1276162"/>
            <a:ext cx="1247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分類群變動</a:t>
            </a:r>
          </a:p>
        </p:txBody>
      </p:sp>
      <p:sp>
        <p:nvSpPr>
          <p:cNvPr id="210" name="文字方塊 66"/>
          <p:cNvSpPr txBox="1"/>
          <p:nvPr/>
        </p:nvSpPr>
        <p:spPr>
          <a:xfrm>
            <a:off x="4456191" y="2458261"/>
            <a:ext cx="321339" cy="199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鑑定歸類事件</a:t>
            </a:r>
          </a:p>
        </p:txBody>
      </p:sp>
      <p:sp>
        <p:nvSpPr>
          <p:cNvPr id="211" name="投影片編號版面配置區 2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文字方塊 14"/>
          <p:cNvSpPr txBox="1"/>
          <p:nvPr/>
        </p:nvSpPr>
        <p:spPr>
          <a:xfrm>
            <a:off x="2717968" y="2038374"/>
            <a:ext cx="5428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Now</a:t>
            </a:r>
          </a:p>
        </p:txBody>
      </p:sp>
      <p:sp>
        <p:nvSpPr>
          <p:cNvPr id="213" name="文字方塊 41"/>
          <p:cNvSpPr txBox="1"/>
          <p:nvPr/>
        </p:nvSpPr>
        <p:spPr>
          <a:xfrm>
            <a:off x="1290846" y="2039383"/>
            <a:ext cx="98594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The past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列出分類群同物異名</a:t>
            </a:r>
          </a:p>
        </p:txBody>
      </p:sp>
      <p:sp>
        <p:nvSpPr>
          <p:cNvPr id="216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/>
            <a:r>
              <a:t>決定物種 </a:t>
            </a:r>
            <a:r>
              <a:t>(</a:t>
            </a:r>
            <a:r>
              <a:t>例：</a:t>
            </a:r>
            <a:r>
              <a:t>Tnew2)</a:t>
            </a:r>
          </a:p>
          <a:p>
            <a:pPr/>
            <a:r>
              <a:t>從末端，順著沿革往回走，共有</a:t>
            </a:r>
          </a:p>
          <a:p>
            <a:pPr lvl="1" marL="685800" indent="-228600">
              <a:defRPr sz="2400"/>
            </a:pPr>
            <a:r>
              <a:t>Tnew2</a:t>
            </a:r>
          </a:p>
          <a:p>
            <a:pPr lvl="1" marL="685800" indent="-228600">
              <a:defRPr sz="2400"/>
            </a:pPr>
            <a:r>
              <a:t>Ty (</a:t>
            </a:r>
            <a:r>
              <a:t>可能是誤鑑定</a:t>
            </a:r>
            <a:r>
              <a:t>)</a:t>
            </a:r>
          </a:p>
          <a:p>
            <a:pPr/>
            <a:r>
              <a:t>各自的命名事件涉及的名字</a:t>
            </a:r>
          </a:p>
          <a:p>
            <a:pPr lvl="1" marL="685800" indent="-228600">
              <a:defRPr sz="2400"/>
            </a:pPr>
            <a:r>
              <a:t>Tnew2 (</a:t>
            </a:r>
            <a:r>
              <a:rPr i="1"/>
              <a:t>F. name-of-tnew2</a:t>
            </a:r>
            <a:r>
              <a:t>)</a:t>
            </a:r>
          </a:p>
          <a:p>
            <a:pPr lvl="1" marL="685800" indent="-228600">
              <a:defRPr sz="2400"/>
            </a:pPr>
            <a:r>
              <a:t>Ty (</a:t>
            </a:r>
            <a:r>
              <a:rPr i="1"/>
              <a:t>F. limnocharis</a:t>
            </a:r>
            <a:r>
              <a:t>) + misid.</a:t>
            </a:r>
          </a:p>
        </p:txBody>
      </p:sp>
      <p:pic>
        <p:nvPicPr>
          <p:cNvPr id="217" name="圖片 4" descr="圖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8676" y="1343608"/>
            <a:ext cx="3838576" cy="4676776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學名找分類群 </a:t>
            </a:r>
            <a:r>
              <a:t>/ </a:t>
            </a:r>
            <a:r>
              <a:t>族群</a:t>
            </a:r>
          </a:p>
        </p:txBody>
      </p:sp>
      <p:sp>
        <p:nvSpPr>
          <p:cNvPr id="221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lnSpc>
                <a:spcPct val="96000"/>
              </a:lnSpc>
              <a:spcBef>
                <a:spcPts val="500"/>
              </a:spcBef>
              <a:defRPr sz="2400"/>
            </a:pPr>
            <a:r>
              <a:t>從特定學名 </a:t>
            </a:r>
            <a:r>
              <a:t>(target_sn) </a:t>
            </a:r>
            <a:r>
              <a:t>找到特定的族群 </a:t>
            </a:r>
            <a:r>
              <a:t>(population) </a:t>
            </a:r>
            <a:r>
              <a:t>起點</a:t>
            </a:r>
          </a:p>
          <a:p>
            <a:pPr lvl="1" marL="658368" indent="-219455" defTabSz="877823">
              <a:lnSpc>
                <a:spcPct val="96000"/>
              </a:lnSpc>
              <a:spcBef>
                <a:spcPts val="500"/>
              </a:spcBef>
              <a:defRPr sz="2112"/>
            </a:pPr>
            <a:r>
              <a:t>比對學名</a:t>
            </a:r>
          </a:p>
          <a:p>
            <a:pPr lvl="1" marL="658368" indent="-219455" defTabSz="877823">
              <a:lnSpc>
                <a:spcPct val="96000"/>
              </a:lnSpc>
              <a:spcBef>
                <a:spcPts val="500"/>
              </a:spcBef>
              <a:defRPr sz="2112"/>
            </a:pPr>
            <a:r>
              <a:t>找到命名事件中相關的 </a:t>
            </a:r>
            <a:r>
              <a:t>taxon</a:t>
            </a:r>
          </a:p>
          <a:p>
            <a:pPr lvl="1" marL="658368" indent="-219455" defTabSz="877823">
              <a:lnSpc>
                <a:spcPct val="96000"/>
              </a:lnSpc>
              <a:spcBef>
                <a:spcPts val="500"/>
              </a:spcBef>
              <a:defRPr sz="2112"/>
            </a:pPr>
            <a:r>
              <a:t>找到鑑定事件中相關的 </a:t>
            </a:r>
            <a:r>
              <a:t>population</a:t>
            </a:r>
          </a:p>
          <a:p>
            <a:pPr marL="219455" indent="-219455" defTabSz="877823">
              <a:lnSpc>
                <a:spcPct val="96000"/>
              </a:lnSpc>
              <a:spcBef>
                <a:spcPts val="500"/>
              </a:spcBef>
              <a:defRPr sz="2400"/>
            </a:pPr>
            <a:r>
              <a:t>找不到對應的 </a:t>
            </a:r>
            <a:r>
              <a:t>population </a:t>
            </a:r>
            <a:r>
              <a:t>點解？</a:t>
            </a:r>
          </a:p>
          <a:p>
            <a:pPr lvl="1" marL="658368" indent="-219455" defTabSz="877823">
              <a:lnSpc>
                <a:spcPct val="96000"/>
              </a:lnSpc>
              <a:spcBef>
                <a:spcPts val="500"/>
              </a:spcBef>
              <a:defRPr sz="2112"/>
            </a:pPr>
            <a:r>
              <a:t>找不到 </a:t>
            </a:r>
            <a:r>
              <a:t>target_sn</a:t>
            </a:r>
          </a:p>
          <a:p>
            <a:pPr lvl="2" marL="1097280" indent="-219455" defTabSz="877823">
              <a:lnSpc>
                <a:spcPct val="96000"/>
              </a:lnSpc>
              <a:spcBef>
                <a:spcPts val="500"/>
              </a:spcBef>
              <a:defRPr sz="1727"/>
            </a:pPr>
            <a:r>
              <a:t>絕對原則是保留所有稱呼，故 </a:t>
            </a:r>
            <a:r>
              <a:t>namespace </a:t>
            </a:r>
            <a:r>
              <a:t>中不存在</a:t>
            </a:r>
            <a:r>
              <a:t>(</a:t>
            </a:r>
            <a:r>
              <a:t>曾</a:t>
            </a:r>
            <a:r>
              <a:t>)</a:t>
            </a:r>
            <a:r>
              <a:t>被稱為 </a:t>
            </a:r>
            <a:r>
              <a:t>target_sn </a:t>
            </a:r>
            <a:r>
              <a:t>的族群</a:t>
            </a:r>
          </a:p>
          <a:p>
            <a:pPr lvl="1" marL="658368" indent="-219455" defTabSz="877823">
              <a:lnSpc>
                <a:spcPct val="96000"/>
              </a:lnSpc>
              <a:spcBef>
                <a:spcPts val="500"/>
              </a:spcBef>
              <a:defRPr sz="2112"/>
            </a:pPr>
            <a:r>
              <a:t>找到 </a:t>
            </a:r>
            <a:r>
              <a:t>target_sn </a:t>
            </a:r>
            <a:r>
              <a:t>但找不到對應族群</a:t>
            </a:r>
          </a:p>
          <a:p>
            <a:pPr lvl="2" marL="1097280" indent="-219455" defTabSz="877823">
              <a:lnSpc>
                <a:spcPct val="96000"/>
              </a:lnSpc>
              <a:spcBef>
                <a:spcPts val="500"/>
              </a:spcBef>
              <a:defRPr sz="1727"/>
            </a:pPr>
            <a:r>
              <a:t>分類群曾發生變動，族群可能被鑑定為變動前或後的其他分類群了</a:t>
            </a:r>
            <a:r>
              <a:t>(</a:t>
            </a:r>
            <a:r>
              <a:t>依時間判定</a:t>
            </a:r>
            <a:r>
              <a:t>)</a:t>
            </a:r>
          </a:p>
          <a:p>
            <a:pPr lvl="2" marL="1097280" indent="-219455" defTabSz="877823">
              <a:lnSpc>
                <a:spcPct val="96000"/>
              </a:lnSpc>
              <a:spcBef>
                <a:spcPts val="500"/>
              </a:spcBef>
              <a:defRPr sz="1727"/>
            </a:pPr>
            <a:r>
              <a:t>僅採用早於以學名指涉族群或物件</a:t>
            </a:r>
            <a:r>
              <a:t>(</a:t>
            </a:r>
            <a:r>
              <a:t>如標本</a:t>
            </a:r>
            <a:r>
              <a:t>)</a:t>
            </a:r>
            <a:r>
              <a:t>時間之分類變動事件</a:t>
            </a:r>
            <a:r>
              <a:t>(</a:t>
            </a:r>
            <a:r>
              <a:t>？</a:t>
            </a:r>
            <a:r>
              <a:t>)</a:t>
            </a:r>
          </a:p>
          <a:p>
            <a:pPr lvl="2" marL="1097280" indent="-219455" defTabSz="877823">
              <a:lnSpc>
                <a:spcPct val="96000"/>
              </a:lnSpc>
              <a:spcBef>
                <a:spcPts val="500"/>
              </a:spcBef>
              <a:defRPr sz="1727"/>
            </a:pPr>
            <a:r>
              <a:t>從近的往遠的找</a:t>
            </a:r>
          </a:p>
        </p:txBody>
      </p:sp>
      <p:sp>
        <p:nvSpPr>
          <p:cNvPr id="222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標題 1"/>
          <p:cNvSpPr txBox="1"/>
          <p:nvPr>
            <p:ph type="title"/>
          </p:nvPr>
        </p:nvSpPr>
        <p:spPr>
          <a:xfrm>
            <a:off x="391885" y="365124"/>
            <a:ext cx="11392679" cy="978485"/>
          </a:xfrm>
          <a:prstGeom prst="rect">
            <a:avLst/>
          </a:prstGeom>
        </p:spPr>
        <p:txBody>
          <a:bodyPr/>
          <a:lstStyle/>
          <a:p>
            <a:pPr defTabSz="740663">
              <a:defRPr sz="3159"/>
            </a:pPr>
            <a:r>
              <a:t>Another</a:t>
            </a:r>
            <a:br/>
            <a:r>
              <a:t>case</a:t>
            </a:r>
          </a:p>
        </p:txBody>
      </p:sp>
      <p:pic>
        <p:nvPicPr>
          <p:cNvPr id="225" name="內容版面配置區 3" descr="內容版面配置區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0218" y="0"/>
            <a:ext cx="789156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投影片編號版面配置區 4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存在於發表中的學名誤拼處理</a:t>
            </a:r>
          </a:p>
        </p:txBody>
      </p:sp>
      <p:pic>
        <p:nvPicPr>
          <p:cNvPr id="229" name="內容版面配置區 4" descr="內容版面配置區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9025" y="1520825"/>
            <a:ext cx="9473949" cy="4656138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最後：區域名錄？</a:t>
            </a:r>
          </a:p>
        </p:txBody>
      </p:sp>
      <p:sp>
        <p:nvSpPr>
          <p:cNvPr id="233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/>
            <a:r>
              <a:t>確認族群所屬分類群後即可知</a:t>
            </a:r>
          </a:p>
        </p:txBody>
      </p:sp>
      <p:sp>
        <p:nvSpPr>
          <p:cNvPr id="234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 defTabSz="832104">
              <a:defRPr sz="4004"/>
            </a:pPr>
            <a:r>
              <a:t>Mapping</a:t>
            </a:r>
            <a:r>
              <a:t>：</a:t>
            </a:r>
            <a:r>
              <a:t>DwC-SW to TaiBIF checklist model</a:t>
            </a:r>
          </a:p>
        </p:txBody>
      </p:sp>
      <p:sp>
        <p:nvSpPr>
          <p:cNvPr id="237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" name="文字方塊 5"/>
          <p:cNvSpPr txBox="1"/>
          <p:nvPr/>
        </p:nvSpPr>
        <p:spPr>
          <a:xfrm>
            <a:off x="838200" y="5923996"/>
            <a:ext cx="777240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Baskauf and Webb, 2014 </a:t>
            </a:r>
            <a:br/>
            <a:r>
              <a:t>Darwin-SW: Darwin Core-based terms for expressing biodiversity data as RDF</a:t>
            </a:r>
          </a:p>
        </p:txBody>
      </p:sp>
      <p:pic>
        <p:nvPicPr>
          <p:cNvPr id="239" name="圖片 7" descr="圖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909777"/>
            <a:ext cx="8972550" cy="3448051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矩形 6"/>
          <p:cNvSpPr/>
          <p:nvPr/>
        </p:nvSpPr>
        <p:spPr>
          <a:xfrm>
            <a:off x="838200" y="2808514"/>
            <a:ext cx="5702559" cy="1184989"/>
          </a:xfrm>
          <a:prstGeom prst="rect">
            <a:avLst/>
          </a:prstGeom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1" name="文字方塊 8"/>
          <p:cNvSpPr txBox="1"/>
          <p:nvPr/>
        </p:nvSpPr>
        <p:spPr>
          <a:xfrm>
            <a:off x="838200" y="2439181"/>
            <a:ext cx="118675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Population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Circumscription</a:t>
            </a:r>
          </a:p>
        </p:txBody>
      </p:sp>
      <p:sp>
        <p:nvSpPr>
          <p:cNvPr id="244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8000"/>
              </a:lnSpc>
              <a:defRPr b="1" sz="2500"/>
            </a:pPr>
            <a:r>
              <a:t>DEF:</a:t>
            </a:r>
            <a:r>
              <a:t> </a:t>
            </a:r>
            <a:r>
              <a:t>In biological taxonomy, circumscription is the definition of a taxon, that is, a group of organisms. (Wikipedia)</a:t>
            </a:r>
          </a:p>
          <a:p>
            <a:pPr>
              <a:lnSpc>
                <a:spcPct val="108000"/>
              </a:lnSpc>
              <a:defRPr sz="2500"/>
            </a:pPr>
            <a:r>
              <a:t>Circumscriptions based on specimen lists are the only information that can be compared across classifications (Pullan &amp; al., 2000)</a:t>
            </a:r>
          </a:p>
          <a:p>
            <a:pPr>
              <a:lnSpc>
                <a:spcPct val="108000"/>
              </a:lnSpc>
              <a:defRPr sz="2500"/>
            </a:pPr>
            <a:r>
              <a:t>雖然分類群定義是由模式標本決定，但文獻足以做為佐證</a:t>
            </a:r>
          </a:p>
          <a:p>
            <a:pPr>
              <a:lnSpc>
                <a:spcPct val="108000"/>
              </a:lnSpc>
              <a:defRPr sz="2500"/>
            </a:pPr>
            <a:r>
              <a:t>模式標本與分類群間的連結就不是非處理不可</a:t>
            </a:r>
          </a:p>
          <a:p>
            <a:pPr>
              <a:lnSpc>
                <a:spcPct val="108000"/>
              </a:lnSpc>
              <a:defRPr strike="sngStrike" sz="2500"/>
            </a:pPr>
            <a:r>
              <a:t>標本列表還是乖乖跟著文獻走就好</a:t>
            </a:r>
          </a:p>
          <a:p>
            <a:pPr>
              <a:lnSpc>
                <a:spcPct val="108000"/>
              </a:lnSpc>
              <a:defRPr sz="2500"/>
            </a:pPr>
            <a:r>
              <a:t>分類事件跟產出的分類群間可塞進標本資訊</a:t>
            </a:r>
          </a:p>
          <a:p>
            <a:pPr>
              <a:lnSpc>
                <a:spcPct val="108000"/>
              </a:lnSpc>
              <a:defRPr sz="2500"/>
            </a:pPr>
            <a:r>
              <a:t>標本 </a:t>
            </a:r>
            <a:r>
              <a:t>ID</a:t>
            </a:r>
            <a:r>
              <a:t> 怎麼管理又是另一個層次的問題了</a:t>
            </a:r>
          </a:p>
        </p:txBody>
      </p:sp>
      <p:pic>
        <p:nvPicPr>
          <p:cNvPr id="245" name="圖片 3" descr="圖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72535" y="5102776"/>
            <a:ext cx="3810001" cy="14287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8" name="橢圓 4"/>
          <p:cNvGrpSpPr/>
          <p:nvPr/>
        </p:nvGrpSpPr>
        <p:grpSpPr>
          <a:xfrm>
            <a:off x="10803290" y="5205414"/>
            <a:ext cx="990605" cy="458271"/>
            <a:chOff x="0" y="0"/>
            <a:chExt cx="990603" cy="458269"/>
          </a:xfrm>
        </p:grpSpPr>
        <p:sp>
          <p:nvSpPr>
            <p:cNvPr id="246" name="橢圓形"/>
            <p:cNvSpPr/>
            <p:nvPr/>
          </p:nvSpPr>
          <p:spPr>
            <a:xfrm>
              <a:off x="0" y="0"/>
              <a:ext cx="990604" cy="458270"/>
            </a:xfrm>
            <a:prstGeom prst="ellipse">
              <a:avLst/>
            </a:prstGeom>
            <a:solidFill>
              <a:srgbClr val="FFCC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</a:p>
          </p:txBody>
        </p:sp>
        <p:sp>
          <p:nvSpPr>
            <p:cNvPr id="247" name="Tnew"/>
            <p:cNvSpPr txBox="1"/>
            <p:nvPr/>
          </p:nvSpPr>
          <p:spPr>
            <a:xfrm>
              <a:off x="145069" y="81814"/>
              <a:ext cx="700465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Tnew</a:t>
              </a:r>
            </a:p>
          </p:txBody>
        </p:sp>
      </p:grpSp>
      <p:sp>
        <p:nvSpPr>
          <p:cNvPr id="249" name="橢圓 5"/>
          <p:cNvSpPr/>
          <p:nvPr/>
        </p:nvSpPr>
        <p:spPr>
          <a:xfrm>
            <a:off x="9724822" y="5540831"/>
            <a:ext cx="582389" cy="447871"/>
          </a:xfrm>
          <a:prstGeom prst="ellips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200"/>
            </a:pPr>
          </a:p>
        </p:txBody>
      </p:sp>
      <p:grpSp>
        <p:nvGrpSpPr>
          <p:cNvPr id="252" name="橢圓 6"/>
          <p:cNvGrpSpPr/>
          <p:nvPr/>
        </p:nvGrpSpPr>
        <p:grpSpPr>
          <a:xfrm>
            <a:off x="10132262" y="4552428"/>
            <a:ext cx="990605" cy="510541"/>
            <a:chOff x="0" y="0"/>
            <a:chExt cx="990603" cy="510540"/>
          </a:xfrm>
        </p:grpSpPr>
        <p:sp>
          <p:nvSpPr>
            <p:cNvPr id="250" name="橢圓形"/>
            <p:cNvSpPr/>
            <p:nvPr/>
          </p:nvSpPr>
          <p:spPr>
            <a:xfrm>
              <a:off x="0" y="26135"/>
              <a:ext cx="990604" cy="458271"/>
            </a:xfrm>
            <a:prstGeom prst="ellipse">
              <a:avLst/>
            </a:prstGeom>
            <a:solidFill>
              <a:srgbClr val="DAE3F3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51" name="Type Specimen List"/>
            <p:cNvSpPr txBox="1"/>
            <p:nvPr/>
          </p:nvSpPr>
          <p:spPr>
            <a:xfrm>
              <a:off x="145069" y="0"/>
              <a:ext cx="700464" cy="510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Type</a:t>
              </a:r>
              <a:br/>
              <a:r>
                <a:t>Specimen</a:t>
              </a:r>
              <a:br/>
              <a:r>
                <a:t>List</a:t>
              </a:r>
            </a:p>
          </p:txBody>
        </p:sp>
      </p:grpSp>
      <p:sp>
        <p:nvSpPr>
          <p:cNvPr id="257" name="直線單箭頭接點 12"/>
          <p:cNvSpPr/>
          <p:nvPr/>
        </p:nvSpPr>
        <p:spPr>
          <a:xfrm>
            <a:off x="10147993" y="5062809"/>
            <a:ext cx="316561" cy="495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8" name="直線單箭頭接點 14"/>
          <p:cNvSpPr/>
          <p:nvPr/>
        </p:nvSpPr>
        <p:spPr>
          <a:xfrm>
            <a:off x="10900655" y="5062809"/>
            <a:ext cx="172604" cy="161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5" name="矩形 47"/>
          <p:cNvSpPr txBox="1"/>
          <p:nvPr/>
        </p:nvSpPr>
        <p:spPr>
          <a:xfrm>
            <a:off x="10051925" y="4196696"/>
            <a:ext cx="116922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reification</a:t>
            </a:r>
          </a:p>
        </p:txBody>
      </p:sp>
      <p:sp>
        <p:nvSpPr>
          <p:cNvPr id="256" name="投影片編號版面配置區 48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TaiBNET </a:t>
            </a:r>
            <a:r>
              <a:t>現狀</a:t>
            </a:r>
          </a:p>
        </p:txBody>
      </p:sp>
      <p:sp>
        <p:nvSpPr>
          <p:cNvPr id="116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8000"/>
              </a:lnSpc>
              <a:defRPr sz="2500"/>
            </a:pPr>
            <a:r>
              <a:t>學名 </a:t>
            </a:r>
            <a:r>
              <a:t>(</a:t>
            </a:r>
            <a:r>
              <a:t>隱含物種概念</a:t>
            </a:r>
            <a:r>
              <a:t>)</a:t>
            </a:r>
          </a:p>
          <a:p>
            <a:pPr>
              <a:lnSpc>
                <a:spcPct val="108000"/>
              </a:lnSpc>
              <a:defRPr sz="2500"/>
            </a:pPr>
          </a:p>
          <a:p>
            <a:pPr>
              <a:lnSpc>
                <a:spcPct val="108000"/>
              </a:lnSpc>
              <a:defRPr sz="2500"/>
            </a:pPr>
          </a:p>
          <a:p>
            <a:pPr>
              <a:lnSpc>
                <a:spcPct val="108000"/>
              </a:lnSpc>
              <a:defRPr sz="2500"/>
            </a:pPr>
          </a:p>
          <a:p>
            <a:pPr>
              <a:lnSpc>
                <a:spcPct val="108000"/>
              </a:lnSpc>
              <a:defRPr sz="2500"/>
            </a:pPr>
          </a:p>
          <a:p>
            <a:pPr>
              <a:lnSpc>
                <a:spcPct val="108000"/>
              </a:lnSpc>
              <a:defRPr sz="2500"/>
            </a:pPr>
          </a:p>
          <a:p>
            <a:pPr>
              <a:lnSpc>
                <a:spcPct val="108000"/>
              </a:lnSpc>
              <a:defRPr sz="2500"/>
            </a:pPr>
          </a:p>
          <a:p>
            <a:pPr>
              <a:lnSpc>
                <a:spcPct val="108000"/>
              </a:lnSpc>
              <a:defRPr sz="2500"/>
            </a:pPr>
            <a:r>
              <a:t>科</a:t>
            </a:r>
            <a:r>
              <a:t>+</a:t>
            </a:r>
            <a:r>
              <a:t> </a:t>
            </a:r>
            <a:r>
              <a:t>(</a:t>
            </a:r>
            <a:r>
              <a:t>分類系統</a:t>
            </a:r>
            <a:r>
              <a:t>)</a:t>
            </a:r>
          </a:p>
          <a:p>
            <a:pPr lvl="1" marL="685800" indent="-228600">
              <a:lnSpc>
                <a:spcPct val="108000"/>
              </a:lnSpc>
              <a:defRPr sz="2200"/>
            </a:pPr>
            <a:r>
              <a:t>沒太多好說的，就是個表</a:t>
            </a:r>
          </a:p>
        </p:txBody>
      </p:sp>
      <p:graphicFrame>
        <p:nvGraphicFramePr>
          <p:cNvPr id="117" name="表格 3"/>
          <p:cNvGraphicFramePr/>
          <p:nvPr/>
        </p:nvGraphicFramePr>
        <p:xfrm>
          <a:off x="1154923" y="2405965"/>
          <a:ext cx="7625185" cy="14833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41728"/>
                <a:gridCol w="2541728"/>
                <a:gridCol w="2541728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Name_code (unique)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Accepted_name_code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 (latin, uniqueKey)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432860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380034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R. limnocharis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trike="sngStrike"/>
                        <a:t>380034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trike="sngStrike"/>
                        <a:t>380034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trike="sngStrike"/>
                        <a:t>F.  limnocharis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380034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380034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F. kawamurai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18" name="向右箭號 4"/>
          <p:cNvSpPr/>
          <p:nvPr/>
        </p:nvSpPr>
        <p:spPr>
          <a:xfrm rot="16200000">
            <a:off x="2232428" y="3955853"/>
            <a:ext cx="225009" cy="2620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文字方塊 5"/>
          <p:cNvSpPr txBox="1"/>
          <p:nvPr/>
        </p:nvSpPr>
        <p:spPr>
          <a:xfrm>
            <a:off x="1371747" y="4249272"/>
            <a:ext cx="19141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看起來是 </a:t>
            </a:r>
            <a:r>
              <a:t>name ID</a:t>
            </a:r>
          </a:p>
        </p:txBody>
      </p:sp>
      <p:sp>
        <p:nvSpPr>
          <p:cNvPr id="120" name="向右箭號 6"/>
          <p:cNvSpPr/>
          <p:nvPr/>
        </p:nvSpPr>
        <p:spPr>
          <a:xfrm rot="16200000">
            <a:off x="4855011" y="3955853"/>
            <a:ext cx="225009" cy="2620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文字方塊 7"/>
          <p:cNvSpPr txBox="1"/>
          <p:nvPr/>
        </p:nvSpPr>
        <p:spPr>
          <a:xfrm>
            <a:off x="3870066" y="4249272"/>
            <a:ext cx="218096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使用起來隱含 </a:t>
            </a:r>
            <a:r>
              <a:t>taxon </a:t>
            </a:r>
          </a:p>
        </p:txBody>
      </p:sp>
      <p:sp>
        <p:nvSpPr>
          <p:cNvPr id="122" name="向右箭號 8"/>
          <p:cNvSpPr/>
          <p:nvPr/>
        </p:nvSpPr>
        <p:spPr>
          <a:xfrm rot="10800000">
            <a:off x="8871822" y="3221845"/>
            <a:ext cx="225009" cy="2620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文字方塊 9"/>
          <p:cNvSpPr txBox="1"/>
          <p:nvPr/>
        </p:nvSpPr>
        <p:spPr>
          <a:xfrm>
            <a:off x="9096830" y="3029692"/>
            <a:ext cx="291085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被當 </a:t>
            </a:r>
            <a:r>
              <a:t>taxon ID </a:t>
            </a:r>
            <a:r>
              <a:t>時，名字可能</a:t>
            </a:r>
            <a:br/>
            <a:r>
              <a:t>面臨被消失的命運</a:t>
            </a:r>
          </a:p>
        </p:txBody>
      </p:sp>
      <p:sp>
        <p:nvSpPr>
          <p:cNvPr id="124" name="向右箭號 10"/>
          <p:cNvSpPr/>
          <p:nvPr/>
        </p:nvSpPr>
        <p:spPr>
          <a:xfrm rot="5400000">
            <a:off x="7969863" y="2077412"/>
            <a:ext cx="225009" cy="2620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文字方塊 11"/>
          <p:cNvSpPr txBox="1"/>
          <p:nvPr/>
        </p:nvSpPr>
        <p:spPr>
          <a:xfrm>
            <a:off x="6574453" y="1480766"/>
            <a:ext cx="312103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Latin name </a:t>
            </a:r>
            <a:r>
              <a:t>被設為 </a:t>
            </a:r>
            <a:r>
              <a:t>uniqueKey</a:t>
            </a:r>
            <a:br/>
            <a:r>
              <a:t>無法處理 </a:t>
            </a:r>
            <a:r>
              <a:t>homonyms</a:t>
            </a:r>
            <a:r>
              <a:t> 的問題</a:t>
            </a:r>
          </a:p>
        </p:txBody>
      </p:sp>
      <p:sp>
        <p:nvSpPr>
          <p:cNvPr id="126" name="投影片編號版面配置區 12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Vernacular name</a:t>
            </a:r>
          </a:p>
        </p:txBody>
      </p:sp>
      <p:sp>
        <p:nvSpPr>
          <p:cNvPr id="261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lnSpc>
                <a:spcPct val="96000"/>
              </a:lnSpc>
              <a:spcBef>
                <a:spcPts val="500"/>
              </a:spcBef>
              <a:defRPr sz="2400"/>
            </a:pPr>
            <a:r>
              <a:t>Kind of standardized version</a:t>
            </a:r>
          </a:p>
          <a:p>
            <a:pPr lvl="1" marL="658368" indent="-219455" defTabSz="877823">
              <a:lnSpc>
                <a:spcPct val="96000"/>
              </a:lnSpc>
              <a:spcBef>
                <a:spcPts val="500"/>
              </a:spcBef>
              <a:defRPr sz="2112"/>
            </a:pPr>
            <a:r>
              <a:t>標準中文名</a:t>
            </a:r>
          </a:p>
          <a:p>
            <a:pPr lvl="1" marL="658368" indent="-219455" defTabSz="877823">
              <a:lnSpc>
                <a:spcPct val="96000"/>
              </a:lnSpc>
              <a:spcBef>
                <a:spcPts val="500"/>
              </a:spcBef>
              <a:defRPr sz="2112"/>
            </a:pPr>
            <a:r>
              <a:t>分類正確</a:t>
            </a:r>
          </a:p>
          <a:p>
            <a:pPr lvl="1" marL="658368" indent="-219455" defTabSz="877823">
              <a:lnSpc>
                <a:spcPct val="96000"/>
              </a:lnSpc>
              <a:spcBef>
                <a:spcPts val="500"/>
              </a:spcBef>
              <a:defRPr sz="2112"/>
            </a:pPr>
            <a:r>
              <a:t>在地語學名 </a:t>
            </a:r>
            <a:r>
              <a:t>(</a:t>
            </a:r>
            <a:r>
              <a:t>跟著語言而非傳統文化習俗走；似乎也只需要針對官方語言</a:t>
            </a:r>
            <a:r>
              <a:t>)</a:t>
            </a:r>
          </a:p>
          <a:p>
            <a:pPr lvl="1" marL="658368" indent="-219455" defTabSz="877823">
              <a:lnSpc>
                <a:spcPct val="96000"/>
              </a:lnSpc>
              <a:spcBef>
                <a:spcPts val="500"/>
              </a:spcBef>
              <a:defRPr sz="2112"/>
            </a:pPr>
            <a:r>
              <a:t>要跟著 </a:t>
            </a:r>
            <a:r>
              <a:t>taxon </a:t>
            </a:r>
            <a:r>
              <a:t>與其標準名 </a:t>
            </a:r>
            <a:r>
              <a:t>(</a:t>
            </a:r>
            <a:r>
              <a:t>有效學名</a:t>
            </a:r>
            <a:r>
              <a:t>)</a:t>
            </a:r>
            <a:r>
              <a:t> 走</a:t>
            </a:r>
          </a:p>
          <a:p>
            <a:pPr lvl="1" marL="658368" indent="-219455" defTabSz="877823">
              <a:lnSpc>
                <a:spcPct val="96000"/>
              </a:lnSpc>
              <a:spcBef>
                <a:spcPts val="500"/>
              </a:spcBef>
              <a:defRPr sz="2112"/>
            </a:pPr>
            <a:r>
              <a:t>可歸納出：一個拉丁組合名要一對一對應一個在地語學名</a:t>
            </a:r>
          </a:p>
          <a:p>
            <a:pPr marL="219455" indent="-219455" defTabSz="877823">
              <a:lnSpc>
                <a:spcPct val="96000"/>
              </a:lnSpc>
              <a:spcBef>
                <a:spcPts val="500"/>
              </a:spcBef>
              <a:defRPr sz="2400"/>
            </a:pPr>
            <a:r>
              <a:t>Or not</a:t>
            </a:r>
          </a:p>
          <a:p>
            <a:pPr lvl="1" marL="658368" indent="-219455" defTabSz="877823">
              <a:lnSpc>
                <a:spcPct val="96000"/>
              </a:lnSpc>
              <a:spcBef>
                <a:spcPts val="500"/>
              </a:spcBef>
              <a:defRPr sz="2112"/>
            </a:pPr>
            <a:r>
              <a:t>跟著傳統文化習俗走</a:t>
            </a:r>
          </a:p>
          <a:p>
            <a:pPr lvl="1" marL="658368" indent="-219455" defTabSz="877823">
              <a:lnSpc>
                <a:spcPct val="96000"/>
              </a:lnSpc>
              <a:spcBef>
                <a:spcPts val="500"/>
              </a:spcBef>
              <a:defRPr sz="2112"/>
            </a:pPr>
            <a:r>
              <a:t>跟在地族群相關，跟分類狀況</a:t>
            </a:r>
            <a:r>
              <a:t>(</a:t>
            </a:r>
            <a:r>
              <a:t>幾乎</a:t>
            </a:r>
            <a:r>
              <a:t>)</a:t>
            </a:r>
            <a:r>
              <a:t>無關</a:t>
            </a:r>
          </a:p>
          <a:p>
            <a:pPr lvl="2" marL="1097280" indent="-219455" defTabSz="877823">
              <a:lnSpc>
                <a:spcPct val="96000"/>
              </a:lnSpc>
              <a:spcBef>
                <a:spcPts val="500"/>
              </a:spcBef>
              <a:defRPr sz="1727"/>
            </a:pPr>
            <a:r>
              <a:t>例如客語的蝦公夾、台語的赤查某、中文的鬼針草</a:t>
            </a:r>
          </a:p>
          <a:p>
            <a:pPr lvl="2" marL="1097280" indent="-219455" defTabSz="877823">
              <a:lnSpc>
                <a:spcPct val="96000"/>
              </a:lnSpc>
              <a:spcBef>
                <a:spcPts val="500"/>
              </a:spcBef>
              <a:defRPr sz="1727"/>
            </a:pPr>
            <a:r>
              <a:t>各種三線蝶</a:t>
            </a:r>
          </a:p>
        </p:txBody>
      </p:sp>
      <p:sp>
        <p:nvSpPr>
          <p:cNvPr id="262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Vernacular name</a:t>
            </a:r>
            <a:r>
              <a:t> 示意</a:t>
            </a:r>
          </a:p>
        </p:txBody>
      </p:sp>
      <p:pic>
        <p:nvPicPr>
          <p:cNvPr id="265" name="內容版面配置區 4" descr="內容版面配置區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5068" y="1520825"/>
            <a:ext cx="6961865" cy="4656138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亞種 </a:t>
            </a:r>
            <a:r>
              <a:t>[and / or</a:t>
            </a:r>
            <a:r>
              <a:t> 變種</a:t>
            </a:r>
            <a:r>
              <a:t>]</a:t>
            </a:r>
            <a:r>
              <a:t>？</a:t>
            </a:r>
          </a:p>
        </p:txBody>
      </p:sp>
      <p:sp>
        <p:nvSpPr>
          <p:cNvPr id="269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 marL="217170" indent="-217170" defTabSz="868680">
              <a:lnSpc>
                <a:spcPct val="96000"/>
              </a:lnSpc>
              <a:spcBef>
                <a:spcPts val="500"/>
              </a:spcBef>
              <a:defRPr sz="2185"/>
            </a:pPr>
            <a:r>
              <a:t>[</a:t>
            </a:r>
            <a:r>
              <a:t>種 </a:t>
            </a:r>
            <a:r>
              <a:t>vs </a:t>
            </a:r>
            <a:r>
              <a:t>亞種</a:t>
            </a:r>
            <a:r>
              <a:t>]</a:t>
            </a:r>
            <a:r>
              <a:t> 可類比於 </a:t>
            </a:r>
            <a:r>
              <a:t>[</a:t>
            </a:r>
            <a:r>
              <a:t>屬 </a:t>
            </a:r>
            <a:r>
              <a:t>vs </a:t>
            </a:r>
            <a:r>
              <a:t>種</a:t>
            </a:r>
            <a:r>
              <a:t>]</a:t>
            </a:r>
            <a:r>
              <a:t>？</a:t>
            </a:r>
          </a:p>
          <a:p>
            <a:pPr marL="217170" indent="-217170" defTabSz="868680">
              <a:lnSpc>
                <a:spcPct val="96000"/>
              </a:lnSpc>
              <a:spcBef>
                <a:spcPts val="500"/>
              </a:spcBef>
              <a:defRPr sz="2185"/>
            </a:pPr>
            <a:r>
              <a:t>種與亞種都可以是分類樹的末端，但亞種是不一定存在的東西</a:t>
            </a:r>
          </a:p>
          <a:p>
            <a:pPr marL="217170" indent="-217170" defTabSz="868680">
              <a:lnSpc>
                <a:spcPct val="96000"/>
              </a:lnSpc>
              <a:spcBef>
                <a:spcPts val="500"/>
              </a:spcBef>
              <a:defRPr sz="2185"/>
            </a:pPr>
            <a:r>
              <a:t>亞種與種是不同階層的東西，但有相同的表達規則</a:t>
            </a:r>
            <a:r>
              <a:t>(</a:t>
            </a:r>
            <a:r>
              <a:t>翻白眼</a:t>
            </a:r>
            <a:r>
              <a:t>)</a:t>
            </a:r>
          </a:p>
          <a:p>
            <a:pPr marL="217170" indent="-217170" defTabSz="868680">
              <a:lnSpc>
                <a:spcPct val="96000"/>
              </a:lnSpc>
              <a:spcBef>
                <a:spcPts val="500"/>
              </a:spcBef>
              <a:defRPr b="1" sz="2185"/>
            </a:pPr>
            <a:r>
              <a:t>亞種是存在某種地理或其它隔離機制的族群</a:t>
            </a:r>
          </a:p>
          <a:p>
            <a:pPr marL="217170" indent="-217170" defTabSz="868680">
              <a:lnSpc>
                <a:spcPct val="96000"/>
              </a:lnSpc>
              <a:spcBef>
                <a:spcPts val="500"/>
              </a:spcBef>
              <a:defRPr sz="2185"/>
            </a:pPr>
            <a:r>
              <a:t>Abc </a:t>
            </a:r>
            <a:r>
              <a:t>⊂ </a:t>
            </a:r>
            <a:r>
              <a:t>Ab</a:t>
            </a:r>
          </a:p>
          <a:p>
            <a:pPr marL="217170" indent="-217170" defTabSz="868680">
              <a:lnSpc>
                <a:spcPct val="96000"/>
              </a:lnSpc>
              <a:spcBef>
                <a:spcPts val="500"/>
              </a:spcBef>
              <a:defRPr sz="2185"/>
            </a:pPr>
            <a:r>
              <a:t>種可以降為亞種，亞種也可能提升為種，考量情境：</a:t>
            </a:r>
          </a:p>
          <a:p>
            <a:pPr lvl="1" marL="651509" indent="-217170" defTabSz="868680">
              <a:lnSpc>
                <a:spcPct val="96000"/>
              </a:lnSpc>
              <a:spcBef>
                <a:spcPts val="500"/>
              </a:spcBef>
              <a:defRPr sz="1900"/>
            </a:pPr>
            <a:r>
              <a:t>Ab</a:t>
            </a:r>
            <a:r>
              <a:t> </a:t>
            </a:r>
            <a:r>
              <a:t>=&gt;</a:t>
            </a:r>
            <a:r>
              <a:t> </a:t>
            </a:r>
            <a:r>
              <a:t>Abc</a:t>
            </a:r>
            <a:r>
              <a:t>，其實是在劃 </a:t>
            </a:r>
            <a:r>
              <a:t>Ab</a:t>
            </a:r>
            <a:r>
              <a:t> 種的不同族群 </a:t>
            </a:r>
            <a:r>
              <a:t>(</a:t>
            </a:r>
            <a:r>
              <a:t>但 </a:t>
            </a:r>
            <a:r>
              <a:t>"Ab" </a:t>
            </a:r>
            <a:r>
              <a:t>會因此變無效名，一點也不合理</a:t>
            </a:r>
            <a:r>
              <a:t>)</a:t>
            </a:r>
          </a:p>
          <a:p>
            <a:pPr lvl="1" marL="651509" indent="-217170" defTabSz="868680">
              <a:lnSpc>
                <a:spcPct val="96000"/>
              </a:lnSpc>
              <a:spcBef>
                <a:spcPts val="500"/>
              </a:spcBef>
              <a:defRPr sz="1900"/>
            </a:pPr>
            <a:r>
              <a:t>Abc</a:t>
            </a:r>
            <a:r>
              <a:t> </a:t>
            </a:r>
            <a:r>
              <a:t>=&gt;</a:t>
            </a:r>
            <a:r>
              <a:t> </a:t>
            </a:r>
            <a:r>
              <a:t>Ab</a:t>
            </a:r>
            <a:r>
              <a:t>，指的是隔離機制或效果不存在</a:t>
            </a:r>
          </a:p>
          <a:p>
            <a:pPr lvl="1" marL="651509" indent="-217170" defTabSz="868680">
              <a:lnSpc>
                <a:spcPct val="96000"/>
              </a:lnSpc>
              <a:spcBef>
                <a:spcPts val="500"/>
              </a:spcBef>
              <a:defRPr sz="1900"/>
            </a:pPr>
            <a:r>
              <a:t>Ab =&gt; Adb</a:t>
            </a:r>
            <a:r>
              <a:t>，要看實際發生啥事才能決定操作 </a:t>
            </a:r>
            <a:r>
              <a:t>(</a:t>
            </a:r>
            <a:r>
              <a:t>最複雜的情況</a:t>
            </a:r>
            <a:r>
              <a:t>)</a:t>
            </a:r>
          </a:p>
          <a:p>
            <a:pPr lvl="1" marL="651509" indent="-217170" defTabSz="868680">
              <a:lnSpc>
                <a:spcPct val="96000"/>
              </a:lnSpc>
              <a:spcBef>
                <a:spcPts val="500"/>
              </a:spcBef>
              <a:defRPr sz="1900"/>
            </a:pPr>
            <a:r>
              <a:t>Abc =&gt; Ac</a:t>
            </a:r>
            <a:r>
              <a:t>，好像相對單純，算是誤鑑定的一類？</a:t>
            </a:r>
          </a:p>
          <a:p>
            <a:pPr marL="217170" indent="-217170" defTabSz="868680">
              <a:lnSpc>
                <a:spcPct val="96000"/>
              </a:lnSpc>
              <a:spcBef>
                <a:spcPts val="500"/>
              </a:spcBef>
              <a:defRPr sz="2185"/>
            </a:pPr>
            <a:r>
              <a:t>是否可直接套用分類群變動的處理機制？</a:t>
            </a:r>
            <a:r>
              <a:t>(</a:t>
            </a:r>
            <a:r>
              <a:t>不行</a:t>
            </a:r>
            <a:r>
              <a:t>)</a:t>
            </a:r>
          </a:p>
        </p:txBody>
      </p:sp>
      <p:sp>
        <p:nvSpPr>
          <p:cNvPr id="270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好像行得通的做法</a:t>
            </a:r>
          </a:p>
        </p:txBody>
      </p:sp>
      <p:sp>
        <p:nvSpPr>
          <p:cNvPr id="273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lnSpc>
                <a:spcPct val="96000"/>
              </a:lnSpc>
              <a:spcBef>
                <a:spcPts val="500"/>
              </a:spcBef>
              <a:defRPr sz="2400"/>
            </a:pPr>
            <a:r>
              <a:t>Species shell</a:t>
            </a:r>
          </a:p>
          <a:p>
            <a:pPr lvl="1" marL="658368" indent="-219455" defTabSz="877823">
              <a:lnSpc>
                <a:spcPct val="96000"/>
              </a:lnSpc>
              <a:spcBef>
                <a:spcPts val="500"/>
              </a:spcBef>
              <a:defRPr sz="2112"/>
            </a:pPr>
            <a:r>
              <a:t>替「每一個種級分類群」跟「每一個種下分類群」 ，都給一個連結，連回他們各自的「種級分類群」</a:t>
            </a:r>
            <a:r>
              <a:t>(</a:t>
            </a:r>
            <a:r>
              <a:t>種級就是自己連回自己</a:t>
            </a:r>
            <a:r>
              <a:t>)</a:t>
            </a:r>
          </a:p>
          <a:p>
            <a:pPr lvl="1" marL="658368" indent="-219455" defTabSz="877823">
              <a:lnSpc>
                <a:spcPct val="96000"/>
              </a:lnSpc>
              <a:spcBef>
                <a:spcPts val="500"/>
              </a:spcBef>
              <a:defRPr sz="2112"/>
            </a:pPr>
            <a:r>
              <a:t>分類群自己要有 </a:t>
            </a:r>
            <a:r>
              <a:t>rank </a:t>
            </a:r>
            <a:r>
              <a:t>資訊，用來區分 </a:t>
            </a:r>
            <a:r>
              <a:t>… rank</a:t>
            </a:r>
            <a:r>
              <a:t>。</a:t>
            </a:r>
          </a:p>
          <a:p>
            <a:pPr lvl="1" marL="658368" indent="-219455" defTabSz="877823">
              <a:lnSpc>
                <a:spcPct val="96000"/>
              </a:lnSpc>
              <a:spcBef>
                <a:spcPts val="500"/>
              </a:spcBef>
              <a:defRPr sz="2112"/>
            </a:pPr>
            <a:r>
              <a:t>探討種級資料時，看 </a:t>
            </a:r>
            <a:r>
              <a:t>shell </a:t>
            </a:r>
            <a:r>
              <a:t>即可</a:t>
            </a:r>
          </a:p>
          <a:p>
            <a:pPr lvl="1" marL="658368" indent="-219455" defTabSz="877823">
              <a:lnSpc>
                <a:spcPct val="96000"/>
              </a:lnSpc>
              <a:spcBef>
                <a:spcPts val="500"/>
              </a:spcBef>
              <a:defRPr sz="2112"/>
            </a:pPr>
            <a:r>
              <a:t>探討</a:t>
            </a:r>
            <a:r>
              <a:t> leaf node of tree</a:t>
            </a:r>
            <a:r>
              <a:t> 時？</a:t>
            </a:r>
            <a:r>
              <a:t>(</a:t>
            </a:r>
            <a:r>
              <a:t>看以後要什麼功能再決定好惹</a:t>
            </a:r>
            <a:r>
              <a:t>)</a:t>
            </a:r>
          </a:p>
          <a:p>
            <a:pPr lvl="2" marL="1097280" indent="-219455" defTabSz="877823">
              <a:lnSpc>
                <a:spcPct val="96000"/>
              </a:lnSpc>
              <a:spcBef>
                <a:spcPts val="500"/>
              </a:spcBef>
              <a:defRPr sz="1727"/>
            </a:pPr>
            <a:r>
              <a:t>把種跟種下階層並列討論，究竟是不是合理的操作法？</a:t>
            </a:r>
          </a:p>
          <a:p>
            <a:pPr lvl="2" marL="1097280" indent="-219455" defTabSz="877823">
              <a:lnSpc>
                <a:spcPct val="96000"/>
              </a:lnSpc>
              <a:spcBef>
                <a:spcPts val="500"/>
              </a:spcBef>
              <a:defRPr sz="1727"/>
            </a:pPr>
            <a:r>
              <a:t>好像會逼出 </a:t>
            </a:r>
            <a:r>
              <a:t>default </a:t>
            </a:r>
            <a:r>
              <a:t>為每個種生出一個亞種的手段</a:t>
            </a:r>
          </a:p>
          <a:p>
            <a:pPr lvl="1" marL="658368" indent="-219455" defTabSz="877823">
              <a:lnSpc>
                <a:spcPct val="96000"/>
              </a:lnSpc>
              <a:spcBef>
                <a:spcPts val="500"/>
              </a:spcBef>
              <a:defRPr sz="2112"/>
            </a:pPr>
            <a:r>
              <a:t>種 </a:t>
            </a:r>
            <a:r>
              <a:t>split </a:t>
            </a:r>
            <a:r>
              <a:t>出亞種時，要把種自己也放在 </a:t>
            </a:r>
            <a:r>
              <a:t>output (</a:t>
            </a:r>
            <a:r>
              <a:t>才會維持是 </a:t>
            </a:r>
            <a:r>
              <a:t>leaf node =&gt; </a:t>
            </a:r>
            <a:r>
              <a:t>有效類群</a:t>
            </a:r>
            <a:r>
              <a:t>)</a:t>
            </a:r>
          </a:p>
          <a:p>
            <a:pPr lvl="2" marL="1097280" indent="-219455" defTabSz="877823">
              <a:lnSpc>
                <a:spcPct val="96000"/>
              </a:lnSpc>
              <a:spcBef>
                <a:spcPts val="500"/>
              </a:spcBef>
              <a:defRPr sz="1727"/>
            </a:pPr>
            <a:r>
              <a:t>地方的 </a:t>
            </a:r>
            <a:r>
              <a:t>population </a:t>
            </a:r>
            <a:r>
              <a:t>就沒這個狀況</a:t>
            </a:r>
          </a:p>
          <a:p>
            <a:pPr marL="219455" indent="-219455" defTabSz="877823">
              <a:lnSpc>
                <a:spcPct val="96000"/>
              </a:lnSpc>
              <a:spcBef>
                <a:spcPts val="500"/>
              </a:spcBef>
              <a:defRPr sz="2400"/>
            </a:pPr>
            <a:r>
              <a:t>前面的推論邏輯繼續成立嗎？</a:t>
            </a:r>
          </a:p>
        </p:txBody>
      </p:sp>
      <p:sp>
        <p:nvSpPr>
          <p:cNvPr id="274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種與亞種變動情境探討</a:t>
            </a:r>
          </a:p>
        </p:txBody>
      </p:sp>
      <p:sp>
        <p:nvSpPr>
          <p:cNvPr id="277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/>
            <a:r>
              <a:t>Ammatho fuscescens ab. fuscens</a:t>
            </a:r>
            <a:r>
              <a:t> </a:t>
            </a:r>
            <a:r>
              <a:t>=&gt;</a:t>
            </a:r>
            <a:r>
              <a:t> </a:t>
            </a:r>
            <a:r>
              <a:t>Ammatho fuscescens</a:t>
            </a:r>
          </a:p>
        </p:txBody>
      </p:sp>
      <p:sp>
        <p:nvSpPr>
          <p:cNvPr id="278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81" name="橢圓 5"/>
          <p:cNvGrpSpPr/>
          <p:nvPr/>
        </p:nvGrpSpPr>
        <p:grpSpPr>
          <a:xfrm>
            <a:off x="838200" y="3615661"/>
            <a:ext cx="681136" cy="489811"/>
            <a:chOff x="0" y="0"/>
            <a:chExt cx="681135" cy="489810"/>
          </a:xfrm>
        </p:grpSpPr>
        <p:sp>
          <p:nvSpPr>
            <p:cNvPr id="279" name="橢圓形"/>
            <p:cNvSpPr/>
            <p:nvPr/>
          </p:nvSpPr>
          <p:spPr>
            <a:xfrm>
              <a:off x="0" y="-1"/>
              <a:ext cx="681136" cy="489812"/>
            </a:xfrm>
            <a:prstGeom prst="ellipse">
              <a:avLst/>
            </a:prstGeom>
            <a:solidFill>
              <a:srgbClr val="FFCC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80" name="A.f"/>
            <p:cNvSpPr txBox="1"/>
            <p:nvPr/>
          </p:nvSpPr>
          <p:spPr>
            <a:xfrm>
              <a:off x="99750" y="65834"/>
              <a:ext cx="48163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A.f</a:t>
              </a:r>
            </a:p>
          </p:txBody>
        </p:sp>
      </p:grpSp>
      <p:grpSp>
        <p:nvGrpSpPr>
          <p:cNvPr id="284" name="橢圓 6"/>
          <p:cNvGrpSpPr/>
          <p:nvPr/>
        </p:nvGrpSpPr>
        <p:grpSpPr>
          <a:xfrm>
            <a:off x="3388567" y="4422337"/>
            <a:ext cx="681137" cy="489811"/>
            <a:chOff x="0" y="0"/>
            <a:chExt cx="681135" cy="489810"/>
          </a:xfrm>
        </p:grpSpPr>
        <p:sp>
          <p:nvSpPr>
            <p:cNvPr id="282" name="橢圓形"/>
            <p:cNvSpPr/>
            <p:nvPr/>
          </p:nvSpPr>
          <p:spPr>
            <a:xfrm>
              <a:off x="0" y="-1"/>
              <a:ext cx="681136" cy="489812"/>
            </a:xfrm>
            <a:prstGeom prst="ellipse">
              <a:avLst/>
            </a:prstGeom>
            <a:gradFill flip="none" rotWithShape="1">
              <a:gsLst>
                <a:gs pos="0">
                  <a:srgbClr val="F18C54"/>
                </a:gs>
                <a:gs pos="50000">
                  <a:srgbClr val="F67B28"/>
                </a:gs>
                <a:gs pos="100000">
                  <a:srgbClr val="E46B19"/>
                </a:gs>
              </a:gsLst>
              <a:lin ang="5400000" scaled="0"/>
            </a:gradFill>
            <a:ln w="635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83" name="A.f"/>
            <p:cNvSpPr txBox="1"/>
            <p:nvPr/>
          </p:nvSpPr>
          <p:spPr>
            <a:xfrm>
              <a:off x="99750" y="65834"/>
              <a:ext cx="48163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A.f</a:t>
              </a:r>
            </a:p>
          </p:txBody>
        </p:sp>
      </p:grpSp>
      <p:grpSp>
        <p:nvGrpSpPr>
          <p:cNvPr id="287" name="矩形 7"/>
          <p:cNvGrpSpPr/>
          <p:nvPr/>
        </p:nvGrpSpPr>
        <p:grpSpPr>
          <a:xfrm>
            <a:off x="2127380" y="3681494"/>
            <a:ext cx="653144" cy="358141"/>
            <a:chOff x="0" y="0"/>
            <a:chExt cx="653143" cy="358140"/>
          </a:xfrm>
        </p:grpSpPr>
        <p:sp>
          <p:nvSpPr>
            <p:cNvPr id="285" name="矩形"/>
            <p:cNvSpPr/>
            <p:nvPr/>
          </p:nvSpPr>
          <p:spPr>
            <a:xfrm>
              <a:off x="0" y="20449"/>
              <a:ext cx="653144" cy="3172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86" name="split"/>
            <p:cNvSpPr txBox="1"/>
            <p:nvPr/>
          </p:nvSpPr>
          <p:spPr>
            <a:xfrm>
              <a:off x="0" y="0"/>
              <a:ext cx="653144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split</a:t>
              </a:r>
            </a:p>
          </p:txBody>
        </p:sp>
      </p:grpSp>
      <p:grpSp>
        <p:nvGrpSpPr>
          <p:cNvPr id="290" name="橢圓 8"/>
          <p:cNvGrpSpPr/>
          <p:nvPr/>
        </p:nvGrpSpPr>
        <p:grpSpPr>
          <a:xfrm>
            <a:off x="3388567" y="3615659"/>
            <a:ext cx="995269" cy="489811"/>
            <a:chOff x="0" y="0"/>
            <a:chExt cx="995268" cy="489810"/>
          </a:xfrm>
        </p:grpSpPr>
        <p:sp>
          <p:nvSpPr>
            <p:cNvPr id="288" name="橢圓形"/>
            <p:cNvSpPr/>
            <p:nvPr/>
          </p:nvSpPr>
          <p:spPr>
            <a:xfrm>
              <a:off x="-1" y="-1"/>
              <a:ext cx="995270" cy="489812"/>
            </a:xfrm>
            <a:prstGeom prst="ellipse">
              <a:avLst/>
            </a:prstGeom>
            <a:solidFill>
              <a:srgbClr val="FFCC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89" name="A.f.f1"/>
            <p:cNvSpPr txBox="1"/>
            <p:nvPr/>
          </p:nvSpPr>
          <p:spPr>
            <a:xfrm>
              <a:off x="145754" y="65834"/>
              <a:ext cx="70376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A.f.f1</a:t>
              </a:r>
            </a:p>
          </p:txBody>
        </p:sp>
      </p:grpSp>
      <p:grpSp>
        <p:nvGrpSpPr>
          <p:cNvPr id="293" name="橢圓 9"/>
          <p:cNvGrpSpPr/>
          <p:nvPr/>
        </p:nvGrpSpPr>
        <p:grpSpPr>
          <a:xfrm>
            <a:off x="3388567" y="2744285"/>
            <a:ext cx="995269" cy="489811"/>
            <a:chOff x="0" y="0"/>
            <a:chExt cx="995268" cy="489810"/>
          </a:xfrm>
        </p:grpSpPr>
        <p:sp>
          <p:nvSpPr>
            <p:cNvPr id="291" name="橢圓形"/>
            <p:cNvSpPr/>
            <p:nvPr/>
          </p:nvSpPr>
          <p:spPr>
            <a:xfrm>
              <a:off x="-1" y="-1"/>
              <a:ext cx="995270" cy="489812"/>
            </a:xfrm>
            <a:prstGeom prst="ellipse">
              <a:avLst/>
            </a:prstGeom>
            <a:solidFill>
              <a:srgbClr val="FFCC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92" name="A.f.f0"/>
            <p:cNvSpPr txBox="1"/>
            <p:nvPr/>
          </p:nvSpPr>
          <p:spPr>
            <a:xfrm>
              <a:off x="145754" y="65834"/>
              <a:ext cx="70376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A.f.f0</a:t>
              </a:r>
            </a:p>
          </p:txBody>
        </p:sp>
      </p:grpSp>
      <p:grpSp>
        <p:nvGrpSpPr>
          <p:cNvPr id="296" name="矩形 10"/>
          <p:cNvGrpSpPr/>
          <p:nvPr/>
        </p:nvGrpSpPr>
        <p:grpSpPr>
          <a:xfrm>
            <a:off x="4991879" y="3681494"/>
            <a:ext cx="802432" cy="358141"/>
            <a:chOff x="0" y="0"/>
            <a:chExt cx="802431" cy="358140"/>
          </a:xfrm>
        </p:grpSpPr>
        <p:sp>
          <p:nvSpPr>
            <p:cNvPr id="294" name="矩形"/>
            <p:cNvSpPr/>
            <p:nvPr/>
          </p:nvSpPr>
          <p:spPr>
            <a:xfrm>
              <a:off x="0" y="20449"/>
              <a:ext cx="802432" cy="3172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95" name="merge"/>
            <p:cNvSpPr txBox="1"/>
            <p:nvPr/>
          </p:nvSpPr>
          <p:spPr>
            <a:xfrm>
              <a:off x="0" y="0"/>
              <a:ext cx="802432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merge</a:t>
              </a:r>
            </a:p>
          </p:txBody>
        </p:sp>
      </p:grpSp>
      <p:sp>
        <p:nvSpPr>
          <p:cNvPr id="318" name="直線單箭頭接點 12"/>
          <p:cNvSpPr/>
          <p:nvPr/>
        </p:nvSpPr>
        <p:spPr>
          <a:xfrm>
            <a:off x="1525587" y="3860565"/>
            <a:ext cx="59544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19" name="直線單箭頭接點 14"/>
          <p:cNvSpPr/>
          <p:nvPr/>
        </p:nvSpPr>
        <p:spPr>
          <a:xfrm>
            <a:off x="2748283" y="3183801"/>
            <a:ext cx="818045" cy="497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FF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20" name="直線單箭頭接點 16"/>
          <p:cNvSpPr/>
          <p:nvPr/>
        </p:nvSpPr>
        <p:spPr>
          <a:xfrm>
            <a:off x="2786986" y="3860564"/>
            <a:ext cx="59523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21" name="直線單箭頭接點 18"/>
          <p:cNvSpPr/>
          <p:nvPr/>
        </p:nvSpPr>
        <p:spPr>
          <a:xfrm>
            <a:off x="2736772" y="4039476"/>
            <a:ext cx="733831" cy="46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22" name="直線單箭頭接點 20"/>
          <p:cNvSpPr/>
          <p:nvPr/>
        </p:nvSpPr>
        <p:spPr>
          <a:xfrm>
            <a:off x="4390280" y="3860564"/>
            <a:ext cx="59525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23" name="直線單箭頭接點 22"/>
          <p:cNvSpPr/>
          <p:nvPr/>
        </p:nvSpPr>
        <p:spPr>
          <a:xfrm>
            <a:off x="4014606" y="4039476"/>
            <a:ext cx="1009443" cy="489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305" name="橢圓 23"/>
          <p:cNvGrpSpPr/>
          <p:nvPr/>
        </p:nvGrpSpPr>
        <p:grpSpPr>
          <a:xfrm>
            <a:off x="6402353" y="3615659"/>
            <a:ext cx="681137" cy="489811"/>
            <a:chOff x="0" y="0"/>
            <a:chExt cx="681135" cy="489810"/>
          </a:xfrm>
        </p:grpSpPr>
        <p:sp>
          <p:nvSpPr>
            <p:cNvPr id="303" name="橢圓形"/>
            <p:cNvSpPr/>
            <p:nvPr/>
          </p:nvSpPr>
          <p:spPr>
            <a:xfrm>
              <a:off x="0" y="-1"/>
              <a:ext cx="681136" cy="489812"/>
            </a:xfrm>
            <a:prstGeom prst="ellipse">
              <a:avLst/>
            </a:prstGeom>
            <a:solidFill>
              <a:srgbClr val="FFCC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04" name="A.f"/>
            <p:cNvSpPr txBox="1"/>
            <p:nvPr/>
          </p:nvSpPr>
          <p:spPr>
            <a:xfrm>
              <a:off x="99750" y="65834"/>
              <a:ext cx="48163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A.f</a:t>
              </a:r>
            </a:p>
          </p:txBody>
        </p:sp>
      </p:grpSp>
      <p:sp>
        <p:nvSpPr>
          <p:cNvPr id="324" name="直線單箭頭接點 25"/>
          <p:cNvSpPr/>
          <p:nvPr/>
        </p:nvSpPr>
        <p:spPr>
          <a:xfrm>
            <a:off x="5800710" y="3860564"/>
            <a:ext cx="59529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07" name="矩形 30"/>
          <p:cNvSpPr txBox="1"/>
          <p:nvPr/>
        </p:nvSpPr>
        <p:spPr>
          <a:xfrm>
            <a:off x="860181" y="3332612"/>
            <a:ext cx="40741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A.f</a:t>
            </a:r>
          </a:p>
        </p:txBody>
      </p:sp>
      <p:sp>
        <p:nvSpPr>
          <p:cNvPr id="308" name="矩形 31"/>
          <p:cNvSpPr txBox="1"/>
          <p:nvPr/>
        </p:nvSpPr>
        <p:spPr>
          <a:xfrm>
            <a:off x="3406267" y="2435555"/>
            <a:ext cx="40741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A.f</a:t>
            </a:r>
          </a:p>
        </p:txBody>
      </p:sp>
      <p:sp>
        <p:nvSpPr>
          <p:cNvPr id="309" name="矩形 32"/>
          <p:cNvSpPr txBox="1"/>
          <p:nvPr/>
        </p:nvSpPr>
        <p:spPr>
          <a:xfrm>
            <a:off x="3348537" y="3310454"/>
            <a:ext cx="40741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A.f</a:t>
            </a:r>
          </a:p>
        </p:txBody>
      </p:sp>
      <p:sp>
        <p:nvSpPr>
          <p:cNvPr id="310" name="矩形 36"/>
          <p:cNvSpPr txBox="1"/>
          <p:nvPr/>
        </p:nvSpPr>
        <p:spPr>
          <a:xfrm>
            <a:off x="3348537" y="4123640"/>
            <a:ext cx="40741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A.f</a:t>
            </a:r>
          </a:p>
        </p:txBody>
      </p:sp>
      <p:sp>
        <p:nvSpPr>
          <p:cNvPr id="311" name="矩形 38"/>
          <p:cNvSpPr txBox="1"/>
          <p:nvPr/>
        </p:nvSpPr>
        <p:spPr>
          <a:xfrm>
            <a:off x="6420052" y="3310454"/>
            <a:ext cx="40741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A.f</a:t>
            </a:r>
          </a:p>
        </p:txBody>
      </p:sp>
      <p:sp>
        <p:nvSpPr>
          <p:cNvPr id="325" name="直線單箭頭接點 41"/>
          <p:cNvSpPr/>
          <p:nvPr/>
        </p:nvSpPr>
        <p:spPr>
          <a:xfrm>
            <a:off x="4215782" y="3179773"/>
            <a:ext cx="867642" cy="501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13" name="文字方塊 42"/>
          <p:cNvSpPr txBox="1"/>
          <p:nvPr/>
        </p:nvSpPr>
        <p:spPr>
          <a:xfrm>
            <a:off x="4509818" y="2963280"/>
            <a:ext cx="3012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※</a:t>
            </a:r>
            <a:r>
              <a:t>自動偵測、建議使用者操作</a:t>
            </a:r>
          </a:p>
        </p:txBody>
      </p:sp>
      <p:sp>
        <p:nvSpPr>
          <p:cNvPr id="314" name="文字方塊 43"/>
          <p:cNvSpPr txBox="1"/>
          <p:nvPr/>
        </p:nvSpPr>
        <p:spPr>
          <a:xfrm>
            <a:off x="1014734" y="2961219"/>
            <a:ext cx="2098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※</a:t>
            </a:r>
            <a:r>
              <a:t>自動產生原名亞種</a:t>
            </a:r>
          </a:p>
        </p:txBody>
      </p:sp>
      <p:sp>
        <p:nvSpPr>
          <p:cNvPr id="315" name="矩形 4"/>
          <p:cNvSpPr/>
          <p:nvPr/>
        </p:nvSpPr>
        <p:spPr>
          <a:xfrm>
            <a:off x="1015903" y="5350804"/>
            <a:ext cx="162865" cy="162865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6" name="文字方塊 11"/>
          <p:cNvSpPr txBox="1"/>
          <p:nvPr/>
        </p:nvSpPr>
        <p:spPr>
          <a:xfrm>
            <a:off x="1178766" y="5240656"/>
            <a:ext cx="139012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species shell</a:t>
            </a:r>
          </a:p>
        </p:txBody>
      </p:sp>
      <p:sp>
        <p:nvSpPr>
          <p:cNvPr id="317" name="文字方塊 13"/>
          <p:cNvSpPr txBox="1"/>
          <p:nvPr/>
        </p:nvSpPr>
        <p:spPr>
          <a:xfrm>
            <a:off x="4069703" y="4777273"/>
            <a:ext cx="212180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species placeholder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上位類群變更的處理方式？</a:t>
            </a:r>
          </a:p>
        </p:txBody>
      </p:sp>
      <p:sp>
        <p:nvSpPr>
          <p:cNvPr id="328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lnSpc>
                <a:spcPct val="96000"/>
              </a:lnSpc>
              <a:spcBef>
                <a:spcPts val="500"/>
              </a:spcBef>
              <a:defRPr sz="2016"/>
            </a:pPr>
            <a:r>
              <a:t>新增「上位類群變動事件」？</a:t>
            </a:r>
          </a:p>
          <a:p>
            <a:pPr marL="219455" indent="-219455" defTabSz="877823">
              <a:lnSpc>
                <a:spcPct val="96000"/>
              </a:lnSpc>
              <a:spcBef>
                <a:spcPts val="500"/>
              </a:spcBef>
              <a:defRPr sz="2016"/>
            </a:pPr>
            <a:r>
              <a:t>會怎麼變啊</a:t>
            </a:r>
            <a:r>
              <a:t>(</a:t>
            </a:r>
            <a:r>
              <a:t>頭大</a:t>
            </a:r>
            <a:r>
              <a:t>)</a:t>
            </a:r>
          </a:p>
          <a:p>
            <a:pPr lvl="1" marL="658368" indent="-219455" defTabSz="877823">
              <a:lnSpc>
                <a:spcPct val="96000"/>
              </a:lnSpc>
              <a:spcBef>
                <a:spcPts val="500"/>
              </a:spcBef>
              <a:defRPr sz="1727"/>
            </a:pPr>
            <a:r>
              <a:t>不用搞得像種級那麼複雜 </a:t>
            </a:r>
            <a:r>
              <a:t>…</a:t>
            </a:r>
            <a:r>
              <a:t> 嗎</a:t>
            </a:r>
          </a:p>
          <a:p>
            <a:pPr lvl="2" marL="1097280" indent="-219455" defTabSz="877823">
              <a:lnSpc>
                <a:spcPct val="96000"/>
              </a:lnSpc>
              <a:spcBef>
                <a:spcPts val="500"/>
              </a:spcBef>
              <a:defRPr sz="1440"/>
            </a:pPr>
            <a:r>
              <a:t>亞科變科，科變亞科，影響是什麼？點解？學名會因此更改嗎？</a:t>
            </a:r>
            <a:r>
              <a:rPr sz="1727"/>
              <a:t>(</a:t>
            </a:r>
            <a:r>
              <a:rPr sz="1727"/>
              <a:t>字尾什麼的</a:t>
            </a:r>
            <a:r>
              <a:rPr sz="1727"/>
              <a:t>)</a:t>
            </a:r>
          </a:p>
          <a:p>
            <a:pPr lvl="2" marL="1097280" indent="-219455" defTabSz="877823">
              <a:lnSpc>
                <a:spcPct val="96000"/>
              </a:lnSpc>
              <a:spcBef>
                <a:spcPts val="500"/>
              </a:spcBef>
              <a:defRPr sz="1440"/>
            </a:pPr>
            <a:r>
              <a:t>把被影響的分類群記錄的上位分類群改掉就好</a:t>
            </a:r>
          </a:p>
          <a:p>
            <a:pPr lvl="1" marL="658368" indent="-219455" defTabSz="877823">
              <a:lnSpc>
                <a:spcPct val="96000"/>
              </a:lnSpc>
              <a:spcBef>
                <a:spcPts val="500"/>
              </a:spcBef>
              <a:defRPr sz="1727"/>
            </a:pPr>
            <a:r>
              <a:t>簡化：記每個相對低階類群的上位就好</a:t>
            </a:r>
          </a:p>
          <a:p>
            <a:pPr marL="219455" indent="-219455" defTabSz="877823">
              <a:lnSpc>
                <a:spcPct val="96000"/>
              </a:lnSpc>
              <a:spcBef>
                <a:spcPts val="500"/>
              </a:spcBef>
              <a:defRPr sz="2016"/>
            </a:pPr>
            <a:r>
              <a:t>高階類群不用</a:t>
            </a:r>
            <a:r>
              <a:t>ID</a:t>
            </a:r>
            <a:r>
              <a:t>，靠學名就可以了 </a:t>
            </a:r>
            <a:r>
              <a:t>(</a:t>
            </a:r>
            <a:r>
              <a:t>靠更高階類群切 </a:t>
            </a:r>
            <a:r>
              <a:t>namespace</a:t>
            </a:r>
            <a:r>
              <a:t> 解決異物同名</a:t>
            </a:r>
            <a:r>
              <a:t>)</a:t>
            </a:r>
          </a:p>
          <a:p>
            <a:pPr marL="219455" indent="-219455" defTabSz="877823">
              <a:lnSpc>
                <a:spcPct val="96000"/>
              </a:lnSpc>
              <a:spcBef>
                <a:spcPts val="500"/>
              </a:spcBef>
              <a:defRPr sz="2016"/>
            </a:pPr>
            <a:r>
              <a:t>A </a:t>
            </a:r>
            <a:r>
              <a:t>科被併進 </a:t>
            </a:r>
            <a:r>
              <a:t>B</a:t>
            </a:r>
            <a:r>
              <a:t> 科</a:t>
            </a:r>
          </a:p>
          <a:p>
            <a:pPr lvl="1" marL="658368" indent="-219455" defTabSz="877823">
              <a:lnSpc>
                <a:spcPct val="96000"/>
              </a:lnSpc>
              <a:spcBef>
                <a:spcPts val="500"/>
              </a:spcBef>
              <a:defRPr sz="1727"/>
            </a:pPr>
            <a:r>
              <a:t>A</a:t>
            </a:r>
            <a:r>
              <a:t> 科下的屬 </a:t>
            </a:r>
            <a:r>
              <a:t>(genus) </a:t>
            </a:r>
            <a:r>
              <a:t>的上位都從 </a:t>
            </a:r>
            <a:r>
              <a:t>A</a:t>
            </a:r>
            <a:r>
              <a:t> </a:t>
            </a:r>
            <a:r>
              <a:t>(</a:t>
            </a:r>
            <a:r>
              <a:t>時間點</a:t>
            </a:r>
            <a:r>
              <a:t>1) </a:t>
            </a:r>
            <a:r>
              <a:t>改成 </a:t>
            </a:r>
            <a:r>
              <a:t>B (</a:t>
            </a:r>
            <a:r>
              <a:t>時間點</a:t>
            </a:r>
            <a:r>
              <a:t>2)</a:t>
            </a:r>
          </a:p>
          <a:p>
            <a:pPr marL="219455" indent="-219455" defTabSz="877823">
              <a:lnSpc>
                <a:spcPct val="96000"/>
              </a:lnSpc>
              <a:spcBef>
                <a:spcPts val="500"/>
              </a:spcBef>
              <a:defRPr sz="2016"/>
            </a:pPr>
            <a:r>
              <a:t>B</a:t>
            </a:r>
            <a:r>
              <a:t> 科被分成 </a:t>
            </a:r>
            <a:r>
              <a:t>B</a:t>
            </a:r>
            <a:r>
              <a:t>，</a:t>
            </a:r>
            <a:r>
              <a:t>C</a:t>
            </a:r>
            <a:r>
              <a:t>，</a:t>
            </a:r>
            <a:r>
              <a:t>D</a:t>
            </a:r>
            <a:r>
              <a:t> 三科</a:t>
            </a:r>
          </a:p>
          <a:p>
            <a:pPr lvl="1" marL="658368" indent="-219455" defTabSz="877823">
              <a:lnSpc>
                <a:spcPct val="96000"/>
              </a:lnSpc>
              <a:spcBef>
                <a:spcPts val="500"/>
              </a:spcBef>
              <a:defRPr sz="1727"/>
            </a:pPr>
            <a:r>
              <a:t>找出被丟進 </a:t>
            </a:r>
            <a:r>
              <a:t>C</a:t>
            </a:r>
            <a:r>
              <a:t>，</a:t>
            </a:r>
            <a:r>
              <a:t>D</a:t>
            </a:r>
            <a:r>
              <a:t> 的屬，把這些屬的上位從 </a:t>
            </a:r>
            <a:r>
              <a:t>B</a:t>
            </a:r>
            <a:r>
              <a:t> </a:t>
            </a:r>
            <a:r>
              <a:t>(</a:t>
            </a:r>
            <a:r>
              <a:t>時間點</a:t>
            </a:r>
            <a:r>
              <a:t>3)</a:t>
            </a:r>
            <a:r>
              <a:t> 改成 </a:t>
            </a:r>
            <a:r>
              <a:t>C</a:t>
            </a:r>
            <a:r>
              <a:t>，</a:t>
            </a:r>
            <a:r>
              <a:t>D</a:t>
            </a:r>
            <a:r>
              <a:t> </a:t>
            </a:r>
            <a:r>
              <a:t>(</a:t>
            </a:r>
            <a:r>
              <a:t>時間點</a:t>
            </a:r>
            <a:r>
              <a:t>4)</a:t>
            </a:r>
          </a:p>
          <a:p>
            <a:pPr marL="219455" indent="-219455" defTabSz="877823">
              <a:lnSpc>
                <a:spcPct val="96000"/>
              </a:lnSpc>
              <a:spcBef>
                <a:spcPts val="500"/>
              </a:spcBef>
              <a:defRPr sz="2016"/>
            </a:pPr>
            <a:r>
              <a:t>屬級變更 </a:t>
            </a:r>
            <a:r>
              <a:t>(</a:t>
            </a:r>
            <a:r>
              <a:t>種級以下學名變動</a:t>
            </a:r>
            <a:r>
              <a:t>)</a:t>
            </a:r>
            <a:r>
              <a:t> 涉及上位類群變更與學名變更事件</a:t>
            </a:r>
          </a:p>
        </p:txBody>
      </p:sp>
      <p:sp>
        <p:nvSpPr>
          <p:cNvPr id="329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上位類群變更的處理方式？</a:t>
            </a:r>
            <a:r>
              <a:t>(cont.)</a:t>
            </a:r>
          </a:p>
        </p:txBody>
      </p:sp>
      <p:sp>
        <p:nvSpPr>
          <p:cNvPr id="332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108000"/>
              </a:lnSpc>
              <a:spcBef>
                <a:spcPts val="500"/>
              </a:spcBef>
              <a:defRPr sz="2475"/>
            </a:pPr>
            <a:r>
              <a:t>上位類群事否簡化以大表表示，或也要做出一堆 </a:t>
            </a:r>
            <a:r>
              <a:t>taxon entity</a:t>
            </a:r>
            <a:r>
              <a:t>？</a:t>
            </a:r>
          </a:p>
          <a:p>
            <a:pPr marL="226313" indent="-226313" defTabSz="905255">
              <a:lnSpc>
                <a:spcPct val="108000"/>
              </a:lnSpc>
              <a:spcBef>
                <a:spcPts val="500"/>
              </a:spcBef>
              <a:defRPr sz="2475"/>
            </a:pPr>
            <a:r>
              <a:t>上位類群變更事件</a:t>
            </a:r>
          </a:p>
          <a:p>
            <a:pPr lvl="1" marL="678941" indent="-226313" defTabSz="905255">
              <a:lnSpc>
                <a:spcPct val="108000"/>
              </a:lnSpc>
              <a:spcBef>
                <a:spcPts val="500"/>
              </a:spcBef>
              <a:defRPr sz="2178"/>
            </a:pPr>
            <a:r>
              <a:t>Event id</a:t>
            </a:r>
          </a:p>
          <a:p>
            <a:pPr lvl="1" marL="678941" indent="-226313" defTabSz="905255">
              <a:lnSpc>
                <a:spcPct val="108000"/>
              </a:lnSpc>
              <a:spcBef>
                <a:spcPts val="500"/>
              </a:spcBef>
              <a:defRPr sz="2178"/>
            </a:pPr>
            <a:r>
              <a:t>Namespace</a:t>
            </a:r>
          </a:p>
          <a:p>
            <a:pPr lvl="1" marL="678941" indent="-226313" defTabSz="905255">
              <a:lnSpc>
                <a:spcPct val="108000"/>
              </a:lnSpc>
              <a:spcBef>
                <a:spcPts val="500"/>
              </a:spcBef>
              <a:defRPr sz="2178"/>
            </a:pPr>
            <a:r>
              <a:t>Taxon Name</a:t>
            </a:r>
          </a:p>
          <a:p>
            <a:pPr lvl="1" marL="678941" indent="-226313" defTabSz="905255">
              <a:lnSpc>
                <a:spcPct val="108000"/>
              </a:lnSpc>
              <a:spcBef>
                <a:spcPts val="500"/>
              </a:spcBef>
              <a:defRPr sz="2178"/>
            </a:pPr>
            <a:r>
              <a:t>Parent taxon</a:t>
            </a:r>
          </a:p>
          <a:p>
            <a:pPr lvl="1" marL="678941" indent="-226313" defTabSz="905255">
              <a:lnSpc>
                <a:spcPct val="108000"/>
              </a:lnSpc>
              <a:spcBef>
                <a:spcPts val="500"/>
              </a:spcBef>
              <a:defRPr sz="2178"/>
            </a:pPr>
            <a:r>
              <a:t>Taxon rank</a:t>
            </a:r>
          </a:p>
          <a:p>
            <a:pPr lvl="1" marL="678941" indent="-226313" defTabSz="905255">
              <a:lnSpc>
                <a:spcPct val="108000"/>
              </a:lnSpc>
              <a:spcBef>
                <a:spcPts val="500"/>
              </a:spcBef>
              <a:defRPr sz="2178"/>
            </a:pPr>
            <a:r>
              <a:t>Event date (</a:t>
            </a:r>
            <a:r>
              <a:t>要與 </a:t>
            </a:r>
            <a:r>
              <a:t>Ref</a:t>
            </a:r>
            <a:r>
              <a:t> 一致</a:t>
            </a:r>
            <a:r>
              <a:t>)</a:t>
            </a:r>
          </a:p>
          <a:p>
            <a:pPr lvl="1" marL="678941" indent="-226313" defTabSz="905255">
              <a:lnSpc>
                <a:spcPct val="108000"/>
              </a:lnSpc>
              <a:spcBef>
                <a:spcPts val="500"/>
              </a:spcBef>
              <a:defRPr sz="2178"/>
            </a:pPr>
            <a:r>
              <a:t>Timestamp (</a:t>
            </a:r>
            <a:r>
              <a:t>修訂</a:t>
            </a:r>
            <a:r>
              <a:t>/</a:t>
            </a:r>
            <a:r>
              <a:t>操作時間 </a:t>
            </a:r>
            <a:r>
              <a:t>modification time)</a:t>
            </a:r>
          </a:p>
          <a:p>
            <a:pPr lvl="1" marL="678941" indent="-226313" defTabSz="905255">
              <a:lnSpc>
                <a:spcPct val="108000"/>
              </a:lnSpc>
              <a:spcBef>
                <a:spcPts val="500"/>
              </a:spcBef>
              <a:defRPr sz="2178"/>
            </a:pPr>
            <a:r>
              <a:t>Based on (Ref, image, specimen, whatever…)</a:t>
            </a:r>
          </a:p>
        </p:txBody>
      </p:sp>
      <p:sp>
        <p:nvSpPr>
          <p:cNvPr id="333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高階的資料結構</a:t>
            </a:r>
            <a:r>
              <a:t>(</a:t>
            </a:r>
            <a:r>
              <a:t>極略</a:t>
            </a:r>
            <a:r>
              <a:t>)</a:t>
            </a:r>
          </a:p>
        </p:txBody>
      </p:sp>
      <p:pic>
        <p:nvPicPr>
          <p:cNvPr id="336" name="內容版面配置區 4" descr="內容版面配置區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0456" y="1520825"/>
            <a:ext cx="4151089" cy="4656138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屬級變更</a:t>
            </a:r>
          </a:p>
        </p:txBody>
      </p:sp>
      <p:sp>
        <p:nvSpPr>
          <p:cNvPr id="340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 marL="210311" indent="-210311" defTabSz="841247">
              <a:spcBef>
                <a:spcPts val="500"/>
              </a:spcBef>
              <a:defRPr sz="2576"/>
            </a:pPr>
            <a:r>
              <a:t>種與亞種學名會跟著變</a:t>
            </a:r>
          </a:p>
          <a:p>
            <a:pPr marL="210311" indent="-210311" defTabSz="841247">
              <a:spcBef>
                <a:spcPts val="500"/>
              </a:spcBef>
              <a:defRPr sz="2576"/>
            </a:pPr>
            <a:r>
              <a:t>針對特定文獻脈絡 </a:t>
            </a:r>
            <a:r>
              <a:t>(e.g. Poole 1989)</a:t>
            </a:r>
            <a:r>
              <a:t> 討論</a:t>
            </a:r>
          </a:p>
          <a:p>
            <a:pPr marL="210311" indent="-210311" defTabSz="841247">
              <a:spcBef>
                <a:spcPts val="500"/>
              </a:spcBef>
              <a:defRPr sz="2576"/>
            </a:pPr>
            <a:r>
              <a:t>屬合併時 </a:t>
            </a:r>
            <a:r>
              <a:t>(A</a:t>
            </a:r>
            <a:r>
              <a:t>併入</a:t>
            </a:r>
            <a:r>
              <a:t>B</a:t>
            </a:r>
            <a:r>
              <a:t>屬</a:t>
            </a:r>
            <a:r>
              <a:t>)</a:t>
            </a:r>
            <a:r>
              <a:t> 似乎意味往後的 </a:t>
            </a:r>
            <a:r>
              <a:t>A.x </a:t>
            </a:r>
            <a:r>
              <a:t>都要改名為 </a:t>
            </a:r>
            <a:r>
              <a:t>B.x</a:t>
            </a:r>
            <a:r>
              <a:t>；但屬級合併的觀點不見得會整組被日後的人接受或拒絕</a:t>
            </a:r>
          </a:p>
          <a:p>
            <a:pPr lvl="1" marL="630936" indent="-210311" defTabSz="841247">
              <a:spcBef>
                <a:spcPts val="500"/>
              </a:spcBef>
              <a:defRPr sz="2208"/>
            </a:pPr>
            <a:r>
              <a:t>A.x1 ~ A.x3</a:t>
            </a:r>
            <a:r>
              <a:t> 改為 </a:t>
            </a:r>
            <a:r>
              <a:t>B.x1 ~ B.x3</a:t>
            </a:r>
            <a:r>
              <a:t>，但 </a:t>
            </a:r>
            <a:r>
              <a:t>A.x4 ~ A.x9</a:t>
            </a:r>
            <a:r>
              <a:t> 仍留在 </a:t>
            </a:r>
            <a:r>
              <a:t>A</a:t>
            </a:r>
            <a:r>
              <a:t> 屬</a:t>
            </a:r>
          </a:p>
          <a:p>
            <a:pPr marL="210311" indent="-210311" defTabSz="841247">
              <a:spcBef>
                <a:spcPts val="500"/>
              </a:spcBef>
              <a:defRPr sz="2576"/>
            </a:pPr>
            <a:r>
              <a:t>屬合併可視為特定文獻中的觀點，但不依此進行推論操作 </a:t>
            </a:r>
            <a:r>
              <a:t>(</a:t>
            </a:r>
            <a:r>
              <a:t>把所有 </a:t>
            </a:r>
            <a:r>
              <a:t>A.x </a:t>
            </a:r>
            <a:r>
              <a:t>轉為 </a:t>
            </a:r>
            <a:r>
              <a:t>B.x)</a:t>
            </a:r>
            <a:r>
              <a:t>，只做為日後觀點差異矛盾的參考</a:t>
            </a:r>
          </a:p>
          <a:p>
            <a:pPr marL="210311" indent="-210311" defTabSz="841247">
              <a:spcBef>
                <a:spcPts val="500"/>
              </a:spcBef>
              <a:defRPr sz="2576"/>
            </a:pPr>
            <a:r>
              <a:t>操作以種或亞種為單元，並且只處理該文獻提到的物種們</a:t>
            </a:r>
          </a:p>
        </p:txBody>
      </p:sp>
      <p:sp>
        <p:nvSpPr>
          <p:cNvPr id="341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屬級變更時，視名錄類出版品為文獻的標準</a:t>
            </a:r>
          </a:p>
        </p:txBody>
      </p:sp>
      <p:pic>
        <p:nvPicPr>
          <p:cNvPr id="344" name="內容版面配置區 4" descr="內容版面配置區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5459" y="1148289"/>
            <a:ext cx="7281082" cy="5390624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6" name="文字方塊 2"/>
          <p:cNvSpPr txBox="1"/>
          <p:nvPr/>
        </p:nvSpPr>
        <p:spPr>
          <a:xfrm>
            <a:off x="6335486" y="4105469"/>
            <a:ext cx="5105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沿革</a:t>
            </a:r>
          </a:p>
        </p:txBody>
      </p:sp>
      <p:sp>
        <p:nvSpPr>
          <p:cNvPr id="347" name="直線接點 6"/>
          <p:cNvSpPr/>
          <p:nvPr/>
        </p:nvSpPr>
        <p:spPr>
          <a:xfrm>
            <a:off x="6335486" y="4274746"/>
            <a:ext cx="297518" cy="169278"/>
          </a:xfrm>
          <a:prstGeom prst="line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48" name="直線接點 7"/>
          <p:cNvSpPr/>
          <p:nvPr/>
        </p:nvSpPr>
        <p:spPr>
          <a:xfrm flipV="1">
            <a:off x="6633002" y="4274746"/>
            <a:ext cx="297519" cy="169278"/>
          </a:xfrm>
          <a:prstGeom prst="line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Figure it out</a:t>
            </a:r>
          </a:p>
        </p:txBody>
      </p:sp>
      <p:sp>
        <p:nvSpPr>
          <p:cNvPr id="129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 marL="214884" indent="-214884" defTabSz="859536">
              <a:lnSpc>
                <a:spcPct val="96000"/>
              </a:lnSpc>
              <a:spcBef>
                <a:spcPts val="500"/>
              </a:spcBef>
              <a:defRPr sz="2162"/>
            </a:pPr>
            <a:r>
              <a:t>Taxon </a:t>
            </a:r>
            <a:r>
              <a:t>與 </a:t>
            </a:r>
            <a:r>
              <a:t>Name </a:t>
            </a:r>
            <a:r>
              <a:t>是不同的概念</a:t>
            </a:r>
          </a:p>
          <a:p>
            <a:pPr marL="214884" indent="-214884" defTabSz="859536">
              <a:lnSpc>
                <a:spcPct val="96000"/>
              </a:lnSpc>
              <a:spcBef>
                <a:spcPts val="500"/>
              </a:spcBef>
              <a:defRPr sz="2162"/>
            </a:pPr>
            <a:r>
              <a:t>Name </a:t>
            </a:r>
            <a:r>
              <a:t>有不同的建立與使用情境</a:t>
            </a:r>
          </a:p>
          <a:p>
            <a:pPr lvl="1" marL="644651" indent="-214884" defTabSz="859536">
              <a:lnSpc>
                <a:spcPct val="96000"/>
              </a:lnSpc>
              <a:spcBef>
                <a:spcPts val="500"/>
              </a:spcBef>
              <a:defRPr sz="1879"/>
            </a:pPr>
            <a:r>
              <a:t>拉丁名：</a:t>
            </a:r>
            <a:r>
              <a:rPr i="1"/>
              <a:t>Fejervarya limnocharis</a:t>
            </a:r>
          </a:p>
          <a:p>
            <a:pPr lvl="2" marL="1074419" indent="-214884" defTabSz="859536">
              <a:lnSpc>
                <a:spcPct val="96000"/>
              </a:lnSpc>
              <a:spcBef>
                <a:spcPts val="500"/>
              </a:spcBef>
              <a:defRPr sz="1598"/>
            </a:pPr>
            <a:r>
              <a:t>用來判斷同物異名、異物同名用</a:t>
            </a:r>
          </a:p>
          <a:p>
            <a:pPr lvl="1" marL="644651" indent="-214884" defTabSz="859536">
              <a:lnSpc>
                <a:spcPct val="96000"/>
              </a:lnSpc>
              <a:spcBef>
                <a:spcPts val="500"/>
              </a:spcBef>
              <a:defRPr sz="1879"/>
            </a:pPr>
            <a:r>
              <a:t>學名 </a:t>
            </a:r>
            <a:r>
              <a:t>/ </a:t>
            </a:r>
            <a:r>
              <a:t>全名：</a:t>
            </a:r>
            <a:r>
              <a:rPr i="1"/>
              <a:t>Fejervarya limnocharis</a:t>
            </a:r>
            <a:r>
              <a:t> (Gravenhorst, 1829)</a:t>
            </a:r>
          </a:p>
          <a:p>
            <a:pPr lvl="2" marL="1074419" indent="-214884" defTabSz="859536">
              <a:lnSpc>
                <a:spcPct val="96000"/>
              </a:lnSpc>
              <a:spcBef>
                <a:spcPts val="500"/>
              </a:spcBef>
              <a:defRPr sz="1598"/>
            </a:pPr>
            <a:r>
              <a:t>含有命名脈絡</a:t>
            </a:r>
          </a:p>
          <a:p>
            <a:pPr lvl="1" marL="644651" indent="-214884" defTabSz="859536">
              <a:lnSpc>
                <a:spcPct val="96000"/>
              </a:lnSpc>
              <a:spcBef>
                <a:spcPts val="500"/>
              </a:spcBef>
              <a:defRPr sz="1879"/>
            </a:pPr>
            <a:r>
              <a:t>進階稱呼：</a:t>
            </a:r>
            <a:r>
              <a:rPr i="1"/>
              <a:t>Fejervarya limnocharis</a:t>
            </a:r>
            <a:r>
              <a:t> (Gravenhorst, 1829) </a:t>
            </a:r>
            <a:r>
              <a:rPr b="1"/>
              <a:t>misid.</a:t>
            </a:r>
          </a:p>
          <a:p>
            <a:pPr lvl="2" marL="1074419" indent="-214884" defTabSz="859536">
              <a:lnSpc>
                <a:spcPct val="96000"/>
              </a:lnSpc>
              <a:spcBef>
                <a:spcPts val="500"/>
              </a:spcBef>
              <a:defRPr sz="1598"/>
            </a:pPr>
            <a:r>
              <a:t>全名加上更多 </a:t>
            </a:r>
            <a:r>
              <a:t>metadata</a:t>
            </a:r>
            <a:r>
              <a:t>，本例是對台灣族群的誤鑑定</a:t>
            </a:r>
          </a:p>
          <a:p>
            <a:pPr lvl="2" marL="1074419" indent="-214884" defTabSz="859536">
              <a:lnSpc>
                <a:spcPct val="96000"/>
              </a:lnSpc>
              <a:spcBef>
                <a:spcPts val="500"/>
              </a:spcBef>
              <a:defRPr sz="1598"/>
            </a:pPr>
            <a:r>
              <a:t>學名 </a:t>
            </a:r>
            <a:r>
              <a:t>⊂ </a:t>
            </a:r>
            <a:r>
              <a:t>進階稱呼</a:t>
            </a:r>
          </a:p>
          <a:p>
            <a:pPr marL="214884" indent="-214884" defTabSz="859536">
              <a:lnSpc>
                <a:spcPct val="96000"/>
              </a:lnSpc>
              <a:spcBef>
                <a:spcPts val="500"/>
              </a:spcBef>
              <a:defRPr sz="2162"/>
            </a:pPr>
            <a:r>
              <a:t>Taxon </a:t>
            </a:r>
            <a:r>
              <a:t>與 </a:t>
            </a:r>
            <a:r>
              <a:t>Name </a:t>
            </a:r>
            <a:r>
              <a:t>之間的綁定狀態</a:t>
            </a:r>
          </a:p>
          <a:p>
            <a:pPr lvl="1" marL="644651" indent="-214884" defTabSz="859536">
              <a:lnSpc>
                <a:spcPct val="96000"/>
              </a:lnSpc>
              <a:spcBef>
                <a:spcPts val="500"/>
              </a:spcBef>
              <a:defRPr sz="1879"/>
            </a:pPr>
            <a:r>
              <a:t>有效、無效、誤鑑定等</a:t>
            </a:r>
          </a:p>
          <a:p>
            <a:pPr lvl="1" marL="644651" indent="-214884" defTabSz="859536">
              <a:lnSpc>
                <a:spcPct val="96000"/>
              </a:lnSpc>
              <a:spcBef>
                <a:spcPts val="500"/>
              </a:spcBef>
              <a:defRPr sz="1879"/>
            </a:pPr>
            <a:r>
              <a:t>狀態通常被指定給學名 </a:t>
            </a:r>
            <a:r>
              <a:t>(</a:t>
            </a:r>
            <a:r>
              <a:t>有效名、無效名</a:t>
            </a:r>
            <a:r>
              <a:t>)</a:t>
            </a:r>
            <a:r>
              <a:t>，實際上則是表達 </a:t>
            </a:r>
            <a:r>
              <a:t>Taxon</a:t>
            </a:r>
            <a:r>
              <a:t> 與 </a:t>
            </a:r>
            <a:r>
              <a:t>Name</a:t>
            </a:r>
            <a:r>
              <a:t> 的關係</a:t>
            </a:r>
          </a:p>
        </p:txBody>
      </p:sp>
      <p:sp>
        <p:nvSpPr>
          <p:cNvPr id="130" name="投影片編號版面配置區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涉及改名的操作情境</a:t>
            </a:r>
          </a:p>
        </p:txBody>
      </p:sp>
      <p:sp>
        <p:nvSpPr>
          <p:cNvPr id="351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/>
            <a:r>
              <a:t>文獻有記載的誤拼</a:t>
            </a:r>
          </a:p>
          <a:p>
            <a:pPr/>
            <a:r>
              <a:t>文獻有記載的改字尾</a:t>
            </a:r>
          </a:p>
          <a:p>
            <a:pPr/>
            <a:r>
              <a:t>資料庫內自己的 </a:t>
            </a:r>
            <a:r>
              <a:t>typo </a:t>
            </a:r>
            <a:r>
              <a:t>對策</a:t>
            </a:r>
          </a:p>
          <a:p>
            <a:pPr/>
            <a:r>
              <a:t>轉屬</a:t>
            </a:r>
          </a:p>
        </p:txBody>
      </p:sp>
      <p:sp>
        <p:nvSpPr>
          <p:cNvPr id="352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內容版面配置區 4" descr="內容版面配置區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9101" y="274504"/>
            <a:ext cx="5355772" cy="6446972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涉及分類群與族群變動的操作情境</a:t>
            </a:r>
          </a:p>
        </p:txBody>
      </p:sp>
      <p:sp>
        <p:nvSpPr>
          <p:cNvPr id="358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 marL="210311" indent="-210311" defTabSz="841247">
              <a:lnSpc>
                <a:spcPct val="108000"/>
              </a:lnSpc>
              <a:spcBef>
                <a:spcPts val="500"/>
              </a:spcBef>
              <a:defRPr sz="2576"/>
            </a:pPr>
            <a:r>
              <a:t>區隔事件的影響層面</a:t>
            </a:r>
          </a:p>
          <a:p>
            <a:pPr marL="210311" indent="-210311" defTabSz="841247">
              <a:lnSpc>
                <a:spcPct val="108000"/>
              </a:lnSpc>
              <a:spcBef>
                <a:spcPts val="500"/>
              </a:spcBef>
              <a:defRPr sz="2576"/>
            </a:pPr>
            <a:r>
              <a:t>全球性的 </a:t>
            </a:r>
            <a:r>
              <a:t>=&gt;</a:t>
            </a:r>
            <a:r>
              <a:t> 分類群事件</a:t>
            </a:r>
          </a:p>
          <a:p>
            <a:pPr lvl="1" marL="630936" indent="-210311" defTabSz="841247">
              <a:lnSpc>
                <a:spcPct val="108000"/>
              </a:lnSpc>
              <a:spcBef>
                <a:spcPts val="500"/>
              </a:spcBef>
              <a:defRPr sz="2208"/>
            </a:pPr>
            <a:r>
              <a:t>分支、新種</a:t>
            </a:r>
          </a:p>
          <a:p>
            <a:pPr lvl="1" marL="630936" indent="-210311" defTabSz="841247">
              <a:lnSpc>
                <a:spcPct val="108000"/>
              </a:lnSpc>
              <a:spcBef>
                <a:spcPts val="500"/>
              </a:spcBef>
              <a:defRPr sz="2208"/>
            </a:pPr>
            <a:r>
              <a:t>合併種</a:t>
            </a:r>
          </a:p>
          <a:p>
            <a:pPr lvl="1" marL="630936" indent="-210311" defTabSz="841247">
              <a:lnSpc>
                <a:spcPct val="108000"/>
              </a:lnSpc>
              <a:spcBef>
                <a:spcPts val="500"/>
              </a:spcBef>
              <a:defRPr sz="2208"/>
            </a:pPr>
            <a:r>
              <a:t>位階改變</a:t>
            </a:r>
          </a:p>
          <a:p>
            <a:pPr marL="210311" indent="-210311" defTabSz="841247">
              <a:lnSpc>
                <a:spcPct val="108000"/>
              </a:lnSpc>
              <a:spcBef>
                <a:spcPts val="500"/>
              </a:spcBef>
              <a:defRPr sz="2576"/>
            </a:pPr>
            <a:r>
              <a:t>區域性的 </a:t>
            </a:r>
            <a:r>
              <a:t>=&gt;</a:t>
            </a:r>
            <a:r>
              <a:t> 族群事件</a:t>
            </a:r>
          </a:p>
          <a:p>
            <a:pPr lvl="1" marL="630936" indent="-210311" defTabSz="841247">
              <a:lnSpc>
                <a:spcPct val="108000"/>
              </a:lnSpc>
              <a:spcBef>
                <a:spcPts val="500"/>
              </a:spcBef>
              <a:defRPr sz="2208"/>
            </a:pPr>
            <a:r>
              <a:t>分類群分支是否影響到區域的族群鑑定結果？</a:t>
            </a:r>
            <a:r>
              <a:t>(e.g. </a:t>
            </a:r>
            <a:r>
              <a:t>地方的</a:t>
            </a:r>
            <a:r>
              <a:t>OO</a:t>
            </a:r>
            <a:r>
              <a:t>也要分出</a:t>
            </a:r>
            <a:r>
              <a:t>XX)</a:t>
            </a:r>
          </a:p>
          <a:p>
            <a:pPr lvl="1" marL="630936" indent="-210311" defTabSz="841247">
              <a:lnSpc>
                <a:spcPct val="108000"/>
              </a:lnSpc>
              <a:spcBef>
                <a:spcPts val="500"/>
              </a:spcBef>
              <a:defRPr sz="2208"/>
            </a:pPr>
            <a:r>
              <a:t>族群鑑定結果改變 </a:t>
            </a:r>
            <a:r>
              <a:t>(e.g. </a:t>
            </a:r>
            <a:r>
              <a:t>地方的</a:t>
            </a:r>
            <a:r>
              <a:t>OO</a:t>
            </a:r>
            <a:r>
              <a:t>跟著新定義也成了</a:t>
            </a:r>
            <a:r>
              <a:t>XX)</a:t>
            </a:r>
          </a:p>
          <a:p>
            <a:pPr lvl="1" marL="630936" indent="-210311" defTabSz="841247">
              <a:lnSpc>
                <a:spcPct val="108000"/>
              </a:lnSpc>
              <a:spcBef>
                <a:spcPts val="500"/>
              </a:spcBef>
              <a:defRPr sz="2208"/>
            </a:pPr>
            <a:r>
              <a:t>新紀錄種與新種</a:t>
            </a:r>
          </a:p>
        </p:txBody>
      </p:sp>
      <p:sp>
        <p:nvSpPr>
          <p:cNvPr id="359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Yet another case</a:t>
            </a:r>
          </a:p>
        </p:txBody>
      </p:sp>
      <p:pic>
        <p:nvPicPr>
          <p:cNvPr id="362" name="內容版面配置區 4" descr="內容版面配置區 4"/>
          <p:cNvPicPr>
            <a:picLocks noChangeAspect="1"/>
          </p:cNvPicPr>
          <p:nvPr/>
        </p:nvPicPr>
        <p:blipFill>
          <a:blip r:embed="rId2">
            <a:extLst/>
          </a:blip>
          <a:srcRect l="0" t="2971" r="0" b="3171"/>
          <a:stretch>
            <a:fillRect/>
          </a:stretch>
        </p:blipFill>
        <p:spPr>
          <a:xfrm>
            <a:off x="3344498" y="1047232"/>
            <a:ext cx="5503004" cy="5309119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4" name="矩形 5"/>
          <p:cNvSpPr/>
          <p:nvPr/>
        </p:nvSpPr>
        <p:spPr>
          <a:xfrm>
            <a:off x="3797558" y="1175657"/>
            <a:ext cx="3638940" cy="429209"/>
          </a:xfrm>
          <a:prstGeom prst="rect">
            <a:avLst/>
          </a:prstGeom>
          <a:ln w="190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屬級變動與學名更動</a:t>
            </a:r>
          </a:p>
        </p:txBody>
      </p:sp>
      <p:sp>
        <p:nvSpPr>
          <p:cNvPr id="367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/>
            <a:r>
              <a:t>一個物種的學名更動即足以表示該物種的屬級變動</a:t>
            </a:r>
          </a:p>
          <a:p>
            <a:pPr lvl="1" marL="685800" indent="-228600">
              <a:defRPr sz="2400"/>
            </a:pPr>
            <a:r>
              <a:t>拔掉種級的 </a:t>
            </a:r>
            <a:r>
              <a:t>parent change event</a:t>
            </a:r>
            <a:r>
              <a:t>，減少可能的操作疏失與造成的矛盾</a:t>
            </a:r>
          </a:p>
        </p:txBody>
      </p:sp>
      <p:sp>
        <p:nvSpPr>
          <p:cNvPr id="368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Namespace </a:t>
            </a:r>
            <a:r>
              <a:t>的用法？</a:t>
            </a:r>
          </a:p>
        </p:txBody>
      </p:sp>
      <p:sp>
        <p:nvSpPr>
          <p:cNvPr id="371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6000"/>
              </a:lnSpc>
              <a:defRPr sz="2500"/>
            </a:pPr>
            <a:r>
              <a:t>Namespace </a:t>
            </a:r>
            <a:r>
              <a:t>在這到底做啥用？</a:t>
            </a:r>
          </a:p>
          <a:p>
            <a:pPr lvl="1" marL="685800" indent="-228600">
              <a:lnSpc>
                <a:spcPct val="96000"/>
              </a:lnSpc>
              <a:defRPr sz="2200"/>
            </a:pPr>
            <a:r>
              <a:t>"</a:t>
            </a:r>
            <a:r>
              <a:t>綁定</a:t>
            </a:r>
            <a:r>
              <a:t>"</a:t>
            </a:r>
            <a:r>
              <a:t>的適用範圍</a:t>
            </a:r>
          </a:p>
          <a:p>
            <a:pPr>
              <a:lnSpc>
                <a:spcPct val="96000"/>
              </a:lnSpc>
              <a:defRPr sz="2500"/>
            </a:pPr>
            <a:r>
              <a:t>分類系統兼容？</a:t>
            </a:r>
          </a:p>
          <a:p>
            <a:pPr lvl="1" marL="685800" indent="-228600">
              <a:lnSpc>
                <a:spcPct val="96000"/>
              </a:lnSpc>
              <a:defRPr sz="2200"/>
            </a:pPr>
            <a:r>
              <a:t>分類群的唯一比較基準是標本</a:t>
            </a:r>
          </a:p>
          <a:p>
            <a:pPr lvl="1" marL="685800" indent="-228600">
              <a:lnSpc>
                <a:spcPct val="96000"/>
              </a:lnSpc>
              <a:defRPr sz="2200"/>
            </a:pPr>
            <a:r>
              <a:t>沒標本就只能看學名與分類群的綁定是有效與否了</a:t>
            </a:r>
          </a:p>
          <a:p>
            <a:pPr lvl="1" marL="685800" indent="-228600">
              <a:lnSpc>
                <a:spcPct val="96000"/>
              </a:lnSpc>
              <a:defRPr sz="2200"/>
            </a:pPr>
            <a:r>
              <a:t>還有高階類群與上位類群的綁定關係</a:t>
            </a:r>
            <a:r>
              <a:t>(</a:t>
            </a:r>
            <a:r>
              <a:t>分類系統</a:t>
            </a:r>
            <a:r>
              <a:t>)</a:t>
            </a:r>
          </a:p>
          <a:p>
            <a:pPr>
              <a:lnSpc>
                <a:spcPct val="96000"/>
              </a:lnSpc>
              <a:defRPr sz="2500"/>
            </a:pPr>
            <a:r>
              <a:t>(Namespace, populations) =&gt; (id events, pop events)</a:t>
            </a:r>
          </a:p>
          <a:p>
            <a:pPr lvl="1" marL="685800" indent="-228600">
              <a:lnSpc>
                <a:spcPct val="96000"/>
              </a:lnSpc>
              <a:defRPr sz="2200"/>
            </a:pPr>
            <a:r>
              <a:t>Override default events (copied events) on duplicated pop id</a:t>
            </a:r>
          </a:p>
          <a:p>
            <a:pPr>
              <a:lnSpc>
                <a:spcPct val="96000"/>
              </a:lnSpc>
              <a:defRPr sz="2500"/>
            </a:pPr>
            <a:r>
              <a:t>(Namespace, taxa) =&gt; (name events, taxon events)</a:t>
            </a:r>
          </a:p>
          <a:p>
            <a:pPr lvl="1" marL="685800" indent="-228600">
              <a:lnSpc>
                <a:spcPct val="96000"/>
              </a:lnSpc>
              <a:defRPr sz="2200"/>
            </a:pPr>
            <a:r>
              <a:t>Override default events (copied events) on duplicated taxon id</a:t>
            </a:r>
          </a:p>
        </p:txBody>
      </p:sp>
      <p:sp>
        <p:nvSpPr>
          <p:cNvPr id="372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模式屬 </a:t>
            </a:r>
            <a:r>
              <a:t>&amp;</a:t>
            </a:r>
            <a:r>
              <a:t> 模式種？</a:t>
            </a:r>
          </a:p>
        </p:txBody>
      </p:sp>
      <p:sp>
        <p:nvSpPr>
          <p:cNvPr id="375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6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標題 1"/>
          <p:cNvSpPr txBox="1"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  <a:r>
              <a:t>Checklist data initialization and batch import</a:t>
            </a:r>
          </a:p>
        </p:txBody>
      </p:sp>
      <p:sp>
        <p:nvSpPr>
          <p:cNvPr id="379" name="文字版面配置區 4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0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標題 4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t>如何從當前名錄</a:t>
            </a:r>
            <a:r>
              <a:t>(targeting DwC checklist)</a:t>
            </a:r>
            <a:r>
              <a:t> 匯入</a:t>
            </a:r>
          </a:p>
        </p:txBody>
      </p:sp>
      <p:sp>
        <p:nvSpPr>
          <p:cNvPr id="383" name="內容版面配置區 5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/>
            <a:r>
              <a:t>名錄會有的東西：分類群、有效名與異名串</a:t>
            </a:r>
          </a:p>
          <a:p>
            <a:pPr/>
            <a:r>
              <a:t>姑且只能把分類群都當成正確的，再試著用異名串找出矛盾</a:t>
            </a:r>
          </a:p>
          <a:p>
            <a:pPr/>
            <a:r>
              <a:t>沿革要能夠向前 </a:t>
            </a:r>
            <a:r>
              <a:t>(timeline backward) </a:t>
            </a:r>
            <a:r>
              <a:t>修訂</a:t>
            </a:r>
          </a:p>
          <a:p>
            <a:pPr/>
            <a:r>
              <a:t>異名串必須丟在與沿革獨立的架構之下，再慢慢梳理</a:t>
            </a:r>
          </a:p>
        </p:txBody>
      </p:sp>
      <p:sp>
        <p:nvSpPr>
          <p:cNvPr id="384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匯入用的簡化結構 </a:t>
            </a:r>
            <a:r>
              <a:t>(species level)</a:t>
            </a:r>
          </a:p>
        </p:txBody>
      </p:sp>
      <p:pic>
        <p:nvPicPr>
          <p:cNvPr id="387" name="內容版面配置區 4" descr="內容版面配置區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742" y="1343608"/>
            <a:ext cx="9186858" cy="4656138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9" name="圖片 5" descr="圖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72600" y="2716503"/>
            <a:ext cx="1981200" cy="2266951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右彎箭號 6"/>
          <p:cNvSpPr/>
          <p:nvPr/>
        </p:nvSpPr>
        <p:spPr>
          <a:xfrm rot="5400000">
            <a:off x="9451906" y="1805213"/>
            <a:ext cx="642261" cy="1180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7515"/>
                </a:lnTo>
                <a:cubicBezTo>
                  <a:pt x="0" y="4676"/>
                  <a:pt x="4231" y="2373"/>
                  <a:pt x="9450" y="2373"/>
                </a:cubicBezTo>
                <a:lnTo>
                  <a:pt x="13985" y="2373"/>
                </a:lnTo>
                <a:lnTo>
                  <a:pt x="13985" y="0"/>
                </a:lnTo>
                <a:lnTo>
                  <a:pt x="21600" y="4445"/>
                </a:lnTo>
                <a:lnTo>
                  <a:pt x="13985" y="8891"/>
                </a:lnTo>
                <a:lnTo>
                  <a:pt x="13985" y="6517"/>
                </a:lnTo>
                <a:lnTo>
                  <a:pt x="9450" y="6517"/>
                </a:lnTo>
                <a:cubicBezTo>
                  <a:pt x="8437" y="6517"/>
                  <a:pt x="7615" y="6964"/>
                  <a:pt x="7615" y="7515"/>
                </a:cubicBezTo>
                <a:lnTo>
                  <a:pt x="7615" y="2160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Figure it out (cont.)</a:t>
            </a:r>
          </a:p>
        </p:txBody>
      </p:sp>
      <p:sp>
        <p:nvSpPr>
          <p:cNvPr id="133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lnSpc>
                <a:spcPct val="108000"/>
              </a:lnSpc>
              <a:spcBef>
                <a:spcPts val="500"/>
              </a:spcBef>
              <a:defRPr sz="2400"/>
            </a:pPr>
            <a:r>
              <a:t>回頭想一下，區域名錄是什麼？以台灣為例。</a:t>
            </a:r>
          </a:p>
          <a:p>
            <a:pPr lvl="1" marL="658368" indent="-219455" defTabSz="877823">
              <a:lnSpc>
                <a:spcPct val="108000"/>
              </a:lnSpc>
              <a:spcBef>
                <a:spcPts val="500"/>
              </a:spcBef>
              <a:defRPr sz="2112"/>
            </a:pPr>
            <a:r>
              <a:t>對台灣族群分類沿革現況的描述與紀錄</a:t>
            </a:r>
          </a:p>
          <a:p>
            <a:pPr lvl="2" marL="1097280" indent="-219455" defTabSz="877823">
              <a:lnSpc>
                <a:spcPct val="108000"/>
              </a:lnSpc>
              <a:spcBef>
                <a:spcPts val="500"/>
              </a:spcBef>
              <a:defRPr sz="1727"/>
            </a:pPr>
            <a:r>
              <a:t>分類學家鑑定出台灣生物族群隸屬的分類群，再依分類與命名沿革收錄學名</a:t>
            </a:r>
          </a:p>
          <a:p>
            <a:pPr lvl="1" marL="658368" indent="-219455" defTabSz="877823">
              <a:lnSpc>
                <a:spcPct val="108000"/>
              </a:lnSpc>
              <a:spcBef>
                <a:spcPts val="500"/>
              </a:spcBef>
              <a:defRPr sz="2112"/>
            </a:pPr>
            <a:r>
              <a:t>台灣的 </a:t>
            </a:r>
            <a:r>
              <a:rPr i="1"/>
              <a:t>F. kawamurai</a:t>
            </a:r>
            <a:r>
              <a:t> </a:t>
            </a:r>
            <a:r>
              <a:t>被誤鑑定為 </a:t>
            </a:r>
            <a:r>
              <a:rPr i="1"/>
              <a:t>F. limnocharis</a:t>
            </a:r>
          </a:p>
          <a:p>
            <a:pPr lvl="2" marL="1097280" indent="-219455" defTabSz="877823">
              <a:lnSpc>
                <a:spcPct val="108000"/>
              </a:lnSpc>
              <a:spcBef>
                <a:spcPts val="500"/>
              </a:spcBef>
              <a:defRPr sz="1727"/>
            </a:pPr>
            <a:r>
              <a:t>因為台灣沒有 </a:t>
            </a:r>
            <a:r>
              <a:rPr i="1"/>
              <a:t>F. limnocharis</a:t>
            </a:r>
            <a:r>
              <a:t>，所以這個名字被 </a:t>
            </a:r>
            <a:r>
              <a:t>TaiBNET </a:t>
            </a:r>
            <a:r>
              <a:t>移除</a:t>
            </a:r>
          </a:p>
          <a:p>
            <a:pPr lvl="2" marL="1097280" indent="-219455" defTabSz="877823">
              <a:lnSpc>
                <a:spcPct val="108000"/>
              </a:lnSpc>
              <a:spcBef>
                <a:spcPts val="500"/>
              </a:spcBef>
              <a:defRPr sz="1727"/>
            </a:pPr>
            <a:r>
              <a:t>過去在台灣被紀錄為 </a:t>
            </a:r>
            <a:r>
              <a:rPr i="1"/>
              <a:t>F. limnocharis</a:t>
            </a:r>
            <a:r>
              <a:t> </a:t>
            </a:r>
            <a:r>
              <a:t>的物件</a:t>
            </a:r>
            <a:r>
              <a:t>(</a:t>
            </a:r>
            <a:r>
              <a:t>例如標本、影像、聲音</a:t>
            </a:r>
            <a:r>
              <a:t>)</a:t>
            </a:r>
            <a:r>
              <a:t>，需要一個連結連回 </a:t>
            </a:r>
            <a:r>
              <a:rPr i="1"/>
              <a:t>F. kawamurai</a:t>
            </a:r>
          </a:p>
          <a:p>
            <a:pPr lvl="2" marL="1097280" indent="-219455" defTabSz="877823">
              <a:lnSpc>
                <a:spcPct val="108000"/>
              </a:lnSpc>
              <a:spcBef>
                <a:spcPts val="500"/>
              </a:spcBef>
              <a:defRPr sz="1727"/>
            </a:pPr>
            <a:r>
              <a:t>BUT</a:t>
            </a:r>
            <a:r>
              <a:t>，適用範圍只有台灣族群 </a:t>
            </a:r>
            <a:r>
              <a:t>(</a:t>
            </a:r>
            <a:r>
              <a:t>除非模式族群在台灣</a:t>
            </a:r>
            <a:r>
              <a:t>)</a:t>
            </a:r>
          </a:p>
          <a:p>
            <a:pPr lvl="2" marL="1097280" indent="-219455" defTabSz="877823">
              <a:lnSpc>
                <a:spcPct val="108000"/>
              </a:lnSpc>
              <a:spcBef>
                <a:spcPts val="500"/>
              </a:spcBef>
              <a:defRPr sz="1727"/>
            </a:pPr>
            <a:r>
              <a:t>*** </a:t>
            </a:r>
            <a:r>
              <a:t>把</a:t>
            </a:r>
            <a:r>
              <a:rPr b="1"/>
              <a:t>區域族群</a:t>
            </a:r>
            <a:r>
              <a:t>概念，自分類群中獨立出來</a:t>
            </a:r>
          </a:p>
          <a:p>
            <a:pPr lvl="2" marL="1097280" indent="-219455" defTabSz="877823">
              <a:lnSpc>
                <a:spcPct val="108000"/>
              </a:lnSpc>
              <a:spcBef>
                <a:spcPts val="500"/>
              </a:spcBef>
              <a:defRPr sz="1727"/>
            </a:pPr>
            <a:r>
              <a:t>設法表達 </a:t>
            </a:r>
            <a:r>
              <a:rPr i="1"/>
              <a:t>F. limnocharis</a:t>
            </a:r>
            <a:r>
              <a:t> </a:t>
            </a:r>
            <a:r>
              <a:t>這個名字與台灣 </a:t>
            </a:r>
            <a:r>
              <a:rPr i="1"/>
              <a:t>F. kawamurai</a:t>
            </a:r>
            <a:r>
              <a:t> </a:t>
            </a:r>
            <a:r>
              <a:t>族群之間的誤鑑定關係</a:t>
            </a:r>
          </a:p>
          <a:p>
            <a:pPr lvl="2" marL="1097280" indent="-219455" defTabSz="877823">
              <a:lnSpc>
                <a:spcPct val="108000"/>
              </a:lnSpc>
              <a:spcBef>
                <a:spcPts val="500"/>
              </a:spcBef>
              <a:defRPr sz="1727"/>
            </a:pPr>
            <a:r>
              <a:t>分類群 </a:t>
            </a:r>
            <a:r>
              <a:rPr i="1"/>
              <a:t>F. limnocharis</a:t>
            </a:r>
            <a:r>
              <a:rPr i="1"/>
              <a:t> </a:t>
            </a:r>
            <a:r>
              <a:t>因為沒有有效的綁定對象，自然消失</a:t>
            </a:r>
          </a:p>
        </p:txBody>
      </p:sp>
      <p:sp>
        <p:nvSpPr>
          <p:cNvPr id="134" name="投影片編號版面配置區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>
            <a:lvl1pPr defTabSz="832104">
              <a:defRPr sz="3276"/>
            </a:lvl1pPr>
          </a:lstStyle>
          <a:p>
            <a:pPr/>
            <a:r>
              <a:t>Command pattern &amp; Conflict-Free Replicated Data Type</a:t>
            </a:r>
          </a:p>
        </p:txBody>
      </p:sp>
      <p:sp>
        <p:nvSpPr>
          <p:cNvPr id="393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8000"/>
              </a:lnSpc>
              <a:defRPr sz="2500"/>
            </a:pPr>
            <a:r>
              <a:t>封裝</a:t>
            </a:r>
            <a:r>
              <a:t>(</a:t>
            </a:r>
            <a:r>
              <a:t>可逆的小指令</a:t>
            </a:r>
            <a:r>
              <a:t>s)</a:t>
            </a:r>
            <a:r>
              <a:t>指令單元 </a:t>
            </a:r>
            <a:r>
              <a:t>=&gt;</a:t>
            </a:r>
            <a:r>
              <a:t> 情境操作的 </a:t>
            </a:r>
            <a:r>
              <a:t>transactions</a:t>
            </a:r>
          </a:p>
          <a:p>
            <a:pPr>
              <a:lnSpc>
                <a:spcPct val="108000"/>
              </a:lnSpc>
              <a:defRPr sz="2500"/>
            </a:pPr>
          </a:p>
          <a:p>
            <a:pPr>
              <a:lnSpc>
                <a:spcPct val="108000"/>
              </a:lnSpc>
              <a:defRPr sz="2500"/>
            </a:pPr>
          </a:p>
          <a:p>
            <a:pPr>
              <a:lnSpc>
                <a:spcPct val="108000"/>
              </a:lnSpc>
              <a:defRPr sz="2500"/>
            </a:pPr>
          </a:p>
          <a:p>
            <a:pPr>
              <a:lnSpc>
                <a:spcPct val="108000"/>
              </a:lnSpc>
              <a:defRPr sz="2500"/>
            </a:pPr>
          </a:p>
          <a:p>
            <a:pPr>
              <a:lnSpc>
                <a:spcPct val="108000"/>
              </a:lnSpc>
              <a:defRPr sz="2500"/>
            </a:pPr>
          </a:p>
          <a:p>
            <a:pPr>
              <a:lnSpc>
                <a:spcPct val="108000"/>
              </a:lnSpc>
              <a:defRPr sz="2500"/>
            </a:pPr>
          </a:p>
          <a:p>
            <a:pPr>
              <a:lnSpc>
                <a:spcPct val="108000"/>
              </a:lnSpc>
              <a:defRPr sz="2500"/>
            </a:pPr>
            <a:r>
              <a:t>在使用者介面上依當前資料的</a:t>
            </a:r>
            <a:r>
              <a:t>state</a:t>
            </a:r>
            <a:r>
              <a:t>，建立可重複的操作快取</a:t>
            </a:r>
            <a:br/>
            <a:r>
              <a:t>(</a:t>
            </a:r>
            <a:r>
              <a:t>換句話說如果 </a:t>
            </a:r>
            <a:r>
              <a:t>state </a:t>
            </a:r>
            <a:r>
              <a:t>更改後，操作就該失效</a:t>
            </a:r>
            <a:r>
              <a:t>)</a:t>
            </a:r>
          </a:p>
        </p:txBody>
      </p:sp>
      <p:sp>
        <p:nvSpPr>
          <p:cNvPr id="394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95" name="圖片 4" descr="圖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9242" y="2118698"/>
            <a:ext cx="5959347" cy="288955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版本控制、操作與還原的單位是？</a:t>
            </a:r>
          </a:p>
        </p:txBody>
      </p:sp>
      <p:sp>
        <p:nvSpPr>
          <p:cNvPr id="398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/>
            <a:r>
              <a:t>以文獻為單位的操作？</a:t>
            </a:r>
          </a:p>
          <a:p>
            <a:pPr/>
            <a:r>
              <a:t>Bulk update? </a:t>
            </a:r>
            <a:r>
              <a:t>要嘛是採用整篇文獻的處理，或是不處理；</a:t>
            </a:r>
            <a:br/>
            <a:r>
              <a:t>會不會有部分接受處理、部分拒絕處理？</a:t>
            </a:r>
          </a:p>
        </p:txBody>
      </p:sp>
      <p:sp>
        <p:nvSpPr>
          <p:cNvPr id="399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名錄修訂類別檢索</a:t>
            </a:r>
            <a:r>
              <a:t>(?)</a:t>
            </a:r>
          </a:p>
        </p:txBody>
      </p:sp>
      <p:sp>
        <p:nvSpPr>
          <p:cNvPr id="402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/>
            <a:r>
              <a:t>依操作，決定實際運作的功能、連帶要被影響的操作與功能</a:t>
            </a:r>
          </a:p>
          <a:p>
            <a:pPr>
              <a:defRPr sz="20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docs.google.com/document/d/1bNrvrc9RI1mXsBqoay4bE0hr5aakP2_aBbh8PifPWug/edit</a:t>
            </a:r>
          </a:p>
        </p:txBody>
      </p:sp>
      <p:sp>
        <p:nvSpPr>
          <p:cNvPr id="403" name="投影片編號版面配置區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aiBNET 欄位調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TaiBNET 欄位調整</a:t>
            </a:r>
          </a:p>
        </p:txBody>
      </p:sp>
      <p:sp>
        <p:nvSpPr>
          <p:cNvPr id="406" name="Status id (of a latin scientific name of a specific taxo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3454" indent="-203454" defTabSz="813816">
              <a:spcBef>
                <a:spcPts val="500"/>
              </a:spcBef>
              <a:defRPr sz="2492"/>
            </a:pPr>
            <a:r>
              <a:t>Status id (of a latin scientific name of a specific taxon)</a:t>
            </a:r>
          </a:p>
          <a:p>
            <a:pPr lvl="1" marL="610361" indent="-203454" defTabSz="813816">
              <a:spcBef>
                <a:spcPts val="500"/>
              </a:spcBef>
              <a:defRPr sz="2492"/>
            </a:pPr>
            <a:r>
              <a:t>Is accepted 此學名為特定分類群的有效名(or接受名)</a:t>
            </a:r>
          </a:p>
          <a:p>
            <a:pPr lvl="1" marL="610361" indent="-203454" defTabSz="813816">
              <a:spcBef>
                <a:spcPts val="500"/>
              </a:spcBef>
              <a:defRPr sz="2492"/>
            </a:pPr>
            <a:r>
              <a:t>Is ori. 此學名為特定分類群的原組合名(有包括誤鑑定嗎)</a:t>
            </a:r>
          </a:p>
          <a:p>
            <a:pPr lvl="1" marL="610361" indent="-203454" defTabSz="813816">
              <a:spcBef>
                <a:spcPts val="500"/>
              </a:spcBef>
              <a:defRPr sz="2492"/>
            </a:pPr>
            <a:r>
              <a:t>Is ambiguous 一地族群為亞種但該地過往名錄僅列到種</a:t>
            </a:r>
          </a:p>
          <a:p>
            <a:pPr lvl="1" marL="610361" indent="-203454" defTabSz="813816">
              <a:spcBef>
                <a:spcPts val="500"/>
              </a:spcBef>
              <a:defRPr sz="2492"/>
            </a:pPr>
            <a:r>
              <a:t>Is misid. 張冠李戴</a:t>
            </a:r>
          </a:p>
          <a:p>
            <a:pPr lvl="1" marL="610361" indent="-203454" defTabSz="813816">
              <a:spcBef>
                <a:spcPts val="500"/>
              </a:spcBef>
              <a:defRPr sz="2492"/>
            </a:pPr>
            <a:r>
              <a:t>Is misspl. 馮京馬涼</a:t>
            </a:r>
          </a:p>
          <a:p>
            <a:pPr marL="203454" indent="-203454" defTabSz="813816">
              <a:spcBef>
                <a:spcPts val="500"/>
              </a:spcBef>
              <a:defRPr sz="2492"/>
            </a:pPr>
            <a:r>
              <a:t>Helpful reference information</a:t>
            </a:r>
          </a:p>
          <a:p>
            <a:pPr lvl="1" marL="610361" indent="-203454" defTabSz="813816">
              <a:spcBef>
                <a:spcPts val="500"/>
              </a:spcBef>
              <a:defRPr sz="2492"/>
            </a:pPr>
            <a:r>
              <a:t>見下頁</a:t>
            </a:r>
          </a:p>
        </p:txBody>
      </p:sp>
      <p:sp>
        <p:nvSpPr>
          <p:cNvPr id="4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0" name="新建檔案 2018-01-11_1.jpg" descr="新建檔案 2018-01-11_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9424" y="0"/>
            <a:ext cx="9693152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＊ref_ori 分類群首次被描述命名時的文獻…"/>
          <p:cNvSpPr txBox="1"/>
          <p:nvPr/>
        </p:nvSpPr>
        <p:spPr>
          <a:xfrm>
            <a:off x="6461957" y="3336529"/>
            <a:ext cx="5683186" cy="294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＊ref_ori 分類群首次被描述命名時的文獻</a:t>
            </a:r>
          </a:p>
          <a:p>
            <a:pPr/>
            <a:r>
              <a:t>（即使該分類群後續被合併）</a:t>
            </a:r>
          </a:p>
          <a:p>
            <a:pPr/>
            <a:r>
              <a:t>＊ref_syn_n 原稱 B. b. 的分類群被併入 A. a. 時的文獻</a:t>
            </a:r>
          </a:p>
          <a:p>
            <a:pPr/>
            <a:r>
              <a:t>（可代表分類群合併事件）</a:t>
            </a:r>
          </a:p>
          <a:p>
            <a:pPr/>
            <a:r>
              <a:t>＊ref_comb[_or_stat]_n 分類群被改名但未被重新定義</a:t>
            </a:r>
          </a:p>
          <a:p>
            <a:pPr/>
            <a:r>
              <a:t>（可能遭遇轉屬或地位改變等事件）</a:t>
            </a:r>
          </a:p>
          <a:p>
            <a:pPr/>
            <a:r>
              <a:t>＊ref_name_n 新名</a:t>
            </a:r>
          </a:p>
          <a:p>
            <a:pPr/>
            <a:r>
              <a:t>（comb_n is preoccupied so create a new name）</a:t>
            </a:r>
          </a:p>
          <a:p>
            <a:pPr/>
            <a:r>
              <a:t>＊植物人怎麼看待此事？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大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4" name="Find name id, or create name if not exists, with name id"/>
          <p:cNvSpPr txBox="1"/>
          <p:nvPr>
            <p:ph type="body" idx="1"/>
          </p:nvPr>
        </p:nvSpPr>
        <p:spPr>
          <a:xfrm>
            <a:off x="838199" y="1472776"/>
            <a:ext cx="10515601" cy="4656074"/>
          </a:xfrm>
          <a:prstGeom prst="rect">
            <a:avLst/>
          </a:prstGeom>
        </p:spPr>
        <p:txBody>
          <a:bodyPr/>
          <a:lstStyle/>
          <a:p>
            <a:pPr/>
            <a:r>
              <a:t>Find name id, or create name if not exists, with name id</a:t>
            </a:r>
          </a:p>
          <a:p>
            <a:pPr/>
          </a:p>
        </p:txBody>
      </p:sp>
      <p:sp>
        <p:nvSpPr>
          <p:cNvPr id="4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新建檔案 2018-01-16.png" descr="新建檔案 2018-01-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7784" y="685967"/>
            <a:ext cx="9716432" cy="5486066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The Understandi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Understanding?</a:t>
            </a:r>
          </a:p>
        </p:txBody>
      </p:sp>
      <p:sp>
        <p:nvSpPr>
          <p:cNvPr id="41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小結</a:t>
            </a:r>
          </a:p>
        </p:txBody>
      </p:sp>
      <p:sp>
        <p:nvSpPr>
          <p:cNvPr id="137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/>
            <a:r>
              <a:t>現有的概念</a:t>
            </a:r>
          </a:p>
          <a:p>
            <a:pPr lvl="1" marL="685800" indent="-228600">
              <a:defRPr sz="2400"/>
            </a:pPr>
            <a:r>
              <a:t>分類群</a:t>
            </a:r>
          </a:p>
          <a:p>
            <a:pPr lvl="1" marL="685800" indent="-228600">
              <a:defRPr sz="2400"/>
            </a:pPr>
            <a:r>
              <a:t>名字 </a:t>
            </a:r>
            <a:r>
              <a:t>(</a:t>
            </a:r>
            <a:r>
              <a:t>拉丁名、學名、稱呼</a:t>
            </a:r>
            <a:r>
              <a:t>)</a:t>
            </a:r>
          </a:p>
          <a:p>
            <a:pPr lvl="1" marL="685800" indent="-228600">
              <a:defRPr sz="2400"/>
            </a:pPr>
            <a:r>
              <a:t>適用範圍 </a:t>
            </a:r>
            <a:r>
              <a:t>(namespace)</a:t>
            </a:r>
          </a:p>
          <a:p>
            <a:pPr lvl="1" marL="685800" indent="-228600">
              <a:defRPr sz="2400"/>
            </a:pPr>
            <a:r>
              <a:t>族群</a:t>
            </a:r>
          </a:p>
        </p:txBody>
      </p:sp>
      <p:sp>
        <p:nvSpPr>
          <p:cNvPr id="138" name="投影片編號版面配置區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沿革 </a:t>
            </a:r>
            <a:r>
              <a:t>(</a:t>
            </a:r>
            <a:r>
              <a:t>變動事件</a:t>
            </a:r>
            <a:r>
              <a:t>)</a:t>
            </a:r>
          </a:p>
        </p:txBody>
      </p:sp>
      <p:sp>
        <p:nvSpPr>
          <p:cNvPr id="141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 marL="210311" indent="-210311" defTabSz="841247">
              <a:lnSpc>
                <a:spcPct val="108000"/>
              </a:lnSpc>
              <a:spcBef>
                <a:spcPts val="500"/>
              </a:spcBef>
              <a:defRPr sz="2576"/>
            </a:pPr>
            <a:r>
              <a:t>分類群</a:t>
            </a:r>
          </a:p>
          <a:p>
            <a:pPr lvl="1" marL="630936" indent="-210311" defTabSz="841247">
              <a:lnSpc>
                <a:spcPct val="108000"/>
              </a:lnSpc>
              <a:spcBef>
                <a:spcPts val="500"/>
              </a:spcBef>
              <a:defRPr sz="2208"/>
            </a:pPr>
            <a:r>
              <a:t>合併、分支、移動</a:t>
            </a:r>
          </a:p>
          <a:p>
            <a:pPr marL="210311" indent="-210311" defTabSz="841247">
              <a:lnSpc>
                <a:spcPct val="108000"/>
              </a:lnSpc>
              <a:spcBef>
                <a:spcPts val="500"/>
              </a:spcBef>
              <a:defRPr sz="2576"/>
            </a:pPr>
            <a:r>
              <a:t>名字</a:t>
            </a:r>
          </a:p>
          <a:p>
            <a:pPr lvl="1" marL="630936" indent="-210311" defTabSz="841247">
              <a:lnSpc>
                <a:spcPct val="108000"/>
              </a:lnSpc>
              <a:spcBef>
                <a:spcPts val="500"/>
              </a:spcBef>
              <a:defRPr sz="2208"/>
            </a:pPr>
            <a:r>
              <a:t>命名</a:t>
            </a:r>
          </a:p>
          <a:p>
            <a:pPr marL="210311" indent="-210311" defTabSz="841247">
              <a:lnSpc>
                <a:spcPct val="108000"/>
              </a:lnSpc>
              <a:spcBef>
                <a:spcPts val="500"/>
              </a:spcBef>
              <a:defRPr sz="2576"/>
            </a:pPr>
            <a:r>
              <a:t>族群</a:t>
            </a:r>
          </a:p>
          <a:p>
            <a:pPr lvl="1" marL="630936" indent="-210311" defTabSz="841247">
              <a:lnSpc>
                <a:spcPct val="108000"/>
              </a:lnSpc>
              <a:spcBef>
                <a:spcPts val="500"/>
              </a:spcBef>
              <a:defRPr sz="2208"/>
            </a:pPr>
            <a:r>
              <a:t>合併</a:t>
            </a:r>
            <a:r>
              <a:t>(</a:t>
            </a:r>
            <a:r>
              <a:t>會跟著分類群變動而變</a:t>
            </a:r>
            <a:r>
              <a:t>)</a:t>
            </a:r>
            <a:r>
              <a:t>、分支</a:t>
            </a:r>
            <a:r>
              <a:t>(</a:t>
            </a:r>
            <a:r>
              <a:t>在族群層級有自己的獨立性</a:t>
            </a:r>
            <a:r>
              <a:t>)</a:t>
            </a:r>
          </a:p>
          <a:p>
            <a:pPr lvl="1" marL="630936" indent="-210311" defTabSz="841247">
              <a:lnSpc>
                <a:spcPct val="108000"/>
              </a:lnSpc>
              <a:spcBef>
                <a:spcPts val="500"/>
              </a:spcBef>
              <a:defRPr sz="2208"/>
            </a:pPr>
            <a:r>
              <a:t>鑑定與歸類 </a:t>
            </a:r>
            <a:r>
              <a:t>(</a:t>
            </a:r>
            <a:r>
              <a:t>族群屬於哪個分類群</a:t>
            </a:r>
            <a:r>
              <a:t>)</a:t>
            </a:r>
          </a:p>
          <a:p>
            <a:pPr lvl="1" marL="630936" indent="-210311" defTabSz="841247">
              <a:lnSpc>
                <a:spcPct val="108000"/>
              </a:lnSpc>
              <a:spcBef>
                <a:spcPts val="500"/>
              </a:spcBef>
              <a:defRPr sz="2208"/>
            </a:pPr>
          </a:p>
          <a:p>
            <a:pPr marL="210311" indent="-210311" defTabSz="841247">
              <a:lnSpc>
                <a:spcPct val="108000"/>
              </a:lnSpc>
              <a:spcBef>
                <a:spcPts val="500"/>
              </a:spcBef>
              <a:defRPr sz="2576"/>
            </a:pPr>
            <a:r>
              <a:t>分類群或族群的稱呼狀態，要能從一連串沿革事件中推導出來</a:t>
            </a:r>
          </a:p>
        </p:txBody>
      </p:sp>
      <p:sp>
        <p:nvSpPr>
          <p:cNvPr id="142" name="投影片編號版面配置區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標題 3"/>
          <p:cNvSpPr txBox="1"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  <a:r>
              <a:t>真偽參半的例子</a:t>
            </a:r>
          </a:p>
        </p:txBody>
      </p:sp>
      <p:sp>
        <p:nvSpPr>
          <p:cNvPr id="145" name="文字版面配置區 4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投影片編號版面配置區 1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原本好好的</a:t>
            </a:r>
          </a:p>
        </p:txBody>
      </p:sp>
      <p:sp>
        <p:nvSpPr>
          <p:cNvPr id="149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0" name="圖片 3" descr="圖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4700" y="1286701"/>
            <a:ext cx="5562600" cy="5124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投影片編號版面配置區 4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標題 1"/>
          <p:cNvSpPr txBox="1"/>
          <p:nvPr>
            <p:ph type="title"/>
          </p:nvPr>
        </p:nvSpPr>
        <p:spPr>
          <a:xfrm>
            <a:off x="838200" y="365124"/>
            <a:ext cx="10515600" cy="978485"/>
          </a:xfrm>
          <a:prstGeom prst="rect">
            <a:avLst/>
          </a:prstGeom>
        </p:spPr>
        <p:txBody>
          <a:bodyPr/>
          <a:lstStyle/>
          <a:p>
            <a:pPr/>
            <a:r>
              <a:t>直到某一天</a:t>
            </a:r>
          </a:p>
        </p:txBody>
      </p:sp>
      <p:sp>
        <p:nvSpPr>
          <p:cNvPr id="154" name="內容版面配置區 2"/>
          <p:cNvSpPr txBox="1"/>
          <p:nvPr>
            <p:ph type="body" idx="1"/>
          </p:nvPr>
        </p:nvSpPr>
        <p:spPr>
          <a:xfrm>
            <a:off x="838200" y="1520889"/>
            <a:ext cx="10515600" cy="465607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58" name="群組 7"/>
          <p:cNvGrpSpPr/>
          <p:nvPr/>
        </p:nvGrpSpPr>
        <p:grpSpPr>
          <a:xfrm>
            <a:off x="484572" y="1967616"/>
            <a:ext cx="11222857" cy="3762619"/>
            <a:chOff x="0" y="0"/>
            <a:chExt cx="11222856" cy="3762618"/>
          </a:xfrm>
        </p:grpSpPr>
        <p:pic>
          <p:nvPicPr>
            <p:cNvPr id="155" name="圖片 3" descr="圖片 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7353301" cy="22955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圖片 4" descr="圖片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546206" y="149290"/>
              <a:ext cx="3676651" cy="3505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圖片 6" descr="圖片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543300" y="2333868"/>
              <a:ext cx="3810001" cy="14287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投影片編號版面配置區 5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