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96" r:id="rId3"/>
    <p:sldMasterId id="2147483709" r:id="rId4"/>
    <p:sldMasterId id="2147483711" r:id="rId5"/>
  </p:sldMasterIdLst>
  <p:notesMasterIdLst>
    <p:notesMasterId r:id="rId92"/>
  </p:notesMasterIdLst>
  <p:sldIdLst>
    <p:sldId id="256" r:id="rId6"/>
    <p:sldId id="352" r:id="rId7"/>
    <p:sldId id="257" r:id="rId8"/>
    <p:sldId id="260" r:id="rId9"/>
    <p:sldId id="349" r:id="rId10"/>
    <p:sldId id="282" r:id="rId11"/>
    <p:sldId id="337" r:id="rId12"/>
    <p:sldId id="258" r:id="rId13"/>
    <p:sldId id="339" r:id="rId14"/>
    <p:sldId id="268" r:id="rId15"/>
    <p:sldId id="272" r:id="rId16"/>
    <p:sldId id="281" r:id="rId17"/>
    <p:sldId id="267" r:id="rId18"/>
    <p:sldId id="259" r:id="rId19"/>
    <p:sldId id="277" r:id="rId20"/>
    <p:sldId id="278" r:id="rId21"/>
    <p:sldId id="348" r:id="rId22"/>
    <p:sldId id="279" r:id="rId23"/>
    <p:sldId id="280" r:id="rId24"/>
    <p:sldId id="263" r:id="rId25"/>
    <p:sldId id="271" r:id="rId26"/>
    <p:sldId id="264" r:id="rId27"/>
    <p:sldId id="265" r:id="rId28"/>
    <p:sldId id="350" r:id="rId29"/>
    <p:sldId id="341" r:id="rId30"/>
    <p:sldId id="342" r:id="rId31"/>
    <p:sldId id="343" r:id="rId32"/>
    <p:sldId id="340" r:id="rId33"/>
    <p:sldId id="346" r:id="rId34"/>
    <p:sldId id="347" r:id="rId35"/>
    <p:sldId id="274" r:id="rId36"/>
    <p:sldId id="336" r:id="rId37"/>
    <p:sldId id="285" r:id="rId38"/>
    <p:sldId id="353" r:id="rId39"/>
    <p:sldId id="354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51" r:id="rId9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3" autoAdjust="0"/>
    <p:restoredTop sz="92869" autoAdjust="0"/>
  </p:normalViewPr>
  <p:slideViewPr>
    <p:cSldViewPr>
      <p:cViewPr varScale="1">
        <p:scale>
          <a:sx n="43" d="100"/>
          <a:sy n="43" d="100"/>
        </p:scale>
        <p:origin x="-80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400F3-2CE3-444D-8329-A1E2B65CBF5D}" type="datetimeFigureOut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47414-5F50-4606-92EC-6FD3932A1E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2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First,</a:t>
            </a:r>
            <a:r>
              <a:rPr lang="en-US" altLang="zh-TW" baseline="0" dirty="0" smtClean="0"/>
              <a:t> we have to understand our data format, content, range.. Then select appropriate tool to publish it. Finally register it, and share it with GBIF.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5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Top-most</a:t>
            </a:r>
            <a:r>
              <a:rPr lang="en-US" altLang="zh-TW" baseline="0" dirty="0" smtClean="0"/>
              <a:t> member of a hierarchy has no parent identifier should be null or 0. In the example below, the parent of record 8 ,scientific name” </a:t>
            </a:r>
            <a:r>
              <a:rPr lang="en-US" altLang="zh-TW" baseline="0" dirty="0" err="1" smtClean="0"/>
              <a:t>Pardosa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moesta”is</a:t>
            </a:r>
            <a:r>
              <a:rPr lang="en-US" altLang="zh-TW" baseline="0" dirty="0" smtClean="0"/>
              <a:t> record 7,  the genus  </a:t>
            </a:r>
            <a:r>
              <a:rPr lang="en-US" altLang="zh-TW" baseline="0" dirty="0" err="1" smtClean="0"/>
              <a:t>Pardosa</a:t>
            </a:r>
            <a:r>
              <a:rPr lang="en-US" altLang="zh-TW" baseline="0" dirty="0" smtClean="0"/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72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worksheet</a:t>
            </a:r>
            <a:r>
              <a:rPr lang="en-US" altLang="zh-TW" baseline="0" dirty="0" smtClean="0"/>
              <a:t> supports up to 8 hierarchical ranks. The synonym are distinguished as checklist1.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74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format does not allow properties of higher taxa to be shared either in the core file or in any extensions.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52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See</a:t>
            </a:r>
            <a:r>
              <a:rPr lang="en-US" altLang="zh-TW" baseline="0" dirty="0" smtClean="0"/>
              <a:t> the page below, we could download three different checklists, and then fulfill the metadata and your data. Upload your file, you could get the folder included the </a:t>
            </a:r>
            <a:r>
              <a:rPr lang="en-US" altLang="zh-TW" baseline="0" dirty="0" err="1" smtClean="0"/>
              <a:t>Dwc</a:t>
            </a:r>
            <a:r>
              <a:rPr lang="en-US" altLang="zh-TW" baseline="0" dirty="0" smtClean="0"/>
              <a:t>-A format text.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8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0" dirty="0" smtClean="0"/>
              <a:t> example data records may described from museum specimen, the scientific name is certainly contained as record element.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category of information refers to data or information relating to a specific instance of a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taxon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usually a species, in nature, in a collection or in a dataset.</a:t>
            </a:r>
          </a:p>
          <a:p>
            <a:pPr marL="228600" indent="-228600">
              <a:buNone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Give two examples ,  this data type may be  a collection of bird observation records or a collection of specimen data records from natural history museum. </a:t>
            </a:r>
          </a:p>
          <a:p>
            <a:pPr marL="228600" indent="-228600">
              <a:buNone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This category of information refers to data or information relating to a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taxon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not necessarily to a specific instance (occurrence) of an individual within that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taxon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None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example,  it could be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annotated checklist of bird species where a data record.  </a:t>
            </a:r>
          </a:p>
          <a:p>
            <a:pPr marL="228600" indent="-228600">
              <a:buNone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publishers can also publish metadata about datasets that are yet ready to be published.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</a:t>
            </a:r>
            <a:r>
              <a:rPr lang="en-US" altLang="zh-TW" baseline="0" dirty="0" smtClean="0"/>
              <a:t> have mentioned three data types,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11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file are logically arranged in a star</a:t>
            </a:r>
            <a:r>
              <a:rPr lang="en-US" altLang="zh-TW" baseline="0" dirty="0" smtClean="0"/>
              <a:t>-like manner with one core file, containing the basic checklist elements (species list, classification, </a:t>
            </a:r>
          </a:p>
          <a:p>
            <a:r>
              <a:rPr lang="en-US" altLang="zh-TW" baseline="0" dirty="0" smtClean="0"/>
              <a:t>synonymy) surrounded by a number of ‘extensions’, that describe related data types (such as common names).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55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See</a:t>
            </a:r>
            <a:r>
              <a:rPr lang="en-US" altLang="zh-TW" baseline="0" dirty="0" smtClean="0"/>
              <a:t> the page below, we could download three different checklists, and then fulfill the metadata and your data. Upload your file, you could get the folder included the </a:t>
            </a:r>
            <a:r>
              <a:rPr lang="en-US" altLang="zh-TW" baseline="0" dirty="0" err="1" smtClean="0"/>
              <a:t>Dwc</a:t>
            </a:r>
            <a:r>
              <a:rPr lang="en-US" altLang="zh-TW" baseline="0" dirty="0" smtClean="0"/>
              <a:t>-A format text.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810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47414-5F50-4606-92EC-6FD3932A1EF4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39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e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838B-D372-44B2-A3C7-11A9CFDE5DA7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F511-8FB4-4E2C-8274-F18D904952B2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C6E-6A95-47F2-B1BF-C3A235E5395B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4884-BF7D-473C-8EE1-D1CCF8B273FE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46F-8D83-4646-8F55-2CB5E35EAF4E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17DB-559F-49FC-83ED-CDA810F3762E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4249-A241-46BF-B103-1CCAF49A464B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B39B-3CEA-49D7-B8F9-389B563EC72C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EA32-0D1E-43F9-AD05-7CD7363D423B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3E2E-2D36-49A4-BBEA-04B51E1A5198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F314-0551-4E4A-8607-C7CD927C92AA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B631-A7DC-4349-8467-509103977F04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0872-8FBE-4CD9-B687-8FDFCFD1CF2F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644A-F25F-407D-9345-27884E18B0F0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F433-203F-42D4-AAA4-514D03BB4B4F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104002" y="126215"/>
            <a:ext cx="8935998" cy="1512168"/>
          </a:xfrm>
          <a:prstGeom prst="rect">
            <a:avLst/>
          </a:prstGeom>
        </p:spPr>
      </p:pic>
      <p:pic>
        <p:nvPicPr>
          <p:cNvPr id="1026" name="Picture 2" descr="C:\Users\Elisha\Pictures\fish\tsai_006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r="2613"/>
          <a:stretch/>
        </p:blipFill>
        <p:spPr bwMode="auto">
          <a:xfrm>
            <a:off x="137319" y="4723317"/>
            <a:ext cx="738981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5" r="8669"/>
          <a:stretch/>
        </p:blipFill>
        <p:spPr>
          <a:xfrm>
            <a:off x="937692" y="3914006"/>
            <a:ext cx="738707" cy="74244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5" b="4341"/>
          <a:stretch/>
        </p:blipFill>
        <p:spPr>
          <a:xfrm>
            <a:off x="2500066" y="5528180"/>
            <a:ext cx="742376" cy="7420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5528180"/>
            <a:ext cx="742950" cy="744537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915560"/>
            <a:ext cx="742950" cy="742950"/>
          </a:xfrm>
          <a:prstGeom prst="rect">
            <a:avLst/>
          </a:prstGeom>
          <a:solidFill>
            <a:srgbClr val="FFEEB9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1705193" y="5528333"/>
            <a:ext cx="742950" cy="74196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643567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fld id="{E4FE72FB-99F9-4EB6-A1D3-74819E8D79A9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5529767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03389" y="2564904"/>
            <a:ext cx="7135812" cy="1222309"/>
          </a:xfrm>
          <a:prstGeom prst="rect">
            <a:avLst/>
          </a:prstGeom>
          <a:ln>
            <a:solidFill>
              <a:srgbClr val="BDD597"/>
            </a:solidFill>
          </a:ln>
        </p:spPr>
        <p:txBody>
          <a:bodyPr anchor="ctr"/>
          <a:lstStyle>
            <a:lvl1pPr algn="r">
              <a:defRPr sz="4000">
                <a:solidFill>
                  <a:srgbClr val="000000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altLang="zh-TW" dirty="0" smtClean="0"/>
              <a:t>PERESENTATION NAME</a:t>
            </a:r>
            <a:endParaRPr lang="zh-CN" altLang="en-US" noProof="0" dirty="0" smtClean="0"/>
          </a:p>
        </p:txBody>
      </p:sp>
      <p:sp>
        <p:nvSpPr>
          <p:cNvPr id="5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197406" y="4032635"/>
            <a:ext cx="4619627" cy="1224136"/>
          </a:xfrm>
        </p:spPr>
        <p:txBody>
          <a:bodyPr/>
          <a:lstStyle>
            <a:lvl1pPr marL="0" indent="0" algn="ctr">
              <a:buNone/>
              <a:defRPr>
                <a:solidFill>
                  <a:srgbClr val="C0C0C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pic>
        <p:nvPicPr>
          <p:cNvPr id="52" name="Picture 4" descr="\\140.109.29.215\計畫\離職同事的備份資料夾\芷彤電腦備份\taibif海報\21956b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67" y="4726895"/>
            <a:ext cx="742376" cy="7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\\140.109.29.215\計畫\離職同事的備份資料夾\芷彤電腦備份\taibif海報\380048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5528180"/>
            <a:ext cx="742950" cy="7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56"/>
          <p:cNvSpPr>
            <a:spLocks noChangeArrowheads="1"/>
          </p:cNvSpPr>
          <p:nvPr/>
        </p:nvSpPr>
        <p:spPr bwMode="gray">
          <a:xfrm>
            <a:off x="3276028" y="5520300"/>
            <a:ext cx="742950" cy="741969"/>
          </a:xfrm>
          <a:prstGeom prst="rect">
            <a:avLst/>
          </a:prstGeom>
          <a:solidFill>
            <a:srgbClr val="D6E4BE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63171"/>
            <a:ext cx="1008111" cy="497626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9E83A8-A3B6-4F7D-83D6-725B0C47B2EE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7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788D04-8503-4A4C-A564-7906E8C5703E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13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B77010-0F58-4BD9-8ECE-A46B3107F1A3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900FF0-63AC-473D-AE36-CEE4073E01AF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5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21F2D7-26B4-4170-818B-E0B0990A3E3D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17CA67-5947-495B-AC40-CF3FF73BD577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8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8197-23FB-45DE-A434-D052DE9C6FBD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AE9075-3C9F-4529-8FEB-51B3A2DA05A9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270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0C116-2ECB-4782-B201-CBD1B718A2ED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128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972C2-9D00-4D0A-802A-E5261C5A4011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35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834D30-4546-4A48-8F0C-49DBCB4AF6BE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7430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fld id="{60AD7D85-8BF9-4C30-8D8E-841F35AD134D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1377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D1D271-4B52-4413-B72A-2321BD9D4D6A}" type="datetime1">
              <a:rPr lang="zh-TW" altLang="en-US" smtClean="0"/>
              <a:pPr/>
              <a:t>2012-06-25</a:t>
            </a:fld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25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16EA17-FCA6-46BD-AB79-65883315644E}" type="datetime1">
              <a:rPr lang="zh-TW" altLang="en-US" smtClean="0"/>
              <a:pPr/>
              <a:t>2012-06-25</a:t>
            </a:fld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16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979D-6F5A-4319-9DCF-4FB2BA68F71E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804B-2C90-4744-9291-BB805B4C07BA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5289-E538-4287-B730-8997E1E563A8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BA1A-433A-4BBA-9ABB-9CD0D756B792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3121-DA59-4B7A-B2CF-616D9422D301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3E80-60DF-446A-9678-49827A87C279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6.xml"/><Relationship Id="rId6" Type="http://schemas.microsoft.com/office/2007/relationships/hdphoto" Target="../media/hdphoto3.wdp"/><Relationship Id="rId5" Type="http://schemas.openxmlformats.org/officeDocument/2006/relationships/image" Target="../media/image16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7FA3-68A7-4FF1-9A89-FFB5C90B44E5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4B3C-16A9-40D3-9092-B67DE0531E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A586-069E-40E7-94B8-139F0BCEDDA2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6879-2105-4AED-9D32-01EA0D2BB4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Freeform 28"/>
          <p:cNvSpPr>
            <a:spLocks/>
          </p:cNvSpPr>
          <p:nvPr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8" name="Picture 2" descr="C:\Users\Elisha\Desktop\中央研究網站改版\images\frame\top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 bwMode="auto">
          <a:xfrm>
            <a:off x="104002" y="6586641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22975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196752"/>
            <a:ext cx="8229600" cy="50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0F444811-6E5F-49A4-9F9D-FA6C2568B206}" type="datetime1">
              <a:rPr lang="zh-TW" altLang="en-US" smtClean="0"/>
              <a:pPr/>
              <a:t>2012-06-25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66297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66297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26411A73-CE38-414F-94B6-A9944EEF1C6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46744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7651899" y="453604"/>
            <a:ext cx="534988" cy="5461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47849"/>
            <a:ext cx="534988" cy="546100"/>
          </a:xfrm>
          <a:prstGeom prst="rect">
            <a:avLst/>
          </a:prstGeom>
          <a:solidFill>
            <a:srgbClr val="00B05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051" name="Picture 3" descr="C:\Users\Elisha\Pictures\P3150529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00" t="9367" r="16492" b="6170"/>
          <a:stretch/>
        </p:blipFill>
        <p:spPr bwMode="auto">
          <a:xfrm>
            <a:off x="8279466" y="465163"/>
            <a:ext cx="559188" cy="545753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8"/>
          <p:cNvSpPr>
            <a:spLocks/>
          </p:cNvSpPr>
          <p:nvPr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53" name="Picture 2" descr="C:\Users\Elisha\Desktop\中央研究網站改版\images\frame\to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55" name="Freeform 27" descr="Dark upward diagonal"/>
          <p:cNvSpPr>
            <a:spLocks/>
          </p:cNvSpPr>
          <p:nvPr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Freeform 35"/>
          <p:cNvSpPr>
            <a:spLocks/>
          </p:cNvSpPr>
          <p:nvPr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68761"/>
            <a:ext cx="8229600" cy="504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CD822C78-0579-47B6-A2C5-FB44803F58B5}" type="datetime1">
              <a:rPr lang="zh-TW" altLang="en-US" smtClean="0"/>
              <a:pPr/>
              <a:t>2012-06-25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1262" y="454025"/>
            <a:ext cx="534988" cy="546100"/>
          </a:xfrm>
          <a:prstGeom prst="rect">
            <a:avLst/>
          </a:prstGeom>
          <a:solidFill>
            <a:srgbClr val="FFC00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3074" name="Picture 2" descr="C:\Users\Elisha\Pictures\Satyrium tanakai 田中洒灰蝶 田中烏小灰蝶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4"/>
          <a:stretch/>
        </p:blipFill>
        <p:spPr bwMode="auto">
          <a:xfrm>
            <a:off x="7655066" y="454025"/>
            <a:ext cx="54838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lisha\Pictures\短腹幽蟌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9" t="3776" r="3476" b="9155"/>
          <a:stretch/>
        </p:blipFill>
        <p:spPr bwMode="auto">
          <a:xfrm>
            <a:off x="8287448" y="458203"/>
            <a:ext cx="573133" cy="551447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374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8"/>
          <p:cNvSpPr>
            <a:spLocks/>
          </p:cNvSpPr>
          <p:nvPr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9" name="Picture 2" descr="C:\Users\Elisha\Desktop\中央研究網站改版\images\frame\to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41" name="Freeform 27" descr="Dark upward diagonal"/>
          <p:cNvSpPr>
            <a:spLocks/>
          </p:cNvSpPr>
          <p:nvPr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Freeform 35"/>
          <p:cNvSpPr>
            <a:spLocks/>
          </p:cNvSpPr>
          <p:nvPr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59" name="Freeform 35"/>
          <p:cNvSpPr>
            <a:spLocks/>
          </p:cNvSpPr>
          <p:nvPr/>
        </p:nvSpPr>
        <p:spPr bwMode="gray">
          <a:xfrm>
            <a:off x="6884174" y="1187797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40185"/>
            <a:ext cx="8229600" cy="507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E76CF1B6-5D79-4354-BDB7-AE81484FE8AA}" type="datetime1">
              <a:rPr lang="zh-TW" altLang="en-US" smtClean="0"/>
              <a:pPr/>
              <a:t>2012-06-25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54025"/>
            <a:ext cx="534988" cy="546100"/>
          </a:xfrm>
          <a:prstGeom prst="rect">
            <a:avLst/>
          </a:prstGeom>
          <a:solidFill>
            <a:srgbClr val="0070C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4098" name="Picture 2" descr="C:\Users\Elisha\Pictures\fish\fp0076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06"/>
          <a:stretch/>
        </p:blipFill>
        <p:spPr bwMode="auto">
          <a:xfrm>
            <a:off x="7643165" y="463326"/>
            <a:ext cx="570906" cy="547118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isha\Pictures\fish\kuo0051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r="2148"/>
          <a:stretch/>
        </p:blipFill>
        <p:spPr bwMode="auto">
          <a:xfrm>
            <a:off x="8298659" y="463203"/>
            <a:ext cx="58766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018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2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9.png"/><Relationship Id="rId5" Type="http://schemas.openxmlformats.org/officeDocument/2006/relationships/tags" Target="../tags/tag20.xml"/><Relationship Id="rId10" Type="http://schemas.openxmlformats.org/officeDocument/2006/relationships/slideLayout" Target="../slideLayouts/slideLayout24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41.png"/><Relationship Id="rId5" Type="http://schemas.openxmlformats.org/officeDocument/2006/relationships/tags" Target="../tags/tag39.xml"/><Relationship Id="rId10" Type="http://schemas.openxmlformats.org/officeDocument/2006/relationships/image" Target="../media/image40.png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slideLayout" Target="../slideLayouts/slideLayout24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6" Type="http://schemas.openxmlformats.org/officeDocument/2006/relationships/image" Target="../media/image1.jpe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image" Target="../media/image41.png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5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6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image" Target="../media/image44.png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48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47.png"/><Relationship Id="rId5" Type="http://schemas.openxmlformats.org/officeDocument/2006/relationships/tags" Target="../tags/tag91.xml"/><Relationship Id="rId10" Type="http://schemas.openxmlformats.org/officeDocument/2006/relationships/slideLayout" Target="../slideLayouts/slideLayout24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99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49.png"/><Relationship Id="rId5" Type="http://schemas.openxmlformats.org/officeDocument/2006/relationships/tags" Target="../tags/tag104.xml"/><Relationship Id="rId10" Type="http://schemas.openxmlformats.org/officeDocument/2006/relationships/slideLayout" Target="../slideLayouts/slideLayout24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image" Target="../media/image5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image" Target="../media/image55.jpeg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image" Target="../media/image54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Layout" Target="../slideLayouts/slideLayout24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56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156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10" Type="http://schemas.openxmlformats.org/officeDocument/2006/relationships/image" Target="../media/image39.png"/><Relationship Id="rId4" Type="http://schemas.openxmlformats.org/officeDocument/2006/relationships/tags" Target="../tags/tag163.xml"/><Relationship Id="rId9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9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7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10" Type="http://schemas.openxmlformats.org/officeDocument/2006/relationships/image" Target="../media/image62.png"/><Relationship Id="rId4" Type="http://schemas.openxmlformats.org/officeDocument/2006/relationships/tags" Target="../tags/tag182.xml"/><Relationship Id="rId9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39.png"/><Relationship Id="rId4" Type="http://schemas.openxmlformats.org/officeDocument/2006/relationships/tags" Target="../tags/tag190.xml"/><Relationship Id="rId9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9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63.png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slideLayout" Target="../slideLayouts/slideLayout24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10" Type="http://schemas.openxmlformats.org/officeDocument/2006/relationships/image" Target="../media/image64.png"/><Relationship Id="rId4" Type="http://schemas.openxmlformats.org/officeDocument/2006/relationships/tags" Target="../tags/tag221.xml"/><Relationship Id="rId9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image" Target="../media/image66.png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3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image" Target="../media/image68.png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12" Type="http://schemas.openxmlformats.org/officeDocument/2006/relationships/image" Target="../media/image67.png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slideLayout" Target="../slideLayouts/slideLayout24.xml"/><Relationship Id="rId5" Type="http://schemas.openxmlformats.org/officeDocument/2006/relationships/tags" Target="../tags/tag238.xml"/><Relationship Id="rId15" Type="http://schemas.openxmlformats.org/officeDocument/2006/relationships/image" Target="../media/image70.png"/><Relationship Id="rId10" Type="http://schemas.openxmlformats.org/officeDocument/2006/relationships/tags" Target="../tags/tag243.xml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7" Type="http://schemas.openxmlformats.org/officeDocument/2006/relationships/image" Target="../media/image71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9" Type="http://schemas.openxmlformats.org/officeDocument/2006/relationships/image" Target="../media/image39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9" Type="http://schemas.openxmlformats.org/officeDocument/2006/relationships/image" Target="../media/image7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Publishing biodiversity data via GBIF data templates and IPT2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07904" y="4032635"/>
            <a:ext cx="5109129" cy="1224136"/>
          </a:xfrm>
        </p:spPr>
        <p:txBody>
          <a:bodyPr/>
          <a:lstStyle/>
          <a:p>
            <a:pPr algn="r"/>
            <a:r>
              <a:rPr lang="en-US" altLang="zh-TW" sz="2800" dirty="0" smtClean="0"/>
              <a:t>Hsiang-Ying Li, Jason Mai</a:t>
            </a:r>
          </a:p>
          <a:p>
            <a:pPr algn="r"/>
            <a:r>
              <a:rPr lang="en-US" altLang="zh-TW" sz="1800" dirty="0" smtClean="0"/>
              <a:t>Biodiversity Research Center, Academia </a:t>
            </a:r>
            <a:r>
              <a:rPr lang="en-US" altLang="zh-TW" sz="1800" dirty="0" err="1" smtClean="0"/>
              <a:t>Sinica</a:t>
            </a:r>
            <a:endParaRPr lang="en-US" altLang="zh-TW" sz="1800" dirty="0" smtClean="0"/>
          </a:p>
          <a:p>
            <a:pPr algn="r"/>
            <a:r>
              <a:rPr lang="en-US" altLang="zh-TW" sz="1800" dirty="0" smtClean="0"/>
              <a:t>2012.06.25</a:t>
            </a:r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6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5979"/>
            <a:ext cx="6624736" cy="616546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Darwin </a:t>
            </a:r>
            <a:r>
              <a:rPr lang="en-US" altLang="zh-TW" dirty="0"/>
              <a:t>core </a:t>
            </a:r>
            <a:r>
              <a:rPr lang="en-US" altLang="zh-TW" dirty="0" smtClean="0"/>
              <a:t>archive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Definition: an </a:t>
            </a:r>
            <a:r>
              <a:rPr lang="en-US" altLang="zh-TW" sz="2800" dirty="0"/>
              <a:t>informatics data standard that makes use of the Darwin </a:t>
            </a:r>
            <a:r>
              <a:rPr lang="en-US" altLang="zh-TW" sz="2800" dirty="0" smtClean="0"/>
              <a:t>Core </a:t>
            </a:r>
            <a:r>
              <a:rPr lang="en-US" altLang="zh-TW" sz="2800" dirty="0"/>
              <a:t>terms to produce a single, self-contained dataset for checklist data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The data which can be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provided as a single compressed file is composed of a descriptive metadata document, and a set of one or more data files.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44529"/>
            <a:ext cx="4702175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r="3545" b="77903"/>
          <a:stretch>
            <a:fillRect/>
          </a:stretch>
        </p:blipFill>
        <p:spPr bwMode="auto">
          <a:xfrm>
            <a:off x="2051720" y="4365104"/>
            <a:ext cx="1800400" cy="648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單箭頭接點 6"/>
          <p:cNvCxnSpPr>
            <a:stCxn id="5" idx="2"/>
          </p:cNvCxnSpPr>
          <p:nvPr/>
        </p:nvCxnSpPr>
        <p:spPr bwMode="auto">
          <a:xfrm>
            <a:off x="2951920" y="5013176"/>
            <a:ext cx="251928" cy="360040"/>
          </a:xfrm>
          <a:prstGeom prst="straightConnector1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單箭頭接點 7"/>
          <p:cNvCxnSpPr/>
          <p:nvPr/>
        </p:nvCxnSpPr>
        <p:spPr bwMode="auto">
          <a:xfrm>
            <a:off x="3995936" y="5661248"/>
            <a:ext cx="1944216" cy="0"/>
          </a:xfrm>
          <a:prstGeom prst="straightConnector1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4139952" y="52919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tx2"/>
                </a:solidFill>
              </a:rPr>
              <a:t>compressed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Darwin core archive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Advantage: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DwC</a:t>
            </a:r>
            <a:r>
              <a:rPr lang="en-US" altLang="zh-TW" dirty="0" smtClean="0"/>
              <a:t>-A </a:t>
            </a:r>
            <a:r>
              <a:rPr lang="en-US" altLang="zh-TW" dirty="0"/>
              <a:t>allow much simpler and more efficient data transfer</a:t>
            </a:r>
          </a:p>
          <a:p>
            <a:pPr lvl="1"/>
            <a:r>
              <a:rPr lang="en-US" altLang="zh-TW" dirty="0" smtClean="0"/>
              <a:t>Core file is surrounded by a number of flexible </a:t>
            </a:r>
            <a:r>
              <a:rPr lang="en-US" altLang="zh-TW" b="1" dirty="0" smtClean="0">
                <a:solidFill>
                  <a:srgbClr val="FF0000"/>
                </a:solidFill>
              </a:rPr>
              <a:t>extensions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56" y="3717032"/>
            <a:ext cx="58007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GBIF Darwin Core Spreadsheet Templates </a:t>
            </a:r>
          </a:p>
          <a:p>
            <a:r>
              <a:rPr lang="en-US" altLang="zh-TW" dirty="0" smtClean="0"/>
              <a:t>Integrated Publishing Toolkit</a:t>
            </a:r>
          </a:p>
          <a:p>
            <a:r>
              <a:rPr lang="en-US" altLang="zh-TW" dirty="0" smtClean="0"/>
              <a:t>Create your own Darwin Core Archive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99592" y="37890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The approaches to generate </a:t>
            </a:r>
            <a:r>
              <a:rPr lang="en-US" altLang="zh-TW" sz="3200" dirty="0" err="1" smtClean="0"/>
              <a:t>DwC</a:t>
            </a:r>
            <a:r>
              <a:rPr lang="en-US" altLang="zh-TW" sz="3200" dirty="0" smtClean="0"/>
              <a:t>-A</a:t>
            </a:r>
            <a:endParaRPr lang="zh-TW" altLang="en-US" sz="32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211144" cy="545853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Where to find the spreadsheet templates</a:t>
            </a:r>
            <a:endParaRPr lang="zh-TW" altLang="en-US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89315" y="1192560"/>
            <a:ext cx="7845552" cy="498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259495" y="1412776"/>
            <a:ext cx="72008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563888" y="1196752"/>
            <a:ext cx="3096344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Search for: </a:t>
            </a:r>
            <a:r>
              <a:rPr lang="en-US" altLang="zh-TW" sz="2400" dirty="0" smtClean="0">
                <a:solidFill>
                  <a:srgbClr val="FFFFFF"/>
                </a:solidFill>
              </a:rPr>
              <a:t>GBIF Tools</a:t>
            </a:r>
            <a:endParaRPr lang="zh-TW" altLang="en-US" sz="2400" dirty="0">
              <a:solidFill>
                <a:srgbClr val="FFFFFF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131840" y="144878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7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Spreadsheet template and </a:t>
            </a:r>
            <a:r>
              <a:rPr lang="en-US" altLang="zh-TW" sz="3200" dirty="0" smtClean="0"/>
              <a:t>processor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863" y="1196752"/>
            <a:ext cx="8229600" cy="5081776"/>
          </a:xfrm>
        </p:spPr>
        <p:txBody>
          <a:bodyPr/>
          <a:lstStyle/>
          <a:p>
            <a:r>
              <a:rPr lang="en-US" altLang="zh-TW" sz="2400" b="1" u="sng" dirty="0">
                <a:solidFill>
                  <a:srgbClr val="002060"/>
                </a:solidFill>
              </a:rPr>
              <a:t>http://tools.gbif.org/spreadsheet-processor/</a:t>
            </a:r>
            <a:endParaRPr lang="zh-TW" altLang="en-US" sz="2400" b="1" u="sng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5460"/>
            <a:ext cx="7391400" cy="508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03648" y="4581128"/>
            <a:ext cx="7920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6348" y="4860528"/>
            <a:ext cx="99541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6348" y="5517232"/>
            <a:ext cx="79208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253998" y="4293096"/>
            <a:ext cx="2880321" cy="20882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en-US" altLang="zh-TW" sz="2800" dirty="0" smtClean="0">
                <a:solidFill>
                  <a:srgbClr val="FFFFFF"/>
                </a:solidFill>
              </a:rPr>
              <a:t>Metadata</a:t>
            </a:r>
          </a:p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en-US" altLang="zh-TW" sz="2800" dirty="0" smtClean="0">
                <a:solidFill>
                  <a:srgbClr val="FFFFFF"/>
                </a:solidFill>
              </a:rPr>
              <a:t>Occurrence</a:t>
            </a:r>
          </a:p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en-US" altLang="zh-TW" sz="2800" dirty="0">
                <a:solidFill>
                  <a:srgbClr val="FFFFFF"/>
                </a:solidFill>
              </a:rPr>
              <a:t>C</a:t>
            </a:r>
            <a:r>
              <a:rPr lang="en-US" altLang="zh-TW" sz="2800" dirty="0" smtClean="0">
                <a:solidFill>
                  <a:srgbClr val="FFFFFF"/>
                </a:solidFill>
              </a:rPr>
              <a:t>hecklist</a:t>
            </a:r>
            <a:endParaRPr lang="zh-TW" alt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2208436" y="4689140"/>
            <a:ext cx="2045562" cy="1713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1"/>
          </p:cNvCxnSpPr>
          <p:nvPr/>
        </p:nvCxnSpPr>
        <p:spPr>
          <a:xfrm flipH="1" flipV="1">
            <a:off x="2360836" y="4968540"/>
            <a:ext cx="1893162" cy="3686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251954" y="5877272"/>
            <a:ext cx="2002044" cy="7200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99592" y="3501008"/>
            <a:ext cx="4680520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0000"/>
                </a:solidFill>
              </a:rPr>
              <a:t>Download a templates according to your data type</a:t>
            </a:r>
            <a:endParaRPr lang="zh-TW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Metadata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sheets are included (Readme, Metadata) 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6" y="2066064"/>
            <a:ext cx="656082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76256" y="3615694"/>
            <a:ext cx="301250" cy="173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164288" y="324665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What kind of data should be filled in 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691680" y="5766937"/>
            <a:ext cx="49685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5536" y="2111512"/>
            <a:ext cx="110415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Readme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51520" y="3102641"/>
            <a:ext cx="6480720" cy="1154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6876256" y="5838945"/>
            <a:ext cx="288032" cy="182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164288" y="5013176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For getting correct values, </a:t>
            </a:r>
            <a:r>
              <a:rPr lang="en-US" altLang="zh-TW" dirty="0" smtClean="0">
                <a:solidFill>
                  <a:srgbClr val="FF0000"/>
                </a:solidFill>
              </a:rPr>
              <a:t>DO NOT </a:t>
            </a:r>
            <a:r>
              <a:rPr lang="en-US" altLang="zh-TW" dirty="0" smtClean="0">
                <a:solidFill>
                  <a:srgbClr val="000000"/>
                </a:solidFill>
              </a:rPr>
              <a:t>modify it randomly!!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6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Metadata template - general </a:t>
            </a:r>
            <a:r>
              <a:rPr lang="en-US" altLang="zh-TW" dirty="0"/>
              <a:t>User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1887860"/>
            <a:ext cx="83153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1730" y="4249688"/>
            <a:ext cx="21907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323528" y="244948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7504" y="2816746"/>
            <a:ext cx="1368152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Star </a:t>
            </a:r>
            <a:r>
              <a:rPr lang="en-US" altLang="zh-TW" dirty="0">
                <a:solidFill>
                  <a:srgbClr val="FFFFFF"/>
                </a:solidFill>
              </a:rPr>
              <a:t>sign (</a:t>
            </a:r>
            <a:r>
              <a:rPr lang="zh-TW" altLang="en-US" dirty="0" smtClean="0">
                <a:solidFill>
                  <a:srgbClr val="FF0000"/>
                </a:solidFill>
              </a:rPr>
              <a:t>＊</a:t>
            </a:r>
            <a:r>
              <a:rPr lang="en-US" altLang="zh-TW" dirty="0" smtClean="0">
                <a:solidFill>
                  <a:srgbClr val="FFFFFF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</a:rPr>
              <a:t>means this field is required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4725144"/>
            <a:ext cx="2880320" cy="172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34270" y="4300601"/>
            <a:ext cx="4258209" cy="172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483768" y="4897760"/>
            <a:ext cx="1296144" cy="8354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4211960" y="4473217"/>
            <a:ext cx="1440160" cy="12600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273752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1115616" y="5733256"/>
            <a:ext cx="604867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Some fields providing the dropdown list can be chosen 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23527" y="1486221"/>
            <a:ext cx="1152129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Metadata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6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Metadata template – 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r>
              <a:rPr lang="en-US" altLang="zh-TW" sz="3100" dirty="0" smtClean="0"/>
              <a:t>Basic Metadata</a:t>
            </a:r>
          </a:p>
          <a:p>
            <a:pPr lvl="1"/>
            <a:r>
              <a:rPr lang="en-US" altLang="zh-TW" sz="2700" dirty="0" smtClean="0"/>
              <a:t>Title, abstract,…etc.</a:t>
            </a:r>
          </a:p>
          <a:p>
            <a:r>
              <a:rPr lang="en-US" altLang="zh-TW" sz="3100" dirty="0" smtClean="0"/>
              <a:t>People and Organizations</a:t>
            </a:r>
          </a:p>
          <a:p>
            <a:pPr lvl="1"/>
            <a:r>
              <a:rPr lang="en-US" altLang="zh-TW" sz="2700" dirty="0" smtClean="0"/>
              <a:t>Authors of metadata and of this resource</a:t>
            </a:r>
          </a:p>
          <a:p>
            <a:r>
              <a:rPr lang="en-US" altLang="zh-TW" sz="3100" dirty="0" smtClean="0"/>
              <a:t>Keywords and Coverage</a:t>
            </a:r>
          </a:p>
          <a:p>
            <a:pPr lvl="1"/>
            <a:r>
              <a:rPr lang="en-US" altLang="zh-TW" sz="2700" dirty="0" smtClean="0"/>
              <a:t>Scope data of this resource</a:t>
            </a:r>
          </a:p>
          <a:p>
            <a:r>
              <a:rPr lang="en-US" altLang="zh-TW" sz="3100" dirty="0" smtClean="0"/>
              <a:t>References</a:t>
            </a:r>
          </a:p>
          <a:p>
            <a:pPr lvl="1"/>
            <a:r>
              <a:rPr lang="en-US" altLang="zh-TW" sz="2700" dirty="0" smtClean="0"/>
              <a:t>Bibliographic references support the data</a:t>
            </a:r>
          </a:p>
          <a:p>
            <a:r>
              <a:rPr lang="en-US" altLang="zh-TW" sz="3100" dirty="0" smtClean="0"/>
              <a:t>Collections-Related</a:t>
            </a:r>
          </a:p>
          <a:p>
            <a:pPr lvl="1"/>
            <a:r>
              <a:rPr lang="en-US" altLang="zh-TW" sz="2700" dirty="0" smtClean="0"/>
              <a:t>Information related to natural history collections</a:t>
            </a:r>
            <a:endParaRPr lang="zh-TW" altLang="en-US" sz="27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Species occurrence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sheets are </a:t>
            </a:r>
            <a:r>
              <a:rPr lang="en-US" altLang="zh-TW" dirty="0" smtClean="0"/>
              <a:t>included (Readme, Metadata, Occurrence)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507480" cy="419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1259632" y="4509120"/>
            <a:ext cx="633670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862060" cy="532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05979"/>
            <a:ext cx="6984776" cy="616546"/>
          </a:xfrm>
        </p:spPr>
        <p:txBody>
          <a:bodyPr/>
          <a:lstStyle/>
          <a:p>
            <a:r>
              <a:rPr lang="en-US" altLang="zh-TW" dirty="0"/>
              <a:t>Species </a:t>
            </a:r>
            <a:r>
              <a:rPr lang="en-US" altLang="zh-TW" dirty="0" smtClean="0"/>
              <a:t>occurrence template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772816"/>
            <a:ext cx="8229600" cy="4433704"/>
          </a:xfrm>
        </p:spPr>
        <p:txBody>
          <a:bodyPr/>
          <a:lstStyle/>
          <a:p>
            <a:r>
              <a:rPr lang="en-US" altLang="zh-TW" dirty="0" smtClean="0"/>
              <a:t>Occurrence data</a:t>
            </a:r>
            <a:endParaRPr lang="en-US" altLang="zh-TW" dirty="0"/>
          </a:p>
          <a:p>
            <a:pPr lvl="1"/>
            <a:r>
              <a:rPr lang="en-US" altLang="zh-TW" dirty="0" smtClean="0"/>
              <a:t>Identifier (institution code, collection code…)</a:t>
            </a:r>
            <a:endParaRPr lang="en-US" altLang="zh-TW" dirty="0"/>
          </a:p>
          <a:p>
            <a:pPr lvl="1"/>
            <a:r>
              <a:rPr lang="en-US" altLang="zh-TW" dirty="0" smtClean="0"/>
              <a:t>Taxonomy (kingdom, phylum, class…)</a:t>
            </a:r>
            <a:endParaRPr lang="en-US" altLang="zh-TW" dirty="0"/>
          </a:p>
          <a:p>
            <a:pPr lvl="1"/>
            <a:r>
              <a:rPr lang="en-US" altLang="zh-TW" dirty="0"/>
              <a:t>Spatial </a:t>
            </a:r>
            <a:r>
              <a:rPr lang="en-US" altLang="zh-TW" dirty="0" smtClean="0"/>
              <a:t>Context (country, locality, elevation...)</a:t>
            </a:r>
            <a:endParaRPr lang="en-US" altLang="zh-TW" dirty="0"/>
          </a:p>
          <a:p>
            <a:pPr lvl="1"/>
            <a:r>
              <a:rPr lang="en-US" altLang="zh-TW" dirty="0"/>
              <a:t>Temporal </a:t>
            </a:r>
            <a:r>
              <a:rPr lang="en-US" altLang="zh-TW" dirty="0" smtClean="0"/>
              <a:t>Context (collection year, month...)</a:t>
            </a:r>
            <a:endParaRPr lang="en-US" altLang="zh-TW" dirty="0"/>
          </a:p>
          <a:p>
            <a:pPr lvl="1"/>
            <a:r>
              <a:rPr lang="en-US" altLang="zh-TW" dirty="0"/>
              <a:t>Person Involved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8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400" dirty="0" smtClean="0"/>
              <a:t>Please connect to wireless network</a:t>
            </a:r>
          </a:p>
          <a:p>
            <a:pPr lvl="1"/>
            <a:r>
              <a:rPr lang="en-US" altLang="zh-TW" sz="4000" dirty="0" smtClean="0"/>
              <a:t>SSID: meeting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3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Checklist templates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Three sheets are included (Readme, Metadata, Classification).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metadata sheet of the checklist template are the </a:t>
            </a:r>
            <a:r>
              <a:rPr lang="en-US" altLang="zh-TW" dirty="0"/>
              <a:t>same as </a:t>
            </a:r>
            <a:r>
              <a:rPr lang="en-US" altLang="zh-TW" dirty="0" smtClean="0"/>
              <a:t>the metadata </a:t>
            </a:r>
            <a:r>
              <a:rPr lang="en-US" altLang="zh-TW" dirty="0"/>
              <a:t>template except </a:t>
            </a:r>
            <a:r>
              <a:rPr lang="en-US" altLang="zh-TW" dirty="0">
                <a:solidFill>
                  <a:srgbClr val="FF0000"/>
                </a:solidFill>
              </a:rPr>
              <a:t>Collections-related </a:t>
            </a:r>
            <a:r>
              <a:rPr lang="en-US" altLang="zh-TW" dirty="0"/>
              <a:t>section.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Three formats of classification sheet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8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300" dirty="0" smtClean="0"/>
              <a:t>Checklist 1 – </a:t>
            </a:r>
            <a:r>
              <a:rPr lang="en-US" altLang="zh-TW" dirty="0" smtClean="0"/>
              <a:t>Parent/Child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37760"/>
          </a:xfrm>
        </p:spPr>
        <p:txBody>
          <a:bodyPr/>
          <a:lstStyle/>
          <a:p>
            <a:r>
              <a:rPr lang="en-US" altLang="zh-TW" dirty="0" smtClean="0"/>
              <a:t>Each </a:t>
            </a:r>
            <a:r>
              <a:rPr lang="en-US" altLang="zh-TW" dirty="0" err="1" smtClean="0"/>
              <a:t>taxon</a:t>
            </a:r>
            <a:r>
              <a:rPr lang="en-US" altLang="zh-TW" dirty="0" smtClean="0"/>
              <a:t> </a:t>
            </a:r>
            <a:r>
              <a:rPr lang="en-US" altLang="zh-TW" dirty="0"/>
              <a:t>is represented by a single row. 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06" y="3406543"/>
            <a:ext cx="6858000" cy="2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78106" y="3406543"/>
            <a:ext cx="523596" cy="288032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2969853" y="2974495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105757" y="2583459"/>
            <a:ext cx="211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Taxonomy  content 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0013" y="3406543"/>
            <a:ext cx="1224136" cy="2592288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05757" y="3414927"/>
            <a:ext cx="4176464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256490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Identifier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1195888" y="2934236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10012" y="3954542"/>
            <a:ext cx="4104457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</a:rPr>
              <a:t>Using ”|” distinguish two or more synonyms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5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5979"/>
            <a:ext cx="6707088" cy="616546"/>
          </a:xfrm>
        </p:spPr>
        <p:txBody>
          <a:bodyPr/>
          <a:lstStyle/>
          <a:p>
            <a:r>
              <a:rPr lang="en-US" altLang="zh-TW" sz="3000" dirty="0"/>
              <a:t>Checklist </a:t>
            </a:r>
            <a:r>
              <a:rPr lang="en-US" altLang="zh-TW" sz="3000" dirty="0" smtClean="0"/>
              <a:t>2 – ladder-formed classification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worksheet supports up to 8 hierarchical </a:t>
            </a:r>
            <a:r>
              <a:rPr lang="en-US" altLang="zh-TW" dirty="0" smtClean="0"/>
              <a:t>ranks.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108302"/>
            <a:ext cx="79629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976257" y="3108302"/>
            <a:ext cx="566058" cy="311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6066723" y="281192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004048" y="2420888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2060"/>
                </a:solidFill>
              </a:rPr>
              <a:t>Indicate the specific taxon rank </a:t>
            </a:r>
            <a:endParaRPr lang="zh-TW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550" y="4118915"/>
            <a:ext cx="7962900" cy="18931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1314195" y="2964323"/>
            <a:ext cx="288032" cy="115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5536" y="2573288"/>
            <a:ext cx="41764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rgbClr val="002060"/>
                </a:solidFill>
              </a:rPr>
              <a:t>A taxon row must contain it’s parent columns</a:t>
            </a:r>
            <a:endParaRPr lang="zh-TW" altLang="en-US" sz="1500" dirty="0">
              <a:solidFill>
                <a:srgbClr val="002060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2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707088" cy="616546"/>
          </a:xfrm>
        </p:spPr>
        <p:txBody>
          <a:bodyPr/>
          <a:lstStyle/>
          <a:p>
            <a:r>
              <a:rPr lang="en-US" altLang="zh-TW" sz="3000" dirty="0"/>
              <a:t>Checklist 3 – </a:t>
            </a:r>
            <a:r>
              <a:rPr lang="en-US" altLang="zh-TW" sz="3000" dirty="0" smtClean="0"/>
              <a:t>plain-formed classification  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row of data table refers to one of the terminal taxa. </a:t>
            </a:r>
          </a:p>
          <a:p>
            <a:r>
              <a:rPr lang="en-US" altLang="zh-TW" dirty="0" smtClean="0"/>
              <a:t>This format treats higher taxa as properties of </a:t>
            </a:r>
            <a:r>
              <a:rPr lang="en-US" altLang="zh-TW" dirty="0"/>
              <a:t>a species, </a:t>
            </a:r>
            <a:r>
              <a:rPr lang="en-US" altLang="zh-TW" dirty="0" smtClean="0"/>
              <a:t>not </a:t>
            </a:r>
            <a:r>
              <a:rPr lang="en-US" altLang="zh-TW" dirty="0"/>
              <a:t>as separate taxon records themselves.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5"/>
          <a:stretch>
            <a:fillRect/>
          </a:stretch>
        </p:blipFill>
        <p:spPr bwMode="auto">
          <a:xfrm>
            <a:off x="179512" y="4461852"/>
            <a:ext cx="8784976" cy="17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4893898"/>
            <a:ext cx="8928992" cy="191286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1314195" y="4221088"/>
            <a:ext cx="288032" cy="672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1520" y="388253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2060"/>
                </a:solidFill>
              </a:rPr>
              <a:t>A taxon row must contain its parent columns</a:t>
            </a:r>
            <a:endParaRPr lang="zh-TW" altLang="en-US" sz="1600" dirty="0">
              <a:solidFill>
                <a:srgbClr val="00206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4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7283152" cy="616546"/>
          </a:xfrm>
        </p:spPr>
        <p:txBody>
          <a:bodyPr/>
          <a:lstStyle/>
          <a:p>
            <a:r>
              <a:rPr lang="en-US" altLang="zh-TW" dirty="0"/>
              <a:t>Spreadsheet template and processor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656184"/>
          </a:xfrm>
        </p:spPr>
        <p:txBody>
          <a:bodyPr/>
          <a:lstStyle/>
          <a:p>
            <a:r>
              <a:rPr lang="en-US" altLang="zh-TW" sz="2800" dirty="0" smtClean="0"/>
              <a:t>Easy </a:t>
            </a:r>
            <a:r>
              <a:rPr lang="en-US" altLang="zh-TW" sz="2800" dirty="0"/>
              <a:t>to </a:t>
            </a:r>
            <a:r>
              <a:rPr lang="en-US" altLang="zh-TW" sz="2800" dirty="0" smtClean="0"/>
              <a:t>enter </a:t>
            </a:r>
            <a:r>
              <a:rPr lang="en-US" altLang="zh-TW" sz="2800" dirty="0"/>
              <a:t>information </a:t>
            </a:r>
            <a:r>
              <a:rPr lang="en-US" altLang="zh-TW" sz="2800" dirty="0" smtClean="0"/>
              <a:t>in </a:t>
            </a:r>
            <a:r>
              <a:rPr lang="en-US" altLang="zh-TW" sz="2800" dirty="0"/>
              <a:t>the Excel </a:t>
            </a:r>
            <a:r>
              <a:rPr lang="en-US" altLang="zh-TW" sz="2800" dirty="0" smtClean="0"/>
              <a:t>spreadsheet</a:t>
            </a:r>
          </a:p>
          <a:p>
            <a:r>
              <a:rPr lang="en-US" altLang="zh-TW" sz="2800" dirty="0"/>
              <a:t>The template can be edited using free, open-source </a:t>
            </a:r>
            <a:r>
              <a:rPr lang="en-US" altLang="zh-TW" sz="2800" dirty="0" smtClean="0"/>
              <a:t>software (</a:t>
            </a:r>
            <a:r>
              <a:rPr lang="en-US" altLang="zh-TW" sz="2800" dirty="0" err="1" smtClean="0"/>
              <a:t>e.g.OpenOffice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gray">
          <a:xfrm>
            <a:off x="395536" y="3621385"/>
            <a:ext cx="822960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itchFamily="34" charset="0"/>
                <a:ea typeface="新細明體" pitchFamily="18" charset="-12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TW" sz="2800" dirty="0"/>
              <a:t>The </a:t>
            </a:r>
            <a:r>
              <a:rPr lang="en-US" altLang="zh-TW" sz="2800" dirty="0" smtClean="0"/>
              <a:t>content structure of these spreadsheets can </a:t>
            </a:r>
            <a:r>
              <a:rPr lang="en-US" altLang="zh-TW" sz="2800" dirty="0"/>
              <a:t>not be modified, except for the entry of data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4034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Advantage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1560" y="33477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Disadvantage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48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Publish your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Take taxonomic data for example</a:t>
            </a:r>
          </a:p>
          <a:p>
            <a:r>
              <a:rPr lang="en-US" altLang="zh-TW" dirty="0" smtClean="0"/>
              <a:t>Use checklist template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metadata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39" y="1744663"/>
            <a:ext cx="8228522" cy="3983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467544" y="1196752"/>
            <a:ext cx="6962162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Example data is in the flash disk in your data bag.</a:t>
            </a:r>
          </a:p>
          <a:p>
            <a:r>
              <a:rPr lang="en-US" altLang="zh-TW" sz="2400" dirty="0">
                <a:solidFill>
                  <a:schemeClr val="tx2"/>
                </a:solidFill>
              </a:rPr>
              <a:t>In directory “</a:t>
            </a:r>
            <a:r>
              <a:rPr lang="en-US" altLang="zh-TW" sz="2400" b="1" dirty="0">
                <a:solidFill>
                  <a:schemeClr val="tx2"/>
                </a:solidFill>
              </a:rPr>
              <a:t>Samples for 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Exercises</a:t>
            </a:r>
            <a:r>
              <a:rPr lang="en-US" altLang="zh-TW" sz="2400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zh-TW" sz="2400" dirty="0">
                <a:solidFill>
                  <a:schemeClr val="tx2"/>
                </a:solidFill>
              </a:rPr>
              <a:t>File name “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metadata_example.xls</a:t>
            </a:r>
            <a:r>
              <a:rPr lang="en-US" altLang="zh-TW" sz="2400" dirty="0" smtClean="0">
                <a:solidFill>
                  <a:schemeClr val="tx2"/>
                </a:solidFill>
              </a:rPr>
              <a:t>”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taxonomic data</a:t>
            </a:r>
            <a:endParaRPr lang="zh-TW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91809"/>
            <a:ext cx="8229600" cy="26887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196752"/>
            <a:ext cx="6962162" cy="12003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Example data is in the flash disk in your data bag.</a:t>
            </a:r>
          </a:p>
          <a:p>
            <a:r>
              <a:rPr lang="en-US" altLang="zh-TW" sz="2400" dirty="0">
                <a:solidFill>
                  <a:schemeClr val="tx2"/>
                </a:solidFill>
              </a:rPr>
              <a:t>In directory “</a:t>
            </a:r>
            <a:r>
              <a:rPr lang="en-US" altLang="zh-TW" sz="2400" b="1" dirty="0">
                <a:solidFill>
                  <a:schemeClr val="tx2"/>
                </a:solidFill>
              </a:rPr>
              <a:t>Samples for 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Exercises</a:t>
            </a:r>
            <a:r>
              <a:rPr lang="en-US" altLang="zh-TW" sz="2400" dirty="0" smtClean="0">
                <a:solidFill>
                  <a:schemeClr val="tx2"/>
                </a:solidFill>
              </a:rPr>
              <a:t>”</a:t>
            </a:r>
          </a:p>
          <a:p>
            <a:r>
              <a:rPr lang="en-US" altLang="zh-TW" sz="2400" dirty="0">
                <a:solidFill>
                  <a:schemeClr val="tx2"/>
                </a:solidFill>
              </a:rPr>
              <a:t>File name “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metadata_example.xls</a:t>
            </a:r>
            <a:r>
              <a:rPr lang="en-US" altLang="zh-TW" sz="2400" dirty="0" smtClean="0">
                <a:solidFill>
                  <a:schemeClr val="tx2"/>
                </a:solidFill>
              </a:rPr>
              <a:t>”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5979"/>
            <a:ext cx="6768752" cy="616546"/>
          </a:xfrm>
        </p:spPr>
        <p:txBody>
          <a:bodyPr/>
          <a:lstStyle/>
          <a:p>
            <a:r>
              <a:rPr lang="en-US" altLang="zh-TW" sz="3200" dirty="0" smtClean="0"/>
              <a:t>Upload and process checklist template</a:t>
            </a:r>
            <a:endParaRPr lang="zh-TW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2"/>
          <a:stretch>
            <a:fillRect/>
          </a:stretch>
        </p:blipFill>
        <p:spPr bwMode="auto">
          <a:xfrm>
            <a:off x="611560" y="1487428"/>
            <a:ext cx="7391400" cy="467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下箭號 4"/>
          <p:cNvSpPr/>
          <p:nvPr/>
        </p:nvSpPr>
        <p:spPr>
          <a:xfrm rot="2300501">
            <a:off x="6582139" y="1902501"/>
            <a:ext cx="293186" cy="546618"/>
          </a:xfrm>
          <a:prstGeom prst="downArrow">
            <a:avLst>
              <a:gd name="adj1" fmla="val 50000"/>
              <a:gd name="adj2" fmla="val 54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51967" y="1293292"/>
            <a:ext cx="1608465" cy="72008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1. Upload your data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7608433">
            <a:off x="6727056" y="2761666"/>
            <a:ext cx="264550" cy="624478"/>
          </a:xfrm>
          <a:prstGeom prst="downArrow">
            <a:avLst>
              <a:gd name="adj1" fmla="val 50000"/>
              <a:gd name="adj2" fmla="val 71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7092280" y="3212976"/>
            <a:ext cx="1608465" cy="72008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2. Process File</a:t>
            </a:r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Download your </a:t>
            </a:r>
            <a:r>
              <a:rPr lang="en-US" altLang="zh-TW" sz="3200" dirty="0" err="1" smtClean="0"/>
              <a:t>DwC</a:t>
            </a:r>
            <a:r>
              <a:rPr lang="en-US" altLang="zh-TW" sz="3200" dirty="0" smtClean="0"/>
              <a:t>-A file</a:t>
            </a:r>
            <a:endParaRPr lang="zh-TW" altLang="en-US" sz="32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134" y="1196975"/>
            <a:ext cx="714573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下箭號 7"/>
          <p:cNvSpPr/>
          <p:nvPr/>
        </p:nvSpPr>
        <p:spPr>
          <a:xfrm rot="7608433">
            <a:off x="4325888" y="2005939"/>
            <a:ext cx="264550" cy="443070"/>
          </a:xfrm>
          <a:prstGeom prst="downArrow">
            <a:avLst>
              <a:gd name="adj1" fmla="val 50000"/>
              <a:gd name="adj2" fmla="val 71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714786" y="2348880"/>
            <a:ext cx="4249702" cy="10081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Confirm your data created successfully and download your </a:t>
            </a:r>
            <a:r>
              <a:rPr lang="en-US" altLang="zh-TW" dirty="0" err="1" smtClean="0">
                <a:solidFill>
                  <a:srgbClr val="FFFFFF"/>
                </a:solidFill>
              </a:rPr>
              <a:t>DwC</a:t>
            </a:r>
            <a:r>
              <a:rPr lang="en-US" altLang="zh-TW" dirty="0" smtClean="0">
                <a:solidFill>
                  <a:srgbClr val="FFFFFF"/>
                </a:solidFill>
              </a:rPr>
              <a:t>-A File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787208" cy="990600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Data publishing workflow</a:t>
            </a:r>
          </a:p>
          <a:p>
            <a:r>
              <a:rPr lang="en-US" altLang="zh-TW" sz="3000" dirty="0" smtClean="0"/>
              <a:t>Darwin Core Archive</a:t>
            </a:r>
          </a:p>
          <a:p>
            <a:r>
              <a:rPr lang="en-US" altLang="zh-TW" sz="3000" dirty="0" smtClean="0"/>
              <a:t>Spreadsheet template </a:t>
            </a:r>
          </a:p>
          <a:p>
            <a:pPr lvl="1"/>
            <a:r>
              <a:rPr lang="en-US" altLang="zh-TW" sz="2400" dirty="0" smtClean="0"/>
              <a:t>Metadata </a:t>
            </a:r>
          </a:p>
          <a:p>
            <a:pPr lvl="1"/>
            <a:r>
              <a:rPr lang="en-US" altLang="zh-TW" sz="2400" dirty="0" smtClean="0"/>
              <a:t>Occurrence record</a:t>
            </a:r>
          </a:p>
          <a:p>
            <a:pPr lvl="1"/>
            <a:r>
              <a:rPr lang="en-US" altLang="zh-TW" sz="2400" dirty="0" smtClean="0"/>
              <a:t>Checklist </a:t>
            </a:r>
          </a:p>
          <a:p>
            <a:r>
              <a:rPr lang="en-US" altLang="zh-TW" sz="3000" dirty="0" smtClean="0"/>
              <a:t>Publish your data</a:t>
            </a:r>
          </a:p>
          <a:p>
            <a:pPr lvl="1"/>
            <a:r>
              <a:rPr lang="en-US" altLang="zh-TW" sz="2600" dirty="0" smtClean="0"/>
              <a:t>Publish </a:t>
            </a:r>
            <a:r>
              <a:rPr lang="en-US" altLang="zh-TW" sz="2600" dirty="0" err="1" smtClean="0"/>
              <a:t>DwC</a:t>
            </a:r>
            <a:r>
              <a:rPr lang="en-US" altLang="zh-TW" sz="2600" dirty="0" smtClean="0"/>
              <a:t>-A using the Integrated Publishing Toolkit</a:t>
            </a:r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Publish the generated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ways</a:t>
            </a:r>
          </a:p>
          <a:p>
            <a:pPr lvl="1"/>
            <a:r>
              <a:rPr lang="en-US" altLang="zh-TW" dirty="0" smtClean="0"/>
              <a:t>Communicate with node managers</a:t>
            </a:r>
          </a:p>
          <a:p>
            <a:pPr lvl="1"/>
            <a:r>
              <a:rPr lang="en-US" altLang="zh-TW" b="1" dirty="0" smtClean="0"/>
              <a:t>Publish by a living IPT server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7715200" cy="473845"/>
          </a:xfrm>
        </p:spPr>
        <p:txBody>
          <a:bodyPr>
            <a:noAutofit/>
          </a:bodyPr>
          <a:lstStyle/>
          <a:p>
            <a:r>
              <a:rPr lang="en-US" altLang="zh-TW" sz="2200" dirty="0" smtClean="0"/>
              <a:t>Publish </a:t>
            </a:r>
            <a:r>
              <a:rPr lang="en-US" altLang="zh-TW" sz="2200" dirty="0" err="1"/>
              <a:t>DwC</a:t>
            </a:r>
            <a:r>
              <a:rPr lang="en-US" altLang="zh-TW" sz="2200" dirty="0"/>
              <a:t>-A using the Integrated Publishing Toolkit (IPT) 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87379"/>
            <a:ext cx="8229600" cy="5077925"/>
          </a:xfrm>
        </p:spPr>
        <p:txBody>
          <a:bodyPr/>
          <a:lstStyle/>
          <a:p>
            <a:r>
              <a:rPr lang="en-US" altLang="zh-TW" sz="2800" dirty="0" smtClean="0"/>
              <a:t>Prepare your Data</a:t>
            </a:r>
          </a:p>
          <a:p>
            <a:pPr lvl="1"/>
            <a:r>
              <a:rPr lang="en-US" altLang="zh-TW" sz="2400" dirty="0" smtClean="0"/>
              <a:t>your data are already stored as a </a:t>
            </a:r>
            <a:r>
              <a:rPr lang="en-US" altLang="zh-TW" sz="2400" dirty="0" err="1" smtClean="0"/>
              <a:t>csv</a:t>
            </a:r>
            <a:r>
              <a:rPr lang="en-US" altLang="zh-TW" sz="2400" dirty="0" smtClean="0"/>
              <a:t>/tab text file</a:t>
            </a:r>
          </a:p>
          <a:p>
            <a:pPr lvl="1"/>
            <a:r>
              <a:rPr lang="en-US" altLang="zh-TW" sz="2400" dirty="0" smtClean="0"/>
              <a:t>one of the supported relational database management systems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Import from a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DwC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-A file directly</a:t>
            </a:r>
          </a:p>
          <a:p>
            <a:r>
              <a:rPr lang="en-US" altLang="zh-TW" sz="2800" dirty="0" smtClean="0"/>
              <a:t>Create a mapping between the source data and the Darwin Core terms, using the </a:t>
            </a:r>
            <a:r>
              <a:rPr lang="en-US" altLang="zh-TW" sz="2800" dirty="0" err="1" smtClean="0"/>
              <a:t>IPT</a:t>
            </a:r>
            <a:r>
              <a:rPr lang="en-US" altLang="zh-TW" sz="2800" dirty="0" smtClean="0"/>
              <a:t> interface to match your own column headers against the terms.</a:t>
            </a:r>
          </a:p>
          <a:p>
            <a:pPr lvl="1"/>
            <a:r>
              <a:rPr lang="en-US" altLang="zh-TW" sz="2400" dirty="0" smtClean="0"/>
              <a:t>ensure that the appropriate core types and extensions are loaded</a:t>
            </a:r>
          </a:p>
          <a:p>
            <a:r>
              <a:rPr lang="en-US" altLang="zh-TW" dirty="0" smtClean="0"/>
              <a:t>Publish the new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-Archive, using the </a:t>
            </a:r>
            <a:r>
              <a:rPr lang="en-US" altLang="zh-TW" dirty="0" err="1" smtClean="0"/>
              <a:t>IPT</a:t>
            </a:r>
            <a:r>
              <a:rPr lang="en-US" altLang="zh-TW" dirty="0" smtClean="0"/>
              <a:t> dialogue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0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segment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91264" cy="5077925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ublish data using IPT2 by importing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 generated from GBIF spreadsheet processor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In this segment we will…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Create a new resource by importing a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 file</a:t>
            </a:r>
          </a:p>
          <a:p>
            <a:r>
              <a:rPr lang="en-US" altLang="zh-TW" dirty="0" smtClean="0"/>
              <a:t>Have a quick demonstration of user interface and data publishing workflow of IPT2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Take a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 file containing checklist and distribution data generated by spreadsheet processor as an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D0F-F2B6-4820-94EC-A1C820BD9B4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 to IPT2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400" dirty="0" smtClean="0"/>
              <a:t>Please connect to wireless network</a:t>
            </a:r>
          </a:p>
          <a:p>
            <a:pPr lvl="1"/>
            <a:r>
              <a:rPr lang="en-US" altLang="zh-TW" sz="4000" dirty="0" smtClean="0"/>
              <a:t>SSID: IPT2AP1</a:t>
            </a:r>
          </a:p>
          <a:p>
            <a:r>
              <a:rPr lang="en-US" altLang="zh-TW" sz="4400" dirty="0" smtClean="0"/>
              <a:t>Open your browser and link to </a:t>
            </a:r>
            <a:r>
              <a:rPr lang="en-US" altLang="zh-TW" sz="4400" dirty="0" smtClean="0">
                <a:solidFill>
                  <a:srgbClr val="FF0000"/>
                </a:solidFill>
              </a:rPr>
              <a:t>http://192.168.1.2</a:t>
            </a:r>
          </a:p>
          <a:p>
            <a:r>
              <a:rPr lang="en-US" altLang="zh-TW" sz="4400" dirty="0" smtClean="0"/>
              <a:t>Click “Sandbox” to connect to IPT2 server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IPT2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account is </a:t>
            </a:r>
            <a:r>
              <a:rPr lang="en-US" altLang="zh-TW" dirty="0" smtClean="0">
                <a:solidFill>
                  <a:srgbClr val="FF0000"/>
                </a:solidFill>
              </a:rPr>
              <a:t>your email address</a:t>
            </a:r>
            <a:r>
              <a:rPr lang="en-US" altLang="zh-TW" dirty="0" smtClean="0"/>
              <a:t> used to register in this workshop.</a:t>
            </a:r>
          </a:p>
          <a:p>
            <a:r>
              <a:rPr lang="en-US" altLang="zh-TW" dirty="0" smtClean="0"/>
              <a:t>Password is “</a:t>
            </a:r>
            <a:r>
              <a:rPr lang="en-US" altLang="zh-TW" dirty="0" smtClean="0">
                <a:solidFill>
                  <a:srgbClr val="FF0000"/>
                </a:solidFill>
              </a:rPr>
              <a:t>1234</a:t>
            </a:r>
            <a:r>
              <a:rPr lang="en-US" altLang="zh-TW" dirty="0" smtClean="0"/>
              <a:t>”</a:t>
            </a:r>
          </a:p>
          <a:p>
            <a:endParaRPr lang="en-US" altLang="zh-TW" dirty="0"/>
          </a:p>
          <a:p>
            <a:r>
              <a:rPr lang="en-US" altLang="zh-TW" dirty="0" smtClean="0"/>
              <a:t>If you cannot login with your email account, use </a:t>
            </a:r>
            <a:r>
              <a:rPr lang="en-US" altLang="zh-TW" b="1" dirty="0" smtClean="0">
                <a:solidFill>
                  <a:srgbClr val="FF0000"/>
                </a:solidFill>
              </a:rPr>
              <a:t>public@example.org</a:t>
            </a:r>
            <a:endParaRPr lang="en-US" altLang="zh-TW" dirty="0" smtClean="0"/>
          </a:p>
          <a:p>
            <a:r>
              <a:rPr lang="en-US" altLang="zh-TW" dirty="0" smtClean="0"/>
              <a:t>Password </a:t>
            </a:r>
            <a:r>
              <a:rPr lang="en-US" altLang="zh-TW" dirty="0"/>
              <a:t>is “</a:t>
            </a:r>
            <a:r>
              <a:rPr lang="en-US" altLang="zh-TW" dirty="0">
                <a:solidFill>
                  <a:srgbClr val="FF0000"/>
                </a:solidFill>
              </a:rPr>
              <a:t>1234</a:t>
            </a:r>
            <a:r>
              <a:rPr lang="en-US" altLang="zh-TW" dirty="0"/>
              <a:t>”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we start…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077925"/>
          </a:xfrm>
        </p:spPr>
        <p:txBody>
          <a:bodyPr/>
          <a:lstStyle/>
          <a:p>
            <a:r>
              <a:rPr lang="en-US" altLang="zh-TW" dirty="0" smtClean="0"/>
              <a:t>The short name of a resource is used as a folder name (or directory name) in IPT’s data directory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E.g.    </a:t>
            </a:r>
            <a:r>
              <a:rPr lang="en-US" altLang="zh-TW" dirty="0" smtClean="0">
                <a:solidFill>
                  <a:srgbClr val="FF0000"/>
                </a:solidFill>
              </a:rPr>
              <a:t>yourname</a:t>
            </a:r>
            <a:r>
              <a:rPr lang="en-US" altLang="zh-TW" dirty="0" smtClean="0"/>
              <a:t>@whatever.org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Every workshop participant must use a unique name (e.g. the username part of your email address), at least 3 characters in length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If the short name already exists, just choose another one, please~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D0F-F2B6-4820-94EC-A1C820BD9B4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3568" y="1052736"/>
            <a:ext cx="7812360" cy="54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投影片編號版面配置區 1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584" y="405979"/>
            <a:ext cx="6682680" cy="61654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Create a resource by importing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</a:t>
            </a:r>
            <a:endParaRPr lang="zh-TW" altLang="en-US" dirty="0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1979712" y="1242665"/>
            <a:ext cx="1440160" cy="432048"/>
          </a:xfrm>
          <a:prstGeom prst="rect">
            <a:avLst/>
          </a:prstGeom>
          <a:solidFill>
            <a:srgbClr val="FFFFFF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1. Click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線單箭頭接點 5"/>
          <p:cNvCxnSpPr>
            <a:stCxn id="5" idx="2"/>
          </p:cNvCxnSpPr>
          <p:nvPr>
            <p:custDataLst>
              <p:tags r:id="rId6"/>
            </p:custDataLst>
          </p:nvPr>
        </p:nvCxnSpPr>
        <p:spPr>
          <a:xfrm flipH="1">
            <a:off x="2483768" y="1674713"/>
            <a:ext cx="216024" cy="2160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427984" y="3789040"/>
            <a:ext cx="4608512" cy="1224136"/>
          </a:xfrm>
          <a:prstGeom prst="rect">
            <a:avLst/>
          </a:prstGeom>
          <a:solidFill>
            <a:srgbClr val="FFFFFF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2. Give your resource a short name (use 0-9,a-z,A-Z,hyphens,underscores);</a:t>
            </a:r>
            <a:br>
              <a:rPr lang="en-US" altLang="zh-TW" dirty="0" smtClean="0">
                <a:solidFill>
                  <a:sysClr val="windowText" lastClr="000000"/>
                </a:solidFill>
              </a:rPr>
            </a:br>
            <a:r>
              <a:rPr lang="en-US" altLang="zh-TW" dirty="0" smtClean="0">
                <a:solidFill>
                  <a:srgbClr val="000000"/>
                </a:solidFill>
              </a:rPr>
              <a:t>full title for the resource will be entered later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線單箭頭接點 10"/>
          <p:cNvCxnSpPr/>
          <p:nvPr>
            <p:custDataLst>
              <p:tags r:id="rId8"/>
            </p:custDataLst>
          </p:nvPr>
        </p:nvCxnSpPr>
        <p:spPr>
          <a:xfrm flipH="1">
            <a:off x="4139952" y="4725144"/>
            <a:ext cx="288032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2771800" y="5085184"/>
            <a:ext cx="4896544" cy="648072"/>
          </a:xfrm>
          <a:prstGeom prst="rect">
            <a:avLst/>
          </a:prstGeom>
          <a:solidFill>
            <a:srgbClr val="FFFFFF"/>
          </a:solidFill>
          <a:ln w="28575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3. Import resource from the </a:t>
            </a:r>
            <a:r>
              <a:rPr lang="en-US" altLang="zh-TW" dirty="0" err="1" smtClean="0">
                <a:solidFill>
                  <a:sysClr val="windowText" lastClr="000000"/>
                </a:solidFill>
              </a:rPr>
              <a:t>DwC</a:t>
            </a:r>
            <a:r>
              <a:rPr lang="en-US" altLang="zh-TW" dirty="0" smtClean="0">
                <a:solidFill>
                  <a:sysClr val="windowText" lastClr="000000"/>
                </a:solidFill>
              </a:rPr>
              <a:t>-A you just created from spreadsheet processor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1547664" y="5805264"/>
            <a:ext cx="3024336" cy="432048"/>
          </a:xfrm>
          <a:prstGeom prst="rect">
            <a:avLst/>
          </a:prstGeom>
          <a:solidFill>
            <a:srgbClr val="FFFFFF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4. Click “Create” to continue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單箭頭接點 14"/>
          <p:cNvCxnSpPr/>
          <p:nvPr>
            <p:custDataLst>
              <p:tags r:id="rId11"/>
            </p:custDataLst>
          </p:nvPr>
        </p:nvCxnSpPr>
        <p:spPr>
          <a:xfrm flipH="1" flipV="1">
            <a:off x="1259632" y="5733256"/>
            <a:ext cx="288032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1"/>
          </p:cNvCxnSpPr>
          <p:nvPr>
            <p:custDataLst>
              <p:tags r:id="rId12"/>
            </p:custDataLst>
          </p:nvPr>
        </p:nvCxnSpPr>
        <p:spPr>
          <a:xfrm flipH="1" flipV="1">
            <a:off x="2339752" y="5301208"/>
            <a:ext cx="432048" cy="1080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Overview of imported resource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1049610"/>
            <a:ext cx="7435838" cy="55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>
            <p:custDataLst>
              <p:tags r:id="rId5"/>
            </p:custDataLst>
          </p:nvPr>
        </p:nvSpPr>
        <p:spPr>
          <a:xfrm>
            <a:off x="6444208" y="2492896"/>
            <a:ext cx="1152128" cy="369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Metadata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2" name="文字方塊 11"/>
          <p:cNvSpPr txBox="1"/>
          <p:nvPr>
            <p:custDataLst>
              <p:tags r:id="rId6"/>
            </p:custDataLst>
          </p:nvPr>
        </p:nvSpPr>
        <p:spPr>
          <a:xfrm>
            <a:off x="6444208" y="3563724"/>
            <a:ext cx="1512168" cy="369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Source Data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3" name="文字方塊 12"/>
          <p:cNvSpPr txBox="1"/>
          <p:nvPr>
            <p:custDataLst>
              <p:tags r:id="rId7"/>
            </p:custDataLst>
          </p:nvPr>
        </p:nvSpPr>
        <p:spPr>
          <a:xfrm>
            <a:off x="6444208" y="4283804"/>
            <a:ext cx="2520280" cy="369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Darwin Core Mappings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4" name="文字方塊 13"/>
          <p:cNvSpPr txBox="1"/>
          <p:nvPr>
            <p:custDataLst>
              <p:tags r:id="rId8"/>
            </p:custDataLst>
          </p:nvPr>
        </p:nvSpPr>
        <p:spPr>
          <a:xfrm>
            <a:off x="6444208" y="5013176"/>
            <a:ext cx="936104" cy="369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Publish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5" name="文字方塊 14"/>
          <p:cNvSpPr txBox="1"/>
          <p:nvPr>
            <p:custDataLst>
              <p:tags r:id="rId9"/>
            </p:custDataLst>
          </p:nvPr>
        </p:nvSpPr>
        <p:spPr>
          <a:xfrm>
            <a:off x="6444208" y="5517232"/>
            <a:ext cx="1260140" cy="369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Go Public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Overview of imported resource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1049610"/>
            <a:ext cx="7435838" cy="55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>
            <p:custDataLst>
              <p:tags r:id="rId5"/>
            </p:custDataLst>
          </p:nvPr>
        </p:nvSpPr>
        <p:spPr>
          <a:xfrm>
            <a:off x="4716016" y="1556792"/>
            <a:ext cx="4248472" cy="646331"/>
          </a:xfrm>
          <a:prstGeom prst="rect">
            <a:avLst/>
          </a:prstGeom>
          <a:solidFill>
            <a:srgbClr val="FFFFFF"/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Create/modify metadata (in this case, we modify an existing file)</a:t>
            </a:r>
            <a:endParaRPr lang="zh-TW" altLang="en-US" dirty="0">
              <a:solidFill>
                <a:schemeClr val="tx2"/>
              </a:solidFill>
            </a:endParaRPr>
          </a:p>
        </p:txBody>
      </p:sp>
      <p:cxnSp>
        <p:nvCxnSpPr>
          <p:cNvPr id="8" name="直線單箭頭接點 7"/>
          <p:cNvCxnSpPr>
            <a:stCxn id="7" idx="1"/>
          </p:cNvCxnSpPr>
          <p:nvPr>
            <p:custDataLst>
              <p:tags r:id="rId6"/>
            </p:custDataLst>
          </p:nvPr>
        </p:nvCxnSpPr>
        <p:spPr>
          <a:xfrm flipH="1">
            <a:off x="3059832" y="1879958"/>
            <a:ext cx="1656184" cy="612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publishing workflow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Major steps leading to the discovery and accessibility of the biodiversity </a:t>
            </a:r>
            <a:r>
              <a:rPr lang="en-US" altLang="zh-TW" sz="2800" dirty="0" smtClean="0"/>
              <a:t>data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selecting </a:t>
            </a:r>
            <a:r>
              <a:rPr lang="en-US" altLang="zh-TW" sz="2400" dirty="0"/>
              <a:t>appropriate data-publishing tools (or options) on the basis of data-type, technical skill sets, and available technical </a:t>
            </a:r>
            <a:r>
              <a:rPr lang="en-US" altLang="zh-TW" sz="2400" dirty="0" smtClean="0"/>
              <a:t>capacity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preparing dataset </a:t>
            </a:r>
            <a:r>
              <a:rPr lang="en-US" altLang="zh-TW" sz="2400" dirty="0"/>
              <a:t>to conform with the standard data exchange </a:t>
            </a:r>
            <a:r>
              <a:rPr lang="en-US" altLang="zh-TW" sz="2400" dirty="0" smtClean="0"/>
              <a:t>format</a:t>
            </a:r>
          </a:p>
          <a:p>
            <a:pPr lvl="1"/>
            <a:r>
              <a:rPr lang="en-US" altLang="zh-TW" sz="2400" dirty="0" smtClean="0"/>
              <a:t>publishing dataset </a:t>
            </a:r>
            <a:r>
              <a:rPr lang="en-US" altLang="zh-TW" sz="2400" dirty="0"/>
              <a:t>employing the appropriate data publishing </a:t>
            </a:r>
            <a:r>
              <a:rPr lang="en-US" altLang="zh-TW" sz="2400" dirty="0" smtClean="0"/>
              <a:t>tool</a:t>
            </a:r>
          </a:p>
          <a:p>
            <a:pPr lvl="1"/>
            <a:r>
              <a:rPr lang="en-US" altLang="zh-TW" sz="2400" dirty="0" smtClean="0"/>
              <a:t>registering the data </a:t>
            </a:r>
            <a:r>
              <a:rPr lang="en-US" altLang="zh-TW" sz="2400" dirty="0"/>
              <a:t>access-point in the GBIF </a:t>
            </a:r>
            <a:r>
              <a:rPr lang="en-US" altLang="zh-TW" sz="2400" dirty="0" smtClean="0"/>
              <a:t>Registry 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17232"/>
            <a:ext cx="5721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4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7544" y="1196752"/>
            <a:ext cx="8229600" cy="5112568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Basic Metadata</a:t>
            </a:r>
          </a:p>
          <a:p>
            <a:r>
              <a:rPr lang="en-US" altLang="zh-TW" sz="2400" dirty="0" smtClean="0"/>
              <a:t>Geographic Coverage</a:t>
            </a:r>
          </a:p>
          <a:p>
            <a:r>
              <a:rPr lang="en-US" altLang="zh-TW" sz="2400" dirty="0" smtClean="0"/>
              <a:t>Taxonomic Coverage</a:t>
            </a:r>
          </a:p>
          <a:p>
            <a:r>
              <a:rPr lang="en-US" altLang="zh-TW" sz="2400" dirty="0" smtClean="0"/>
              <a:t>Temporal Coverage</a:t>
            </a:r>
          </a:p>
          <a:p>
            <a:r>
              <a:rPr lang="en-US" altLang="zh-TW" sz="2400" dirty="0" smtClean="0"/>
              <a:t>Keywords</a:t>
            </a:r>
          </a:p>
          <a:p>
            <a:r>
              <a:rPr lang="en-US" altLang="zh-TW" sz="2400" dirty="0" smtClean="0"/>
              <a:t>Associated Parties</a:t>
            </a:r>
          </a:p>
          <a:p>
            <a:r>
              <a:rPr lang="en-US" altLang="zh-TW" sz="2400" dirty="0" smtClean="0"/>
              <a:t>Project Data</a:t>
            </a:r>
          </a:p>
          <a:p>
            <a:r>
              <a:rPr lang="en-US" altLang="zh-TW" sz="2400" dirty="0" smtClean="0"/>
              <a:t>Sampling Methods</a:t>
            </a:r>
          </a:p>
          <a:p>
            <a:r>
              <a:rPr lang="en-US" altLang="zh-TW" sz="2400" dirty="0" smtClean="0"/>
              <a:t>Citations</a:t>
            </a:r>
          </a:p>
          <a:p>
            <a:r>
              <a:rPr lang="en-US" altLang="zh-TW" sz="2400" dirty="0" smtClean="0"/>
              <a:t>Collection Data</a:t>
            </a:r>
          </a:p>
          <a:p>
            <a:r>
              <a:rPr lang="en-US" altLang="zh-TW" sz="2400" dirty="0" smtClean="0"/>
              <a:t>External Links</a:t>
            </a:r>
          </a:p>
          <a:p>
            <a:r>
              <a:rPr lang="en-US" altLang="zh-TW" sz="2400" dirty="0" smtClean="0"/>
              <a:t>Additional Metadata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7200" y="405979"/>
            <a:ext cx="6203032" cy="616546"/>
          </a:xfrm>
        </p:spPr>
        <p:txBody>
          <a:bodyPr/>
          <a:lstStyle/>
          <a:p>
            <a:r>
              <a:rPr lang="en-US" altLang="zh-TW" dirty="0" smtClean="0"/>
              <a:t>Sections of metadata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 t="19937" b="2729"/>
          <a:stretch>
            <a:fillRect/>
          </a:stretch>
        </p:blipFill>
        <p:spPr bwMode="auto">
          <a:xfrm>
            <a:off x="467544" y="1124744"/>
            <a:ext cx="82809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467544" y="3933056"/>
            <a:ext cx="5472608" cy="64807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Click on the icon to read Help dialogue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 cstate="print"/>
          <a:srcRect b="23642"/>
          <a:stretch>
            <a:fillRect/>
          </a:stretch>
        </p:blipFill>
        <p:spPr bwMode="auto">
          <a:xfrm>
            <a:off x="611560" y="4853508"/>
            <a:ext cx="3486150" cy="171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539552" y="4653136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2771800" y="1094242"/>
            <a:ext cx="6192688" cy="108012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0000"/>
                </a:solidFill>
              </a:rPr>
              <a:t>Don’t let this page idle too long; the system will log you out and you’ll have to re-login and re-do it all!</a:t>
            </a:r>
            <a:endParaRPr lang="zh-TW" alt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Tips (cont.)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 t="21027"/>
          <a:stretch>
            <a:fillRect/>
          </a:stretch>
        </p:blipFill>
        <p:spPr bwMode="auto">
          <a:xfrm>
            <a:off x="467544" y="1196752"/>
            <a:ext cx="8280920" cy="522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 b="23642"/>
          <a:stretch>
            <a:fillRect/>
          </a:stretch>
        </p:blipFill>
        <p:spPr bwMode="auto">
          <a:xfrm>
            <a:off x="611560" y="4853508"/>
            <a:ext cx="3486150" cy="171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887534" y="980728"/>
            <a:ext cx="2520280" cy="1440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Click on any of them to switch pages; but before you do that, “Save” the current page first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5147674" y="3789040"/>
            <a:ext cx="3816814" cy="223224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ysClr val="windowText" lastClr="000000"/>
                </a:solidFill>
              </a:rPr>
              <a:t>Click </a:t>
            </a:r>
            <a:r>
              <a:rPr lang="en-US" altLang="zh-TW" sz="2800" dirty="0">
                <a:solidFill>
                  <a:sysClr val="windowText" lastClr="000000"/>
                </a:solidFill>
              </a:rPr>
              <a:t>on “Save” at the bottom of the </a:t>
            </a:r>
            <a:r>
              <a:rPr lang="en-US" altLang="zh-TW" sz="2800" dirty="0" smtClean="0">
                <a:solidFill>
                  <a:sysClr val="windowText" lastClr="000000"/>
                </a:solidFill>
              </a:rPr>
              <a:t>page will automatically go to next page</a:t>
            </a:r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7092280" y="1124744"/>
            <a:ext cx="1512168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251520" y="4293096"/>
            <a:ext cx="3600400" cy="7920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</a:rPr>
              <a:t>Imported metadata/data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線單箭頭接點 10"/>
          <p:cNvCxnSpPr/>
          <p:nvPr>
            <p:custDataLst>
              <p:tags r:id="rId10"/>
            </p:custDataLst>
          </p:nvPr>
        </p:nvCxnSpPr>
        <p:spPr>
          <a:xfrm flipV="1">
            <a:off x="467544" y="2564904"/>
            <a:ext cx="360040" cy="17281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>
            <p:custDataLst>
              <p:tags r:id="rId11"/>
            </p:custDataLst>
          </p:nvPr>
        </p:nvCxnSpPr>
        <p:spPr>
          <a:xfrm flipV="1">
            <a:off x="539552" y="3573016"/>
            <a:ext cx="288032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>
            <p:custDataLst>
              <p:tags r:id="rId12"/>
            </p:custDataLst>
          </p:nvPr>
        </p:nvCxnSpPr>
        <p:spPr>
          <a:xfrm flipV="1">
            <a:off x="611560" y="4077072"/>
            <a:ext cx="360040" cy="2160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 bwMode="auto">
          <a:xfrm>
            <a:off x="6407814" y="1674922"/>
            <a:ext cx="684466" cy="0"/>
          </a:xfrm>
          <a:prstGeom prst="straightConnector1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Title (of your resource; will become the “Title” of your data paper)</a:t>
            </a:r>
          </a:p>
          <a:p>
            <a:r>
              <a:rPr lang="en-US" altLang="zh-TW" dirty="0" smtClean="0"/>
              <a:t>Description (text describing the resource; will become the “Abstract” of your data paper)</a:t>
            </a:r>
          </a:p>
          <a:p>
            <a:r>
              <a:rPr lang="en-US" altLang="zh-TW" dirty="0" smtClean="0"/>
              <a:t>Metadata Language and Resource Language</a:t>
            </a:r>
          </a:p>
          <a:p>
            <a:r>
              <a:rPr lang="en-US" altLang="zh-TW" dirty="0" smtClean="0"/>
              <a:t>Type of the resource</a:t>
            </a:r>
          </a:p>
          <a:p>
            <a:pPr lvl="1"/>
            <a:r>
              <a:rPr lang="en-US" altLang="zh-TW" dirty="0" smtClean="0"/>
              <a:t>Darwin Core Type : </a:t>
            </a:r>
            <a:r>
              <a:rPr lang="en-US" altLang="zh-TW" dirty="0" err="1" smtClean="0"/>
              <a:t>Taxon</a:t>
            </a:r>
            <a:r>
              <a:rPr lang="en-US" altLang="zh-TW" dirty="0" smtClean="0"/>
              <a:t>, Occurrence or other</a:t>
            </a:r>
          </a:p>
          <a:p>
            <a:pPr lvl="1"/>
            <a:r>
              <a:rPr lang="en-US" altLang="zh-TW" dirty="0" smtClean="0"/>
              <a:t>One resource can only have one type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Basic metadata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68760"/>
            <a:ext cx="8229600" cy="4968552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More about “Type”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Type decides the subset of </a:t>
            </a:r>
            <a:r>
              <a:rPr lang="en-US" altLang="zh-TW" dirty="0" err="1" smtClean="0">
                <a:solidFill>
                  <a:srgbClr val="FF0000"/>
                </a:solidFill>
              </a:rPr>
              <a:t>DwC</a:t>
            </a:r>
            <a:r>
              <a:rPr lang="en-US" altLang="zh-TW" dirty="0" smtClean="0">
                <a:solidFill>
                  <a:srgbClr val="FF0000"/>
                </a:solidFill>
              </a:rPr>
              <a:t> terms to be mapped into</a:t>
            </a:r>
          </a:p>
          <a:p>
            <a:pPr lvl="1"/>
            <a:r>
              <a:rPr lang="en-US" altLang="zh-TW" dirty="0" smtClean="0"/>
              <a:t>“Subtype” is for human eyes only</a:t>
            </a:r>
          </a:p>
          <a:p>
            <a:r>
              <a:rPr lang="en-US" altLang="zh-TW" dirty="0" smtClean="0"/>
              <a:t>Occurrence</a:t>
            </a:r>
          </a:p>
          <a:p>
            <a:pPr lvl="1"/>
            <a:r>
              <a:rPr lang="en-US" altLang="zh-TW" dirty="0" smtClean="0"/>
              <a:t>Specimen</a:t>
            </a:r>
          </a:p>
          <a:p>
            <a:pPr lvl="1"/>
            <a:r>
              <a:rPr lang="en-US" altLang="zh-TW" dirty="0" smtClean="0"/>
              <a:t>Observation</a:t>
            </a:r>
            <a:endParaRPr lang="zh-TW" altLang="en-US" dirty="0" smtClean="0"/>
          </a:p>
          <a:p>
            <a:r>
              <a:rPr lang="en-US" altLang="zh-TW" dirty="0" smtClean="0"/>
              <a:t>Checklist (</a:t>
            </a:r>
            <a:r>
              <a:rPr lang="en-US" altLang="zh-TW" dirty="0" err="1" smtClean="0"/>
              <a:t>Taxon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Regional inventory</a:t>
            </a:r>
          </a:p>
          <a:p>
            <a:pPr lvl="1"/>
            <a:r>
              <a:rPr lang="en-US" altLang="zh-TW" dirty="0" smtClean="0"/>
              <a:t>Thematic inventory</a:t>
            </a:r>
          </a:p>
          <a:p>
            <a:pPr lvl="1"/>
            <a:r>
              <a:rPr lang="en-US" altLang="zh-TW" dirty="0" smtClean="0"/>
              <a:t>Taxonomic authority</a:t>
            </a:r>
          </a:p>
          <a:p>
            <a:pPr lvl="1"/>
            <a:r>
              <a:rPr lang="en-US" altLang="zh-TW" dirty="0" smtClean="0"/>
              <a:t>Nomenclature authority</a:t>
            </a:r>
          </a:p>
          <a:p>
            <a:pPr lvl="1"/>
            <a:r>
              <a:rPr lang="en-US" altLang="zh-TW" dirty="0" smtClean="0"/>
              <a:t>Derived from occurrence data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Basic metadata (cont.)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metadata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Resource Contact</a:t>
            </a:r>
          </a:p>
          <a:p>
            <a:pPr lvl="1"/>
            <a:r>
              <a:rPr lang="en-US" altLang="zh-TW" dirty="0" smtClean="0"/>
              <a:t>The person or organization responsible for the resource and data paper</a:t>
            </a:r>
          </a:p>
          <a:p>
            <a:r>
              <a:rPr lang="en-US" altLang="zh-TW" dirty="0" smtClean="0"/>
              <a:t>Resource Creator (content creator)</a:t>
            </a:r>
          </a:p>
          <a:p>
            <a:r>
              <a:rPr lang="en-US" altLang="zh-TW" dirty="0" smtClean="0"/>
              <a:t>Metadata Provider (person </a:t>
            </a:r>
            <a:r>
              <a:rPr lang="en-US" altLang="zh-TW" dirty="0"/>
              <a:t>or organization responsible for </a:t>
            </a:r>
            <a:r>
              <a:rPr lang="en-US" altLang="zh-TW" dirty="0" smtClean="0"/>
              <a:t>producing the resource metadata; probably YOU!)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D0F-F2B6-4820-94EC-A1C820BD9B4D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metadata 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D0F-F2B6-4820-94EC-A1C820BD9B4D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124744"/>
            <a:ext cx="4998856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5508104" y="3284984"/>
            <a:ext cx="3312368" cy="309634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ysClr val="windowText" lastClr="000000"/>
                </a:solidFill>
              </a:rPr>
              <a:t>You may need to select a country for related persons again because country names will not be imported from the template.</a:t>
            </a:r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直線單箭頭接點 6"/>
          <p:cNvCxnSpPr/>
          <p:nvPr>
            <p:custDataLst>
              <p:tags r:id="rId2"/>
            </p:custDataLst>
          </p:nvPr>
        </p:nvCxnSpPr>
        <p:spPr>
          <a:xfrm flipH="1">
            <a:off x="4572000" y="5157192"/>
            <a:ext cx="936104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2132856"/>
            <a:ext cx="6021889" cy="9361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 bwMode="auto">
          <a:xfrm>
            <a:off x="8316416" y="2132856"/>
            <a:ext cx="648072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直線單箭頭接點 10"/>
          <p:cNvCxnSpPr>
            <a:endCxn id="10" idx="2"/>
          </p:cNvCxnSpPr>
          <p:nvPr>
            <p:custDataLst>
              <p:tags r:id="rId3"/>
            </p:custDataLst>
          </p:nvPr>
        </p:nvCxnSpPr>
        <p:spPr>
          <a:xfrm flipV="1">
            <a:off x="8604448" y="3068960"/>
            <a:ext cx="36004" cy="2160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Geographic coverage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608" y="1214301"/>
            <a:ext cx="7060654" cy="531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300192" y="3212976"/>
            <a:ext cx="2520280" cy="3096344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ysClr val="windowText" lastClr="000000"/>
                </a:solidFill>
              </a:rPr>
              <a:t>Geographic coverage metadata are shown on the map and in coordinates</a:t>
            </a:r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線單箭頭接點 11"/>
          <p:cNvCxnSpPr/>
          <p:nvPr>
            <p:custDataLst>
              <p:tags r:id="rId7"/>
            </p:custDataLst>
          </p:nvPr>
        </p:nvCxnSpPr>
        <p:spPr>
          <a:xfrm flipH="1" flipV="1">
            <a:off x="4067944" y="2708920"/>
            <a:ext cx="2232248" cy="12961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>
            <p:custDataLst>
              <p:tags r:id="rId8"/>
            </p:custDataLst>
          </p:nvPr>
        </p:nvCxnSpPr>
        <p:spPr>
          <a:xfrm flipH="1">
            <a:off x="5364088" y="4437112"/>
            <a:ext cx="936104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The taxonomic group </a:t>
            </a:r>
            <a:r>
              <a:rPr lang="en-US" altLang="zh-TW" dirty="0"/>
              <a:t>(usually </a:t>
            </a:r>
            <a:r>
              <a:rPr lang="en-US" altLang="zh-TW" dirty="0" smtClean="0"/>
              <a:t>higher ranks) covered by the resource (i.e. included in your dataset)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Taxonomic coverage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3838" y="2852936"/>
            <a:ext cx="86963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2411760" y="3933056"/>
            <a:ext cx="5040560" cy="187220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Taxonomic coverage metadata will not be imported so you have to describe it again here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>
            <p:custDataLst>
              <p:tags r:id="rId7"/>
            </p:custDataLst>
          </p:nvPr>
        </p:nvCxnSpPr>
        <p:spPr>
          <a:xfrm flipH="1" flipV="1">
            <a:off x="1835696" y="3933056"/>
            <a:ext cx="576064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Taxonomic coverage (cont.)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1484784"/>
            <a:ext cx="86772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11760" y="4509120"/>
            <a:ext cx="2952328" cy="144016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ysClr val="windowText" lastClr="000000"/>
                </a:solidFill>
              </a:rPr>
              <a:t>Click to add a list of taxa, one taxon per line</a:t>
            </a:r>
            <a:endParaRPr lang="zh-TW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線單箭頭接點 5"/>
          <p:cNvCxnSpPr/>
          <p:nvPr>
            <p:custDataLst>
              <p:tags r:id="rId6"/>
            </p:custDataLst>
          </p:nvPr>
        </p:nvCxnSpPr>
        <p:spPr>
          <a:xfrm flipH="1" flipV="1">
            <a:off x="1259632" y="3789040"/>
            <a:ext cx="1296144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Know your data – scope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1196752"/>
            <a:ext cx="7499176" cy="5077925"/>
          </a:xfrm>
        </p:spPr>
        <p:txBody>
          <a:bodyPr/>
          <a:lstStyle/>
          <a:p>
            <a:r>
              <a:rPr lang="en-US" altLang="zh-TW" dirty="0" smtClean="0"/>
              <a:t>Biodiversity data published are organized into </a:t>
            </a:r>
            <a:r>
              <a:rPr lang="en-US" altLang="zh-TW" b="1" i="1" dirty="0" smtClean="0"/>
              <a:t>datasets or data resources</a:t>
            </a:r>
          </a:p>
          <a:p>
            <a:r>
              <a:rPr lang="en-US" altLang="zh-TW" dirty="0" smtClean="0"/>
              <a:t>A dataset is a collection of </a:t>
            </a:r>
            <a:r>
              <a:rPr lang="en-US" altLang="zh-TW" b="1" i="1" dirty="0" smtClean="0"/>
              <a:t>data records</a:t>
            </a:r>
          </a:p>
          <a:p>
            <a:r>
              <a:rPr lang="en-US" altLang="zh-TW" dirty="0" smtClean="0"/>
              <a:t>Datasets are described by </a:t>
            </a:r>
            <a:r>
              <a:rPr lang="en-US" altLang="zh-TW" b="1" i="1" dirty="0" smtClean="0"/>
              <a:t>metadata</a:t>
            </a:r>
          </a:p>
          <a:p>
            <a:r>
              <a:rPr lang="en-US" altLang="zh-TW" dirty="0" smtClean="0"/>
              <a:t>A data record is a collection of </a:t>
            </a:r>
            <a:r>
              <a:rPr lang="en-US" altLang="zh-TW" b="1" i="1" dirty="0" smtClean="0"/>
              <a:t>record elements </a:t>
            </a:r>
            <a:r>
              <a:rPr lang="en-US" altLang="zh-TW" dirty="0" smtClean="0"/>
              <a:t>or properties</a:t>
            </a:r>
            <a:endParaRPr lang="zh-TW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868144" y="4149080"/>
            <a:ext cx="21050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Taxonomic coverage (cont.)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7544" y="1628800"/>
            <a:ext cx="4048125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5364088" y="1628800"/>
            <a:ext cx="3456384" cy="720080"/>
          </a:xfrm>
          <a:prstGeom prst="rect">
            <a:avLst/>
          </a:prstGeom>
          <a:solidFill>
            <a:srgbClr val="FFFFFF"/>
          </a:solidFill>
          <a:ln w="28575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1. Click “Add” when you’re done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線單箭頭接點 5"/>
          <p:cNvCxnSpPr>
            <a:stCxn id="5" idx="1"/>
          </p:cNvCxnSpPr>
          <p:nvPr>
            <p:custDataLst>
              <p:tags r:id="rId6"/>
            </p:custDataLst>
          </p:nvPr>
        </p:nvCxnSpPr>
        <p:spPr>
          <a:xfrm flipH="1">
            <a:off x="4427984" y="1988840"/>
            <a:ext cx="9361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5364088" y="2492896"/>
            <a:ext cx="3456384" cy="1080120"/>
          </a:xfrm>
          <a:prstGeom prst="rect">
            <a:avLst/>
          </a:prstGeom>
          <a:solidFill>
            <a:srgbClr val="FFFFFF"/>
          </a:solidFill>
          <a:ln w="28575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2. Then IPT filled them in for you. You can delete one by clicking on the “Trash Icon”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7544" y="3804245"/>
            <a:ext cx="6724650" cy="250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直線單箭頭接點 16"/>
          <p:cNvCxnSpPr/>
          <p:nvPr>
            <p:custDataLst>
              <p:tags r:id="rId9"/>
            </p:custDataLst>
          </p:nvPr>
        </p:nvCxnSpPr>
        <p:spPr>
          <a:xfrm flipH="1">
            <a:off x="7092280" y="3573016"/>
            <a:ext cx="144016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Single Date</a:t>
            </a:r>
          </a:p>
          <a:p>
            <a:pPr lvl="1"/>
            <a:r>
              <a:rPr lang="en-US" altLang="zh-TW" dirty="0" smtClean="0"/>
              <a:t>YYYY-MM-DD or MM/DD/YYYY</a:t>
            </a:r>
          </a:p>
          <a:p>
            <a:r>
              <a:rPr lang="en-US" altLang="zh-TW" dirty="0" smtClean="0"/>
              <a:t>Living Time Period</a:t>
            </a:r>
          </a:p>
          <a:p>
            <a:pPr lvl="1"/>
            <a:r>
              <a:rPr lang="en-US" altLang="zh-TW" dirty="0" smtClean="0"/>
              <a:t>Time period during which the biological material were alive, including </a:t>
            </a:r>
            <a:r>
              <a:rPr lang="en-US" altLang="zh-TW" dirty="0" err="1" smtClean="0"/>
              <a:t>palaeontological</a:t>
            </a:r>
            <a:r>
              <a:rPr lang="en-US" altLang="zh-TW" dirty="0" smtClean="0"/>
              <a:t> time periods or other text phrases.</a:t>
            </a:r>
          </a:p>
          <a:p>
            <a:r>
              <a:rPr lang="en-US" altLang="zh-TW" dirty="0" smtClean="0"/>
              <a:t>Formation Period</a:t>
            </a:r>
          </a:p>
          <a:p>
            <a:pPr lvl="1"/>
            <a:r>
              <a:rPr lang="en-US" altLang="zh-TW" dirty="0" smtClean="0"/>
              <a:t>Text description of the time period during which the collection was assembled (e.g., “Victorian”, “1922-1932”, “c. 1750”).</a:t>
            </a:r>
          </a:p>
          <a:p>
            <a:r>
              <a:rPr lang="en-US" altLang="zh-TW" dirty="0" smtClean="0"/>
              <a:t>Date Range</a:t>
            </a:r>
          </a:p>
          <a:p>
            <a:pPr lvl="1"/>
            <a:r>
              <a:rPr lang="en-US" altLang="zh-TW" dirty="0" smtClean="0"/>
              <a:t>With Start Date and End 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Temporal coverage – 4 types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Temporal coverage (cont.)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3528" y="1484784"/>
            <a:ext cx="8461573" cy="381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771800" y="3933056"/>
            <a:ext cx="5472608" cy="72008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ysClr val="windowText" lastClr="000000"/>
                </a:solidFill>
              </a:rPr>
              <a:t>Enter a date in text field or select a date from the calendar.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線單箭頭接點 5"/>
          <p:cNvCxnSpPr/>
          <p:nvPr>
            <p:custDataLst>
              <p:tags r:id="rId6"/>
            </p:custDataLst>
          </p:nvPr>
        </p:nvCxnSpPr>
        <p:spPr>
          <a:xfrm flipV="1">
            <a:off x="3563888" y="357301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>
            <p:custDataLst>
              <p:tags r:id="rId7"/>
            </p:custDataLst>
          </p:nvPr>
        </p:nvCxnSpPr>
        <p:spPr>
          <a:xfrm flipH="1" flipV="1">
            <a:off x="2771800" y="3789040"/>
            <a:ext cx="792088" cy="144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>
            <p:custDataLst>
              <p:tags r:id="rId8"/>
            </p:custDataLst>
          </p:nvPr>
        </p:nvSpPr>
        <p:spPr>
          <a:xfrm>
            <a:off x="3995936" y="34290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tx2"/>
                </a:solidFill>
              </a:rPr>
              <a:t>2003-11-20</a:t>
            </a:r>
            <a:endParaRPr lang="zh-TW" altLang="en-US" sz="900" dirty="0">
              <a:solidFill>
                <a:schemeClr val="tx2"/>
              </a:solidFill>
            </a:endParaRPr>
          </a:p>
        </p:txBody>
      </p:sp>
      <p:cxnSp>
        <p:nvCxnSpPr>
          <p:cNvPr id="17" name="直線單箭頭接點 16"/>
          <p:cNvCxnSpPr/>
          <p:nvPr>
            <p:custDataLst>
              <p:tags r:id="rId9"/>
            </p:custDataLst>
          </p:nvPr>
        </p:nvCxnSpPr>
        <p:spPr>
          <a:xfrm flipV="1">
            <a:off x="3563888" y="3645024"/>
            <a:ext cx="648072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Keywords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" y="2016224"/>
            <a:ext cx="861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934660" y="2631395"/>
            <a:ext cx="6192688" cy="64807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ysClr val="windowText" lastClr="000000"/>
                </a:solidFill>
              </a:rPr>
              <a:t>If your keywords are derived from a thesaurus, enter the thesaurus name here; otherwise, enter “</a:t>
            </a:r>
            <a:r>
              <a:rPr lang="en-US" altLang="zh-TW" sz="2000" b="1" dirty="0" smtClean="0">
                <a:solidFill>
                  <a:sysClr val="windowText" lastClr="000000"/>
                </a:solidFill>
              </a:rPr>
              <a:t>n/a</a:t>
            </a:r>
            <a:r>
              <a:rPr lang="en-US" altLang="zh-TW" sz="2000" dirty="0" smtClean="0">
                <a:solidFill>
                  <a:sysClr val="windowText" lastClr="000000"/>
                </a:solidFill>
              </a:rPr>
              <a:t>”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文字方塊 6"/>
          <p:cNvSpPr txBox="1"/>
          <p:nvPr>
            <p:custDataLst>
              <p:tags r:id="rId7"/>
            </p:custDataLst>
          </p:nvPr>
        </p:nvSpPr>
        <p:spPr>
          <a:xfrm>
            <a:off x="539552" y="3140968"/>
            <a:ext cx="39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tx2"/>
                </a:solidFill>
              </a:rPr>
              <a:t>n/a</a:t>
            </a:r>
            <a:endParaRPr lang="zh-TW" altLang="en-US" sz="120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Associated parties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 b="22391"/>
          <a:stretch>
            <a:fillRect/>
          </a:stretch>
        </p:blipFill>
        <p:spPr bwMode="auto">
          <a:xfrm>
            <a:off x="1508857" y="1268760"/>
            <a:ext cx="615948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187624" y="5589240"/>
            <a:ext cx="7488832" cy="64807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ysClr val="windowText" lastClr="000000"/>
                </a:solidFill>
              </a:rPr>
              <a:t>People or organizations associated with the resource, other than resource contact, creator or metadata provider, are entered here.</a:t>
            </a:r>
            <a:endParaRPr lang="zh-TW" altLang="en-US" sz="2000" dirty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345654"/>
            <a:ext cx="72294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Associated parties (cont.)</a:t>
            </a:r>
            <a:endParaRPr lang="zh-TW" altLang="en-US" dirty="0"/>
          </a:p>
        </p:txBody>
      </p:sp>
      <p:sp>
        <p:nvSpPr>
          <p:cNvPr id="4" name="文字方塊 3"/>
          <p:cNvSpPr txBox="1"/>
          <p:nvPr>
            <p:custDataLst>
              <p:tags r:id="rId1"/>
            </p:custDataLst>
          </p:nvPr>
        </p:nvSpPr>
        <p:spPr>
          <a:xfrm>
            <a:off x="5940152" y="3990543"/>
            <a:ext cx="2952328" cy="2246769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“Lead Organization” of “Research Project” in the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DwC</a:t>
            </a:r>
            <a:r>
              <a:rPr lang="en-US" altLang="zh-TW" sz="2000" dirty="0" smtClean="0">
                <a:solidFill>
                  <a:srgbClr val="FF0000"/>
                </a:solidFill>
              </a:rPr>
              <a:t> spreadsheet template will be shown as “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Organisation</a:t>
            </a:r>
            <a:r>
              <a:rPr lang="en-US" altLang="zh-TW" sz="2000" dirty="0" smtClean="0">
                <a:solidFill>
                  <a:srgbClr val="FF0000"/>
                </a:solidFill>
              </a:rPr>
              <a:t>” here with “Distributor” as the “Role.”</a:t>
            </a:r>
          </a:p>
        </p:txBody>
      </p:sp>
      <p:cxnSp>
        <p:nvCxnSpPr>
          <p:cNvPr id="6" name="直線單箭頭接點 5"/>
          <p:cNvCxnSpPr>
            <a:stCxn id="4" idx="1"/>
          </p:cNvCxnSpPr>
          <p:nvPr>
            <p:custDataLst>
              <p:tags r:id="rId2"/>
            </p:custDataLst>
          </p:nvPr>
        </p:nvCxnSpPr>
        <p:spPr>
          <a:xfrm flipH="1">
            <a:off x="2771800" y="5113928"/>
            <a:ext cx="3168352" cy="1152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1"/>
          </p:cNvCxnSpPr>
          <p:nvPr>
            <p:custDataLst>
              <p:tags r:id="rId3"/>
            </p:custDataLst>
          </p:nvPr>
        </p:nvCxnSpPr>
        <p:spPr>
          <a:xfrm flipH="1" flipV="1">
            <a:off x="5004048" y="2636912"/>
            <a:ext cx="936104" cy="24770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D0F-F2B6-4820-94EC-A1C820BD9B4D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124744"/>
            <a:ext cx="629639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Project data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24128" y="3356992"/>
            <a:ext cx="3131840" cy="1908215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 “Description” of “Research Project” in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DwC</a:t>
            </a:r>
            <a:r>
              <a:rPr lang="en-US" altLang="zh-TW" sz="2000" dirty="0" smtClean="0">
                <a:solidFill>
                  <a:srgbClr val="FF0000"/>
                </a:solidFill>
              </a:rPr>
              <a:t> spreadsheet template is shown as “Design Description” here.</a:t>
            </a:r>
            <a:endParaRPr lang="zh-TW" altLang="en-US" sz="20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Sampling methods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9535" y="1191559"/>
            <a:ext cx="7252865" cy="533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>
            <p:custDataLst>
              <p:tags r:id="rId5"/>
            </p:custDataLst>
          </p:nvPr>
        </p:nvSpPr>
        <p:spPr>
          <a:xfrm>
            <a:off x="1187624" y="1988840"/>
            <a:ext cx="5400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Temporal, spatial and physical conditions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(not just extent, frequency can also be entered)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>
            <p:custDataLst>
              <p:tags r:id="rId6"/>
            </p:custDataLst>
          </p:nvPr>
        </p:nvSpPr>
        <p:spPr>
          <a:xfrm>
            <a:off x="1187624" y="2924944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Description of sampling procedures found in the “Method” section of journal articles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>
            <p:custDataLst>
              <p:tags r:id="rId7"/>
            </p:custDataLst>
          </p:nvPr>
        </p:nvSpPr>
        <p:spPr>
          <a:xfrm>
            <a:off x="1187624" y="386104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The actions you take to control or assess the quality of your data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>
            <p:custDataLst>
              <p:tags r:id="rId8"/>
            </p:custDataLst>
          </p:nvPr>
        </p:nvSpPr>
        <p:spPr>
          <a:xfrm>
            <a:off x="1187624" y="4881934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How the data were acquired and processed so that other people can understand suitability of the data or reproduce your result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>
            <p:custDataLst>
              <p:tags r:id="rId9"/>
            </p:custDataLst>
          </p:nvPr>
        </p:nvSpPr>
        <p:spPr>
          <a:xfrm>
            <a:off x="6660232" y="3284984"/>
            <a:ext cx="2411760" cy="132343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This section is not included in the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DwC</a:t>
            </a:r>
            <a:r>
              <a:rPr lang="en-US" altLang="zh-TW" sz="2000" dirty="0" smtClean="0">
                <a:solidFill>
                  <a:srgbClr val="FF0000"/>
                </a:solidFill>
              </a:rPr>
              <a:t> spreadsheet template.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>
            <p:custDataLst>
              <p:tags r:id="rId10"/>
            </p:custDataLst>
          </p:nvPr>
        </p:nvSpPr>
        <p:spPr>
          <a:xfrm>
            <a:off x="2195736" y="5805264"/>
            <a:ext cx="518457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You can add a new step or remove a existed step</a:t>
            </a:r>
            <a:endParaRPr lang="zh-TW" altLang="en-US" dirty="0">
              <a:solidFill>
                <a:srgbClr val="000000"/>
              </a:solidFill>
            </a:endParaRPr>
          </a:p>
        </p:txBody>
      </p:sp>
      <p:cxnSp>
        <p:nvCxnSpPr>
          <p:cNvPr id="13" name="直線單箭頭接點 12"/>
          <p:cNvCxnSpPr>
            <a:stCxn id="11" idx="1"/>
          </p:cNvCxnSpPr>
          <p:nvPr/>
        </p:nvCxnSpPr>
        <p:spPr bwMode="auto">
          <a:xfrm flipH="1" flipV="1">
            <a:off x="1979712" y="5877272"/>
            <a:ext cx="216024" cy="112658"/>
          </a:xfrm>
          <a:prstGeom prst="straightConnector1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8258" y="1414611"/>
            <a:ext cx="72961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Citations</a:t>
            </a:r>
            <a:endParaRPr lang="zh-TW" altLang="en-US" dirty="0"/>
          </a:p>
        </p:txBody>
      </p:sp>
      <p:sp>
        <p:nvSpPr>
          <p:cNvPr id="7" name="文字方塊 6"/>
          <p:cNvSpPr txBox="1"/>
          <p:nvPr>
            <p:custDataLst>
              <p:tags r:id="rId4"/>
            </p:custDataLst>
          </p:nvPr>
        </p:nvSpPr>
        <p:spPr>
          <a:xfrm>
            <a:off x="2001236" y="2276872"/>
            <a:ext cx="701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URL or DOI of your resource,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 e.g</a:t>
            </a:r>
            <a:r>
              <a:rPr lang="en-US" altLang="zh-TW" dirty="0">
                <a:solidFill>
                  <a:schemeClr val="tx2"/>
                </a:solidFill>
              </a:rPr>
              <a:t>. </a:t>
            </a:r>
            <a:r>
              <a:rPr lang="en-US" altLang="zh-TW" dirty="0" smtClean="0">
                <a:solidFill>
                  <a:schemeClr val="tx2"/>
                </a:solidFill>
              </a:rPr>
              <a:t>http</a:t>
            </a:r>
            <a:r>
              <a:rPr lang="en-US" altLang="zh-TW" dirty="0">
                <a:solidFill>
                  <a:schemeClr val="tx2"/>
                </a:solidFill>
              </a:rPr>
              <a:t>://fishbase.tw:8080/ipt/resource.do?r=bottom_trawl_survey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8" name="文字方塊 7"/>
          <p:cNvSpPr txBox="1"/>
          <p:nvPr>
            <p:custDataLst>
              <p:tags r:id="rId5"/>
            </p:custDataLst>
          </p:nvPr>
        </p:nvSpPr>
        <p:spPr>
          <a:xfrm>
            <a:off x="1619672" y="44371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Additional citations used to produce the resource or as a result of the production of the resource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632" y="3140969"/>
            <a:ext cx="6408712" cy="1015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Textual citation for the resource so people can cite it</a:t>
            </a:r>
          </a:p>
          <a:p>
            <a:r>
              <a:rPr lang="en-US" altLang="zh-TW" sz="1200" dirty="0" smtClean="0">
                <a:solidFill>
                  <a:schemeClr val="tx2"/>
                </a:solidFill>
              </a:rPr>
              <a:t>e.g. K. T. </a:t>
            </a:r>
            <a:r>
              <a:rPr lang="en-US" altLang="zh-TW" sz="1200" dirty="0" err="1" smtClean="0">
                <a:solidFill>
                  <a:schemeClr val="tx2"/>
                </a:solidFill>
              </a:rPr>
              <a:t>Shao</a:t>
            </a:r>
            <a:r>
              <a:rPr lang="en-US" altLang="zh-TW" sz="1200" dirty="0" smtClean="0">
                <a:solidFill>
                  <a:schemeClr val="tx2"/>
                </a:solidFill>
              </a:rPr>
              <a:t>. The Fish </a:t>
            </a:r>
            <a:r>
              <a:rPr lang="en-US" altLang="zh-TW" sz="1200" dirty="0" err="1" smtClean="0">
                <a:solidFill>
                  <a:schemeClr val="tx2"/>
                </a:solidFill>
              </a:rPr>
              <a:t>Datebase</a:t>
            </a:r>
            <a:r>
              <a:rPr lang="en-US" altLang="zh-TW" sz="1200" dirty="0" smtClean="0">
                <a:solidFill>
                  <a:schemeClr val="tx2"/>
                </a:solidFill>
              </a:rPr>
              <a:t> of Taiwan. WWW Web electronic </a:t>
            </a:r>
            <a:r>
              <a:rPr lang="en-US" altLang="zh-TW" sz="1200" dirty="0" err="1" smtClean="0">
                <a:solidFill>
                  <a:schemeClr val="tx2"/>
                </a:solidFill>
              </a:rPr>
              <a:t>publication.version</a:t>
            </a:r>
            <a:r>
              <a:rPr lang="en-US" altLang="zh-TW" sz="1200" dirty="0" smtClean="0">
                <a:solidFill>
                  <a:schemeClr val="tx2"/>
                </a:solidFill>
              </a:rPr>
              <a:t> 2009/1. http://fishdb.sinica.edu.tw, (2012-6-18)</a:t>
            </a:r>
            <a:endParaRPr lang="zh-TW" altLang="en-US" sz="1200" dirty="0" smtClean="0">
              <a:solidFill>
                <a:schemeClr val="tx2"/>
              </a:solidFill>
            </a:endParaRPr>
          </a:p>
          <a:p>
            <a:endParaRPr lang="zh-TW" alt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Collection data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1938" y="1268760"/>
            <a:ext cx="86201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>
            <p:custDataLst>
              <p:tags r:id="rId6"/>
            </p:custDataLst>
          </p:nvPr>
        </p:nvSpPr>
        <p:spPr>
          <a:xfrm>
            <a:off x="6012160" y="4611231"/>
            <a:ext cx="2952328" cy="1938992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Metadata about the physical natural history collection associated with the resource (if any); (not included in checklist templates)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05979"/>
            <a:ext cx="6840760" cy="616546"/>
          </a:xfrm>
        </p:spPr>
        <p:txBody>
          <a:bodyPr/>
          <a:lstStyle/>
          <a:p>
            <a:r>
              <a:rPr lang="en-US" altLang="zh-TW" dirty="0" smtClean="0"/>
              <a:t>Know your data – three core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Primary biodiversity data or occurrence data</a:t>
            </a:r>
          </a:p>
          <a:p>
            <a:pPr lvl="1"/>
            <a:r>
              <a:rPr lang="en-US" altLang="zh-TW" dirty="0" smtClean="0"/>
              <a:t> An example dataset would be a collection of bird observation data records</a:t>
            </a:r>
          </a:p>
          <a:p>
            <a:pPr lvl="1"/>
            <a:r>
              <a:rPr lang="en-US" altLang="zh-TW" dirty="0" smtClean="0"/>
              <a:t> Another example would be a collection of specimen data records from a natural history museum</a:t>
            </a:r>
          </a:p>
          <a:p>
            <a:r>
              <a:rPr lang="en-US" altLang="zh-TW" dirty="0" smtClean="0"/>
              <a:t>Taxonomic data</a:t>
            </a:r>
          </a:p>
          <a:p>
            <a:r>
              <a:rPr lang="en-US" altLang="zh-TW" dirty="0" smtClean="0"/>
              <a:t>Resource (or dataset)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r="3545" b="77903"/>
          <a:stretch>
            <a:fillRect/>
          </a:stretch>
        </p:blipFill>
        <p:spPr bwMode="auto">
          <a:xfrm>
            <a:off x="4572000" y="4221088"/>
            <a:ext cx="4360529" cy="171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The web page or link of the resource or dataset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External links</a:t>
            </a:r>
            <a:endParaRPr lang="zh-TW" altLang="en-US" dirty="0"/>
          </a:p>
        </p:txBody>
      </p:sp>
      <p:grpSp>
        <p:nvGrpSpPr>
          <p:cNvPr id="4" name="群組 6"/>
          <p:cNvGrpSpPr/>
          <p:nvPr/>
        </p:nvGrpSpPr>
        <p:grpSpPr>
          <a:xfrm>
            <a:off x="683568" y="2564904"/>
            <a:ext cx="8088949" cy="3024336"/>
            <a:chOff x="539552" y="2420888"/>
            <a:chExt cx="8088949" cy="3024336"/>
          </a:xfrm>
        </p:grpSpPr>
        <p:pic>
          <p:nvPicPr>
            <p:cNvPr id="14338" name="Picture 2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rcRect r="18406"/>
            <a:stretch>
              <a:fillRect/>
            </a:stretch>
          </p:blipFill>
          <p:spPr bwMode="auto">
            <a:xfrm>
              <a:off x="539552" y="2420888"/>
              <a:ext cx="8088949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0412" y="3528813"/>
              <a:ext cx="7828012" cy="54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Additional metadata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1268760"/>
            <a:ext cx="70770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>
            <p:custDataLst>
              <p:tags r:id="rId5"/>
            </p:custDataLst>
          </p:nvPr>
        </p:nvSpPr>
        <p:spPr>
          <a:xfrm>
            <a:off x="6300192" y="3717032"/>
            <a:ext cx="2592288" cy="2677656"/>
          </a:xfrm>
          <a:prstGeom prst="rect">
            <a:avLst/>
          </a:prstGeom>
          <a:solidFill>
            <a:srgbClr val="FFFFFF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Any other related metadata are entered here, such as the purpose and IP rights of this resource/dataset.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139952" y="2492896"/>
            <a:ext cx="4824536" cy="864096"/>
          </a:xfrm>
          <a:prstGeom prst="rect">
            <a:avLst/>
          </a:prstGeom>
          <a:solidFill>
            <a:srgbClr val="FFFFFF"/>
          </a:solidFill>
          <a:ln w="28575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The publishing date could be imported wrong, remember to fix it!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7584" y="1049610"/>
            <a:ext cx="7435838" cy="55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Source data</a:t>
            </a:r>
            <a:endParaRPr lang="zh-TW" altLang="en-US" dirty="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55576" y="2852936"/>
            <a:ext cx="792088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>
            <p:custDataLst>
              <p:tags r:id="rId6"/>
            </p:custDataLst>
          </p:nvPr>
        </p:nvSpPr>
        <p:spPr>
          <a:xfrm>
            <a:off x="6516216" y="3573016"/>
            <a:ext cx="1512168" cy="369332"/>
          </a:xfrm>
          <a:prstGeom prst="rect">
            <a:avLst/>
          </a:prstGeom>
          <a:solidFill>
            <a:srgbClr val="FFFFFF"/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Source Data</a:t>
            </a:r>
            <a:endParaRPr lang="zh-TW" altLang="en-US" dirty="0">
              <a:solidFill>
                <a:schemeClr val="tx2"/>
              </a:solidFill>
            </a:endParaRPr>
          </a:p>
        </p:txBody>
      </p:sp>
      <p:cxnSp>
        <p:nvCxnSpPr>
          <p:cNvPr id="8" name="直線單箭頭接點 7"/>
          <p:cNvCxnSpPr>
            <a:stCxn id="7" idx="1"/>
          </p:cNvCxnSpPr>
          <p:nvPr>
            <p:custDataLst>
              <p:tags r:id="rId7"/>
            </p:custDataLst>
          </p:nvPr>
        </p:nvCxnSpPr>
        <p:spPr>
          <a:xfrm flipH="1" flipV="1">
            <a:off x="5940152" y="3645024"/>
            <a:ext cx="576064" cy="1126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1"/>
          </p:cNvCxnSpPr>
          <p:nvPr>
            <p:custDataLst>
              <p:tags r:id="rId8"/>
            </p:custDataLst>
          </p:nvPr>
        </p:nvCxnSpPr>
        <p:spPr>
          <a:xfrm flipH="1">
            <a:off x="6084168" y="3757682"/>
            <a:ext cx="432048" cy="1033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51520" y="405979"/>
            <a:ext cx="6768752" cy="616546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Source data imported from </a:t>
            </a:r>
            <a:r>
              <a:rPr lang="en-US" altLang="zh-TW" sz="3600" dirty="0" err="1" smtClean="0"/>
              <a:t>DwC</a:t>
            </a:r>
            <a:r>
              <a:rPr lang="en-US" altLang="zh-TW" sz="3600" dirty="0" smtClean="0"/>
              <a:t>-A</a:t>
            </a:r>
            <a:endParaRPr lang="zh-TW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6225" y="1124744"/>
            <a:ext cx="85915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>
            <p:custDataLst>
              <p:tags r:id="rId4"/>
            </p:custDataLst>
          </p:nvPr>
        </p:nvSpPr>
        <p:spPr>
          <a:xfrm>
            <a:off x="6372200" y="3068960"/>
            <a:ext cx="2664296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Click on "preview" to view content of source data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>
            <p:custDataLst>
              <p:tags r:id="rId5"/>
            </p:custDataLst>
          </p:nvPr>
        </p:nvCxnSpPr>
        <p:spPr>
          <a:xfrm flipH="1" flipV="1">
            <a:off x="5975648" y="3645026"/>
            <a:ext cx="396552" cy="240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>
            <p:custDataLst>
              <p:tags r:id="rId6"/>
            </p:custDataLst>
          </p:nvPr>
        </p:nvSpPr>
        <p:spPr>
          <a:xfrm>
            <a:off x="1115616" y="2611835"/>
            <a:ext cx="2880320" cy="83099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IPT can check the format for you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cxnSp>
        <p:nvCxnSpPr>
          <p:cNvPr id="10" name="直線單箭頭接點 9"/>
          <p:cNvCxnSpPr/>
          <p:nvPr>
            <p:custDataLst>
              <p:tags r:id="rId7"/>
            </p:custDataLst>
          </p:nvPr>
        </p:nvCxnSpPr>
        <p:spPr>
          <a:xfrm>
            <a:off x="3995936" y="3429000"/>
            <a:ext cx="864096" cy="2629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Source Name</a:t>
            </a:r>
          </a:p>
          <a:p>
            <a:pPr lvl="1"/>
            <a:r>
              <a:rPr lang="en-US" altLang="zh-TW" dirty="0" smtClean="0"/>
              <a:t>Auto-generated name (usually the base name of the source data file), leave it alone</a:t>
            </a:r>
          </a:p>
          <a:p>
            <a:r>
              <a:rPr lang="en-US" altLang="zh-TW" dirty="0" smtClean="0"/>
              <a:t>Number of Header Rows</a:t>
            </a:r>
          </a:p>
          <a:p>
            <a:pPr lvl="1"/>
            <a:r>
              <a:rPr lang="en-US" altLang="zh-TW" dirty="0" smtClean="0"/>
              <a:t>The part of your file that is not part of your data (e.g. column names, column descriptions, etc.)</a:t>
            </a:r>
          </a:p>
          <a:p>
            <a:r>
              <a:rPr lang="en-US" altLang="zh-TW" dirty="0" smtClean="0"/>
              <a:t>Field Delimiter</a:t>
            </a:r>
          </a:p>
          <a:p>
            <a:pPr lvl="1"/>
            <a:r>
              <a:rPr lang="en-US" altLang="zh-TW" dirty="0" smtClean="0"/>
              <a:t>Choose from Tab (\t), Comma (,), Semicolon(;) or Pipe (|) according to your data file</a:t>
            </a:r>
          </a:p>
          <a:p>
            <a:r>
              <a:rPr lang="en-US" altLang="zh-TW" dirty="0" smtClean="0"/>
              <a:t>Field Quotes</a:t>
            </a:r>
          </a:p>
          <a:p>
            <a:pPr lvl="1"/>
            <a:r>
              <a:rPr lang="en-US" altLang="zh-TW" dirty="0" smtClean="0"/>
              <a:t>Choose from None, Double Quote(“) or Single Quote(‘)</a:t>
            </a:r>
          </a:p>
          <a:p>
            <a:r>
              <a:rPr lang="en-US" altLang="zh-TW" dirty="0" smtClean="0"/>
              <a:t>Date Format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Overview of source data format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Preview of your source data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 b="10667"/>
          <a:stretch>
            <a:fillRect/>
          </a:stretch>
        </p:blipFill>
        <p:spPr bwMode="auto">
          <a:xfrm>
            <a:off x="1259632" y="1268760"/>
            <a:ext cx="709998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>
            <p:custDataLst>
              <p:tags r:id="rId5"/>
            </p:custDataLst>
          </p:nvPr>
        </p:nvSpPr>
        <p:spPr>
          <a:xfrm>
            <a:off x="2123728" y="5991671"/>
            <a:ext cx="6109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Click anywhere to leave the preview screen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259632" y="1196752"/>
            <a:ext cx="71287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>
            <p:custDataLst>
              <p:tags r:id="rId7"/>
            </p:custDataLst>
          </p:nvPr>
        </p:nvSpPr>
        <p:spPr>
          <a:xfrm>
            <a:off x="323528" y="1259468"/>
            <a:ext cx="100811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Header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8" name="文字方塊 7"/>
          <p:cNvSpPr txBox="1"/>
          <p:nvPr>
            <p:custDataLst>
              <p:tags r:id="rId8"/>
            </p:custDataLst>
          </p:nvPr>
        </p:nvSpPr>
        <p:spPr>
          <a:xfrm>
            <a:off x="323528" y="3707740"/>
            <a:ext cx="122413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Raw data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7584" y="1049610"/>
            <a:ext cx="7435838" cy="55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Mappings</a:t>
            </a:r>
            <a:endParaRPr lang="zh-TW" altLang="en-US" dirty="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827584" y="3933056"/>
            <a:ext cx="698477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>
            <p:custDataLst>
              <p:tags r:id="rId6"/>
            </p:custDataLst>
          </p:nvPr>
        </p:nvSpPr>
        <p:spPr>
          <a:xfrm>
            <a:off x="6372200" y="4221088"/>
            <a:ext cx="1224136" cy="369332"/>
          </a:xfrm>
          <a:prstGeom prst="rect">
            <a:avLst/>
          </a:prstGeom>
          <a:solidFill>
            <a:srgbClr val="FFFFFF"/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Mappings</a:t>
            </a:r>
            <a:endParaRPr lang="zh-TW" altLang="en-US" dirty="0">
              <a:solidFill>
                <a:schemeClr val="tx2"/>
              </a:solidFill>
            </a:endParaRPr>
          </a:p>
        </p:txBody>
      </p:sp>
      <p:cxnSp>
        <p:nvCxnSpPr>
          <p:cNvPr id="8" name="直線單箭頭接點 7"/>
          <p:cNvCxnSpPr>
            <a:stCxn id="7" idx="1"/>
          </p:cNvCxnSpPr>
          <p:nvPr>
            <p:custDataLst>
              <p:tags r:id="rId7"/>
            </p:custDataLst>
          </p:nvPr>
        </p:nvCxnSpPr>
        <p:spPr>
          <a:xfrm flipH="1" flipV="1">
            <a:off x="5796136" y="4293096"/>
            <a:ext cx="576064" cy="1126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1"/>
          </p:cNvCxnSpPr>
          <p:nvPr>
            <p:custDataLst>
              <p:tags r:id="rId8"/>
            </p:custDataLst>
          </p:nvPr>
        </p:nvCxnSpPr>
        <p:spPr>
          <a:xfrm flipH="1">
            <a:off x="5940152" y="4405754"/>
            <a:ext cx="432048" cy="1033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Record Level</a:t>
            </a:r>
          </a:p>
          <a:p>
            <a:pPr lvl="1"/>
            <a:r>
              <a:rPr lang="en-US" altLang="zh-TW" dirty="0" smtClean="0"/>
              <a:t>Dublin Core</a:t>
            </a:r>
          </a:p>
          <a:p>
            <a:pPr lvl="1"/>
            <a:r>
              <a:rPr lang="en-US" altLang="zh-TW" dirty="0" smtClean="0"/>
              <a:t>Darwin Core</a:t>
            </a:r>
          </a:p>
          <a:p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 smtClean="0"/>
              <a:t>Occurrence</a:t>
            </a:r>
          </a:p>
          <a:p>
            <a:pPr lvl="1"/>
            <a:r>
              <a:rPr lang="en-US" altLang="zh-TW" dirty="0" smtClean="0"/>
              <a:t>Event</a:t>
            </a:r>
          </a:p>
          <a:p>
            <a:pPr lvl="1"/>
            <a:r>
              <a:rPr lang="en-US" altLang="zh-TW" dirty="0" smtClean="0"/>
              <a:t>Location</a:t>
            </a:r>
          </a:p>
          <a:p>
            <a:pPr lvl="1"/>
            <a:r>
              <a:rPr lang="en-US" altLang="zh-TW" dirty="0" smtClean="0"/>
              <a:t>Geological Context</a:t>
            </a:r>
          </a:p>
          <a:p>
            <a:pPr lvl="1"/>
            <a:r>
              <a:rPr lang="en-US" altLang="zh-TW" dirty="0" smtClean="0"/>
              <a:t>Identification</a:t>
            </a:r>
          </a:p>
          <a:p>
            <a:pPr lvl="1"/>
            <a:r>
              <a:rPr lang="en-US" altLang="zh-TW" dirty="0" err="1" smtClean="0"/>
              <a:t>Taxon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Darwin Core categories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b="1" dirty="0" smtClean="0"/>
              <a:t>Record Level</a:t>
            </a:r>
          </a:p>
          <a:p>
            <a:pPr lvl="1"/>
            <a:r>
              <a:rPr lang="en-US" altLang="zh-TW" dirty="0" smtClean="0"/>
              <a:t>Terms applied to the whole record regardless of the record type</a:t>
            </a:r>
          </a:p>
          <a:p>
            <a:pPr lvl="1"/>
            <a:r>
              <a:rPr lang="en-US" altLang="zh-TW" dirty="0" smtClean="0"/>
              <a:t>Examples</a:t>
            </a:r>
          </a:p>
          <a:p>
            <a:pPr lvl="2"/>
            <a:r>
              <a:rPr lang="en-US" altLang="zh-TW" dirty="0" smtClean="0"/>
              <a:t>"Type" or "Basis of Record" means </a:t>
            </a:r>
            <a:r>
              <a:rPr lang="en-US" altLang="zh-TW" b="1" dirty="0" smtClean="0"/>
              <a:t>the nature or genre of the resource (e.g. collection, dataset, still image, machine observation, etc.)</a:t>
            </a:r>
          </a:p>
          <a:p>
            <a:pPr lvl="2"/>
            <a:r>
              <a:rPr lang="en-US" altLang="zh-TW" dirty="0" smtClean="0"/>
              <a:t>"Rights" are </a:t>
            </a:r>
            <a:r>
              <a:rPr lang="en-US" altLang="zh-TW" b="1" dirty="0" smtClean="0"/>
              <a:t>the statements about property rights associated with the resource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Darwin Core categories (cont.)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b="1" dirty="0" smtClean="0"/>
              <a:t>Occurrence</a:t>
            </a:r>
          </a:p>
          <a:p>
            <a:pPr lvl="1"/>
            <a:r>
              <a:rPr lang="en-US" altLang="zh-TW" dirty="0" smtClean="0"/>
              <a:t>The category of information pertaining to evidence of occurrence in nature, in a collection, or in a dataset (specimen, observation, etc.)</a:t>
            </a:r>
          </a:p>
          <a:p>
            <a:pPr lvl="1"/>
            <a:r>
              <a:rPr lang="en-US" altLang="zh-TW" dirty="0" smtClean="0"/>
              <a:t>Examples</a:t>
            </a:r>
          </a:p>
          <a:p>
            <a:pPr lvl="2"/>
            <a:r>
              <a:rPr lang="en-US" altLang="zh-TW" dirty="0" smtClean="0"/>
              <a:t>"Recorded by" means  </a:t>
            </a:r>
            <a:r>
              <a:rPr lang="en-US" altLang="zh-TW" b="1" dirty="0" smtClean="0"/>
              <a:t>the people, group or organization who is responsible for recording the original occurrence</a:t>
            </a:r>
          </a:p>
          <a:p>
            <a:pPr lvl="2"/>
            <a:r>
              <a:rPr lang="en-US" altLang="zh-TW" dirty="0" smtClean="0"/>
              <a:t>"Individual count" means </a:t>
            </a:r>
            <a:r>
              <a:rPr lang="en-US" altLang="zh-TW" b="1" dirty="0" smtClean="0"/>
              <a:t>the number of individuals recorded in an occurrence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Darwin Core Categories (cont.)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Know your data – metadata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077925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dirty="0" smtClean="0"/>
              <a:t>Metadata are data records that provide descriptive information about datasets</a:t>
            </a:r>
          </a:p>
          <a:p>
            <a:pPr marL="342900" lvl="1" indent="-342900">
              <a:buFontTx/>
              <a:buChar char="•"/>
            </a:pPr>
            <a:r>
              <a:rPr lang="en-US" altLang="zh-TW" dirty="0" smtClean="0"/>
              <a:t>It is very important for data discovery and accessibility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r="3545" b="77903"/>
          <a:stretch>
            <a:fillRect/>
          </a:stretch>
        </p:blipFill>
        <p:spPr bwMode="auto">
          <a:xfrm>
            <a:off x="4531951" y="4005064"/>
            <a:ext cx="4360529" cy="171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b="1" dirty="0" smtClean="0"/>
              <a:t>Event</a:t>
            </a:r>
          </a:p>
          <a:p>
            <a:pPr lvl="1"/>
            <a:r>
              <a:rPr lang="en-US" altLang="zh-TW" dirty="0" smtClean="0"/>
              <a:t>Information pertaining to an event</a:t>
            </a:r>
          </a:p>
          <a:p>
            <a:pPr lvl="1"/>
            <a:r>
              <a:rPr lang="en-US" altLang="zh-TW" dirty="0" smtClean="0"/>
              <a:t>Examples</a:t>
            </a:r>
          </a:p>
          <a:p>
            <a:pPr lvl="2"/>
            <a:r>
              <a:rPr lang="en-US" altLang="zh-TW" dirty="0" smtClean="0"/>
              <a:t>"Sampling protocol" means </a:t>
            </a:r>
            <a:r>
              <a:rPr lang="en-US" altLang="zh-TW" b="1" dirty="0" smtClean="0"/>
              <a:t>the name, reference, or description of sampling method/protocol used during an event</a:t>
            </a:r>
          </a:p>
          <a:p>
            <a:pPr lvl="2"/>
            <a:r>
              <a:rPr lang="en-US" altLang="zh-TW" dirty="0" smtClean="0"/>
              <a:t>"Event Date" means </a:t>
            </a:r>
            <a:r>
              <a:rPr lang="en-US" altLang="zh-TW" b="1" dirty="0" smtClean="0"/>
              <a:t>the date-time or interval during which the event occurred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Darwin Core Categories (cont.)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b="1" dirty="0" smtClean="0"/>
              <a:t>Location</a:t>
            </a:r>
          </a:p>
          <a:p>
            <a:pPr lvl="1"/>
            <a:r>
              <a:rPr lang="en-US" altLang="zh-TW" dirty="0" smtClean="0"/>
              <a:t>Spatial area or named place</a:t>
            </a:r>
          </a:p>
          <a:p>
            <a:pPr lvl="1"/>
            <a:r>
              <a:rPr lang="en-US" altLang="zh-TW" dirty="0" smtClean="0"/>
              <a:t>Examples</a:t>
            </a:r>
          </a:p>
          <a:p>
            <a:pPr lvl="2"/>
            <a:r>
              <a:rPr lang="en-US" altLang="zh-TW" dirty="0" smtClean="0"/>
              <a:t>"Country" means the name of </a:t>
            </a:r>
            <a:r>
              <a:rPr lang="en-US" altLang="zh-TW" b="1" dirty="0" smtClean="0"/>
              <a:t>the country or major administrative unit to which the location belongs</a:t>
            </a:r>
          </a:p>
          <a:p>
            <a:pPr lvl="2"/>
            <a:r>
              <a:rPr lang="en-US" altLang="zh-TW" dirty="0" smtClean="0"/>
              <a:t>"Decimal Latitude" means </a:t>
            </a:r>
            <a:r>
              <a:rPr lang="en-US" altLang="zh-TW" b="1" dirty="0" smtClean="0"/>
              <a:t>the geographical latitude in decimal degrees of the geographical center of a location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Darwin Core Categories (cont.)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dirty="0" smtClean="0"/>
              <a:t>Geological Context</a:t>
            </a:r>
          </a:p>
          <a:p>
            <a:pPr lvl="1"/>
            <a:r>
              <a:rPr lang="en-US" altLang="zh-TW" dirty="0" smtClean="0"/>
              <a:t>The geological context of the location</a:t>
            </a:r>
          </a:p>
          <a:p>
            <a:pPr lvl="1"/>
            <a:r>
              <a:rPr lang="en-US" altLang="zh-TW" dirty="0" smtClean="0"/>
              <a:t>Example</a:t>
            </a:r>
          </a:p>
          <a:p>
            <a:pPr lvl="2"/>
            <a:r>
              <a:rPr lang="en-US" altLang="zh-TW" dirty="0" smtClean="0"/>
              <a:t>"Earliest era or lowest </a:t>
            </a:r>
            <a:r>
              <a:rPr lang="en-US" altLang="zh-TW" dirty="0" err="1" smtClean="0"/>
              <a:t>erathem</a:t>
            </a:r>
            <a:r>
              <a:rPr lang="en-US" altLang="zh-TW" dirty="0" smtClean="0"/>
              <a:t>" means </a:t>
            </a:r>
            <a:r>
              <a:rPr lang="en-US" altLang="zh-TW" b="1" dirty="0" smtClean="0"/>
              <a:t>the full name of the earliest possible </a:t>
            </a:r>
            <a:r>
              <a:rPr lang="en-US" altLang="zh-TW" b="1" dirty="0" err="1" smtClean="0"/>
              <a:t>geochronologic</a:t>
            </a:r>
            <a:r>
              <a:rPr lang="en-US" altLang="zh-TW" b="1" dirty="0" smtClean="0"/>
              <a:t> era or lowest </a:t>
            </a:r>
            <a:r>
              <a:rPr lang="en-US" altLang="zh-TW" b="1" dirty="0" err="1" smtClean="0"/>
              <a:t>chronostratigraphic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erathem</a:t>
            </a:r>
            <a:r>
              <a:rPr lang="en-US" altLang="zh-TW" b="1" dirty="0" smtClean="0"/>
              <a:t> attributable to the stratigraphic horizon from which the cataloged item was collected.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72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Darwin Core Categories (cont.)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b="1" dirty="0" smtClean="0"/>
              <a:t>Identification</a:t>
            </a:r>
          </a:p>
          <a:p>
            <a:pPr lvl="1"/>
            <a:r>
              <a:rPr lang="en-US" altLang="zh-TW" dirty="0" smtClean="0"/>
              <a:t>Information pertaining to taxonomic determinations (the assignment of a scientific name)</a:t>
            </a:r>
          </a:p>
          <a:p>
            <a:pPr lvl="1"/>
            <a:r>
              <a:rPr lang="en-US" altLang="zh-TW" dirty="0" smtClean="0"/>
              <a:t>Examples</a:t>
            </a:r>
          </a:p>
          <a:p>
            <a:pPr lvl="2"/>
            <a:r>
              <a:rPr lang="en-US" altLang="zh-TW" dirty="0" smtClean="0"/>
              <a:t>"Identified by" means </a:t>
            </a:r>
            <a:r>
              <a:rPr lang="en-US" altLang="zh-TW" b="1" dirty="0" smtClean="0"/>
              <a:t>the people, group or organization who assigned the taxon to the subject</a:t>
            </a:r>
          </a:p>
          <a:p>
            <a:pPr lvl="2"/>
            <a:r>
              <a:rPr lang="en-US" altLang="zh-TW" dirty="0" smtClean="0"/>
              <a:t>"Type status" means </a:t>
            </a:r>
            <a:r>
              <a:rPr lang="en-US" altLang="zh-TW" b="1" dirty="0" smtClean="0"/>
              <a:t>the nomenclatural types applied to the subject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Darwin Core Categories (cont.)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b="1" dirty="0" err="1" smtClean="0"/>
              <a:t>Taxon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Information pertaining to taxonomic names, </a:t>
            </a:r>
            <a:r>
              <a:rPr lang="en-US" altLang="zh-TW" dirty="0" err="1" smtClean="0"/>
              <a:t>taxon</a:t>
            </a:r>
            <a:r>
              <a:rPr lang="en-US" altLang="zh-TW" dirty="0" smtClean="0"/>
              <a:t> name usages, or </a:t>
            </a:r>
            <a:r>
              <a:rPr lang="en-US" altLang="zh-TW" dirty="0" err="1" smtClean="0"/>
              <a:t>taxon</a:t>
            </a:r>
            <a:r>
              <a:rPr lang="en-US" altLang="zh-TW" dirty="0" smtClean="0"/>
              <a:t> concepts</a:t>
            </a:r>
          </a:p>
          <a:p>
            <a:pPr lvl="1"/>
            <a:r>
              <a:rPr lang="en-US" altLang="zh-TW" dirty="0" smtClean="0"/>
              <a:t>Examples</a:t>
            </a:r>
          </a:p>
          <a:p>
            <a:pPr lvl="2"/>
            <a:r>
              <a:rPr lang="en-US" altLang="zh-TW" dirty="0" smtClean="0"/>
              <a:t>"Scientific name" means </a:t>
            </a:r>
            <a:r>
              <a:rPr lang="en-US" altLang="zh-TW" b="1" dirty="0" smtClean="0"/>
              <a:t>the full scientific name, with authorship and date information if known</a:t>
            </a:r>
          </a:p>
          <a:p>
            <a:pPr lvl="2"/>
            <a:r>
              <a:rPr lang="en-US" altLang="zh-TW" dirty="0" smtClean="0"/>
              <a:t>"Taxon rank" means </a:t>
            </a:r>
            <a:r>
              <a:rPr lang="en-US" altLang="zh-TW" b="1" dirty="0" smtClean="0"/>
              <a:t>the taxonomic rank of the most specific name in the scientific name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Darwin Core categories (cont.)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1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General info on data mappings</a:t>
            </a:r>
            <a:endParaRPr lang="zh-TW" altLang="en-US" dirty="0"/>
          </a:p>
        </p:txBody>
      </p:sp>
      <p:grpSp>
        <p:nvGrpSpPr>
          <p:cNvPr id="3" name="群組 33"/>
          <p:cNvGrpSpPr/>
          <p:nvPr/>
        </p:nvGrpSpPr>
        <p:grpSpPr>
          <a:xfrm>
            <a:off x="971600" y="1052736"/>
            <a:ext cx="7272808" cy="5501652"/>
            <a:chOff x="179512" y="1052736"/>
            <a:chExt cx="7272808" cy="550165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79512" y="1052736"/>
              <a:ext cx="7020652" cy="5501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>
              <p:custDataLst>
                <p:tags r:id="rId4"/>
              </p:custDataLst>
            </p:nvPr>
          </p:nvSpPr>
          <p:spPr>
            <a:xfrm>
              <a:off x="2987824" y="1484784"/>
              <a:ext cx="4032448" cy="76944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200" dirty="0" smtClean="0">
                  <a:solidFill>
                    <a:sysClr val="windowText" lastClr="000000"/>
                  </a:solidFill>
                </a:rPr>
                <a:t>Click to read term descriptions and examples here </a:t>
              </a:r>
              <a:endParaRPr lang="zh-TW" altLang="en-US" sz="2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線單箭頭接點 12"/>
            <p:cNvCxnSpPr>
              <a:stCxn id="6" idx="1"/>
            </p:cNvCxnSpPr>
            <p:nvPr>
              <p:custDataLst>
                <p:tags r:id="rId5"/>
              </p:custDataLst>
            </p:nvPr>
          </p:nvCxnSpPr>
          <p:spPr>
            <a:xfrm flipH="1">
              <a:off x="2267744" y="1869505"/>
              <a:ext cx="720080" cy="9114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>
              <p:custDataLst>
                <p:tags r:id="rId6"/>
              </p:custDataLst>
            </p:nvPr>
          </p:nvSpPr>
          <p:spPr>
            <a:xfrm>
              <a:off x="971600" y="5733256"/>
              <a:ext cx="5472608" cy="43088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200" dirty="0" smtClean="0">
                  <a:solidFill>
                    <a:sysClr val="windowText" lastClr="000000"/>
                  </a:solidFill>
                </a:rPr>
                <a:t>Click to go back &amp; forth between sections</a:t>
              </a:r>
              <a:endParaRPr lang="zh-TW" altLang="en-US" sz="2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線單箭頭接點 14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899592" y="4653136"/>
              <a:ext cx="432048" cy="10801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9" idx="1"/>
            </p:cNvCxnSpPr>
            <p:nvPr>
              <p:custDataLst>
                <p:tags r:id="rId8"/>
              </p:custDataLst>
            </p:nvPr>
          </p:nvCxnSpPr>
          <p:spPr>
            <a:xfrm flipH="1" flipV="1">
              <a:off x="2987824" y="3645025"/>
              <a:ext cx="936104" cy="8881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>
              <p:custDataLst>
                <p:tags r:id="rId9"/>
              </p:custDataLst>
            </p:nvPr>
          </p:nvSpPr>
          <p:spPr>
            <a:xfrm>
              <a:off x="3923928" y="3933056"/>
              <a:ext cx="3528392" cy="120032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ysClr val="windowText" lastClr="000000"/>
                  </a:solidFill>
                </a:rPr>
                <a:t>Define filters to </a:t>
              </a:r>
              <a:r>
                <a:rPr lang="en-US" altLang="zh-TW" sz="2400" b="1" dirty="0" smtClean="0">
                  <a:solidFill>
                    <a:sysClr val="windowText" lastClr="000000"/>
                  </a:solidFill>
                </a:rPr>
                <a:t>exclude</a:t>
              </a:r>
              <a:r>
                <a:rPr lang="en-US" altLang="zh-TW" sz="2400" dirty="0" smtClean="0">
                  <a:solidFill>
                    <a:sysClr val="windowText" lastClr="000000"/>
                  </a:solidFill>
                </a:rPr>
                <a:t> data </a:t>
              </a:r>
              <a:r>
                <a:rPr lang="en-US" altLang="zh-TW" sz="2400" b="1" dirty="0" smtClean="0">
                  <a:solidFill>
                    <a:sysClr val="windowText" lastClr="000000"/>
                  </a:solidFill>
                </a:rPr>
                <a:t>not matching </a:t>
              </a:r>
              <a:r>
                <a:rPr lang="en-US" altLang="zh-TW" sz="2400" dirty="0" smtClean="0">
                  <a:solidFill>
                    <a:sysClr val="windowText" lastClr="000000"/>
                  </a:solidFill>
                </a:rPr>
                <a:t>the criteria</a:t>
              </a:r>
              <a:endParaRPr lang="zh-TW" alt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直線單箭頭接點 17"/>
            <p:cNvCxnSpPr>
              <a:stCxn id="9" idx="1"/>
            </p:cNvCxnSpPr>
            <p:nvPr>
              <p:custDataLst>
                <p:tags r:id="rId10"/>
              </p:custDataLst>
            </p:nvPr>
          </p:nvCxnSpPr>
          <p:spPr>
            <a:xfrm flipH="1" flipV="1">
              <a:off x="1475656" y="3789040"/>
              <a:ext cx="2448272" cy="7441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9" idx="1"/>
            </p:cNvCxnSpPr>
            <p:nvPr>
              <p:custDataLst>
                <p:tags r:id="rId11"/>
              </p:custDataLst>
            </p:nvPr>
          </p:nvCxnSpPr>
          <p:spPr>
            <a:xfrm flipH="1" flipV="1">
              <a:off x="539552" y="4221088"/>
              <a:ext cx="3384376" cy="3121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0372" y="1182960"/>
            <a:ext cx="84201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General info on data mapping (cont.)</a:t>
            </a:r>
            <a:endParaRPr lang="zh-TW" altLang="en-US" dirty="0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95536" y="1700808"/>
            <a:ext cx="2232248" cy="475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>
            <p:custDataLst>
              <p:tags r:id="rId5"/>
            </p:custDataLst>
          </p:nvPr>
        </p:nvSpPr>
        <p:spPr>
          <a:xfrm>
            <a:off x="611560" y="4881934"/>
            <a:ext cx="1763687" cy="92333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Darwin Core terms to be mapping to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843808" y="1700808"/>
            <a:ext cx="2376264" cy="47525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TW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文字方塊 13"/>
          <p:cNvSpPr txBox="1"/>
          <p:nvPr>
            <p:custDataLst>
              <p:tags r:id="rId7"/>
            </p:custDataLst>
          </p:nvPr>
        </p:nvSpPr>
        <p:spPr>
          <a:xfrm>
            <a:off x="1043608" y="13407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Class name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2" name="文字方塊 11"/>
          <p:cNvSpPr txBox="1"/>
          <p:nvPr>
            <p:custDataLst>
              <p:tags r:id="rId8"/>
            </p:custDataLst>
          </p:nvPr>
        </p:nvSpPr>
        <p:spPr>
          <a:xfrm>
            <a:off x="3131840" y="4881934"/>
            <a:ext cx="1763687" cy="92333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Columns of your data to be mapped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species with more than one vernacular names, distributions or other attributes</a:t>
            </a:r>
          </a:p>
          <a:p>
            <a:r>
              <a:rPr lang="en-US" altLang="zh-TW" dirty="0" smtClean="0"/>
              <a:t>Solutions</a:t>
            </a:r>
          </a:p>
          <a:p>
            <a:pPr lvl="1"/>
            <a:r>
              <a:rPr lang="en-US" altLang="zh-TW" dirty="0" smtClean="0"/>
              <a:t>Save basic taxonomic info, vernacular names and distributions into separate files, upload the files and map their columns separately</a:t>
            </a:r>
          </a:p>
          <a:p>
            <a:r>
              <a:rPr lang="en-US" altLang="zh-TW" dirty="0" smtClean="0"/>
              <a:t>Make sure taxon IDs of the two files match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77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23528" y="405978"/>
            <a:ext cx="6912768" cy="574750"/>
          </a:xfrm>
        </p:spPr>
        <p:txBody>
          <a:bodyPr>
            <a:noAutofit/>
          </a:bodyPr>
          <a:lstStyle/>
          <a:p>
            <a:r>
              <a:rPr lang="en-US" altLang="zh-TW" sz="3100" dirty="0" smtClean="0"/>
              <a:t>Special situations in creating "Checklist"</a:t>
            </a:r>
            <a:endParaRPr lang="zh-TW" altLang="en-US" sz="3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05979"/>
            <a:ext cx="6768752" cy="616546"/>
          </a:xfrm>
        </p:spPr>
        <p:txBody>
          <a:bodyPr/>
          <a:lstStyle/>
          <a:p>
            <a:r>
              <a:rPr lang="en-US" altLang="zh-TW" dirty="0" smtClean="0"/>
              <a:t>Example 1 – imported from </a:t>
            </a:r>
            <a:r>
              <a:rPr lang="en-US" altLang="zh-TW" dirty="0" err="1" smtClean="0"/>
              <a:t>DwC</a:t>
            </a:r>
            <a:r>
              <a:rPr lang="en-US" altLang="zh-TW" dirty="0" smtClean="0"/>
              <a:t>-A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After being processed, the data in checklist templates are split into two files, checklist.txt and distribution.txt, and are mapped to ‘checklist’ and ‘species distribution’ type.</a:t>
            </a:r>
            <a:endParaRPr lang="zh-TW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137123"/>
            <a:ext cx="5219700" cy="28765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7263" y="4001219"/>
            <a:ext cx="4467225" cy="25241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79512" y="60081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checklist.txt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28363" y="363188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distribution.txt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2489051"/>
            <a:ext cx="1512168" cy="360040"/>
          </a:xfrm>
          <a:prstGeom prst="rect">
            <a:avLst/>
          </a:prstGeom>
          <a:solidFill>
            <a:srgbClr val="FFFFF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</a:rPr>
              <a:t>dwc:taxonID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單箭頭接點 8"/>
          <p:cNvCxnSpPr>
            <a:endCxn id="8" idx="2"/>
          </p:cNvCxnSpPr>
          <p:nvPr>
            <p:custDataLst>
              <p:tags r:id="rId1"/>
            </p:custDataLst>
          </p:nvPr>
        </p:nvCxnSpPr>
        <p:spPr>
          <a:xfrm flipV="1">
            <a:off x="395536" y="2849091"/>
            <a:ext cx="54006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489051"/>
            <a:ext cx="2232248" cy="360040"/>
          </a:xfrm>
          <a:prstGeom prst="rect">
            <a:avLst/>
          </a:prstGeom>
          <a:solidFill>
            <a:srgbClr val="FFFFF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</a:rPr>
              <a:t>dwc:scientificName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線單箭頭接點 10"/>
          <p:cNvCxnSpPr>
            <a:endCxn id="10" idx="2"/>
          </p:cNvCxnSpPr>
          <p:nvPr>
            <p:custDataLst>
              <p:tags r:id="rId2"/>
            </p:custDataLst>
          </p:nvPr>
        </p:nvCxnSpPr>
        <p:spPr>
          <a:xfrm flipV="1">
            <a:off x="4283968" y="2849091"/>
            <a:ext cx="36004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724128" y="2705075"/>
            <a:ext cx="1512168" cy="360040"/>
          </a:xfrm>
          <a:prstGeom prst="rect">
            <a:avLst/>
          </a:prstGeom>
          <a:solidFill>
            <a:srgbClr val="FFFFF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</a:rPr>
              <a:t>dwc:taxonID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線單箭頭接點 15"/>
          <p:cNvCxnSpPr>
            <a:endCxn id="15" idx="2"/>
          </p:cNvCxnSpPr>
          <p:nvPr>
            <p:custDataLst>
              <p:tags r:id="rId3"/>
            </p:custDataLst>
          </p:nvPr>
        </p:nvCxnSpPr>
        <p:spPr>
          <a:xfrm flipV="1">
            <a:off x="4932040" y="3065115"/>
            <a:ext cx="1548172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372200" y="3281139"/>
            <a:ext cx="1440160" cy="360040"/>
          </a:xfrm>
          <a:prstGeom prst="rect">
            <a:avLst/>
          </a:prstGeom>
          <a:solidFill>
            <a:srgbClr val="FFFFF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ysClr val="windowText" lastClr="000000"/>
                </a:solidFill>
              </a:rPr>
              <a:t>dwc:locality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直線單箭頭接點 19"/>
          <p:cNvCxnSpPr>
            <a:endCxn id="19" idx="2"/>
          </p:cNvCxnSpPr>
          <p:nvPr>
            <p:custDataLst>
              <p:tags r:id="rId4"/>
            </p:custDataLst>
          </p:nvPr>
        </p:nvCxnSpPr>
        <p:spPr>
          <a:xfrm flipV="1">
            <a:off x="5580112" y="3641179"/>
            <a:ext cx="1512168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投影片編號版面配置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D0F-F2B6-4820-94EC-A1C820BD9B4D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3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528" y="405979"/>
            <a:ext cx="6610672" cy="616546"/>
          </a:xfrm>
        </p:spPr>
        <p:txBody>
          <a:bodyPr/>
          <a:lstStyle/>
          <a:p>
            <a:r>
              <a:rPr lang="en-US" altLang="zh-TW" dirty="0" smtClean="0"/>
              <a:t>Example 2 – create by yourself</a:t>
            </a:r>
            <a:endParaRPr lang="zh-TW" altLang="en-US" dirty="0"/>
          </a:p>
        </p:txBody>
      </p:sp>
      <p:grpSp>
        <p:nvGrpSpPr>
          <p:cNvPr id="3" name="群組 22"/>
          <p:cNvGrpSpPr/>
          <p:nvPr>
            <p:custDataLst>
              <p:tags r:id="rId4"/>
            </p:custDataLst>
          </p:nvPr>
        </p:nvGrpSpPr>
        <p:grpSpPr>
          <a:xfrm>
            <a:off x="179512" y="2132856"/>
            <a:ext cx="4320480" cy="2520280"/>
            <a:chOff x="107504" y="1844824"/>
            <a:chExt cx="4320480" cy="252028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11560" y="1844824"/>
              <a:ext cx="268605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 r="7200"/>
            <a:stretch>
              <a:fillRect/>
            </a:stretch>
          </p:blipFill>
          <p:spPr bwMode="auto">
            <a:xfrm>
              <a:off x="683568" y="3140968"/>
              <a:ext cx="3712468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611560" y="3995772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ysClr val="windowText" lastClr="000000"/>
                  </a:solidFill>
                </a:rPr>
                <a:t>Source 1: scientific_names.txt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7504" y="2564904"/>
              <a:ext cx="1584176" cy="3600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ysClr val="windowText" lastClr="000000"/>
                  </a:solidFill>
                </a:rPr>
                <a:t>dwc:taxonID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直線單箭頭接點 7"/>
            <p:cNvCxnSpPr>
              <a:endCxn id="7" idx="2"/>
            </p:cNvCxnSpPr>
            <p:nvPr>
              <p:custDataLst>
                <p:tags r:id="rId9"/>
              </p:custDataLst>
            </p:nvPr>
          </p:nvCxnSpPr>
          <p:spPr>
            <a:xfrm flipH="1" flipV="1">
              <a:off x="899592" y="2924944"/>
              <a:ext cx="144016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835696" y="2564904"/>
              <a:ext cx="2232248" cy="3600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ysClr val="windowText" lastClr="000000"/>
                  </a:solidFill>
                </a:rPr>
                <a:t>dwc:scientificName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直線單箭頭接點 10"/>
            <p:cNvCxnSpPr>
              <a:endCxn id="10" idx="2"/>
            </p:cNvCxnSpPr>
            <p:nvPr>
              <p:custDataLst>
                <p:tags r:id="rId10"/>
              </p:custDataLst>
            </p:nvPr>
          </p:nvCxnSpPr>
          <p:spPr>
            <a:xfrm flipV="1">
              <a:off x="2051720" y="2924944"/>
              <a:ext cx="90010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3"/>
          <p:cNvGrpSpPr/>
          <p:nvPr>
            <p:custDataLst>
              <p:tags r:id="rId5"/>
            </p:custDataLst>
          </p:nvPr>
        </p:nvGrpSpPr>
        <p:grpSpPr>
          <a:xfrm>
            <a:off x="4355976" y="2132856"/>
            <a:ext cx="4320480" cy="3156570"/>
            <a:chOff x="4788024" y="2648694"/>
            <a:chExt cx="4320480" cy="3156570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436096" y="3968849"/>
              <a:ext cx="187642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矩形 24"/>
            <p:cNvSpPr/>
            <p:nvPr/>
          </p:nvSpPr>
          <p:spPr>
            <a:xfrm>
              <a:off x="4788024" y="3392785"/>
              <a:ext cx="1512168" cy="3600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ysClr val="windowText" lastClr="000000"/>
                  </a:solidFill>
                </a:rPr>
                <a:t>dwc:taxonID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直線單箭頭接點 25"/>
            <p:cNvCxnSpPr>
              <a:endCxn id="25" idx="2"/>
            </p:cNvCxnSpPr>
            <p:nvPr>
              <p:custDataLst>
                <p:tags r:id="rId7"/>
              </p:custDataLst>
            </p:nvPr>
          </p:nvCxnSpPr>
          <p:spPr>
            <a:xfrm flipH="1" flipV="1">
              <a:off x="5544108" y="3752825"/>
              <a:ext cx="252028" cy="2640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6588224" y="3392785"/>
              <a:ext cx="2448272" cy="3600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ysClr val="windowText" lastClr="000000"/>
                  </a:solidFill>
                </a:rPr>
                <a:t>dwc:vernacularName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線單箭頭接點 27"/>
            <p:cNvCxnSpPr>
              <a:endCxn id="27" idx="2"/>
            </p:cNvCxnSpPr>
            <p:nvPr>
              <p:custDataLst>
                <p:tags r:id="rId8"/>
              </p:custDataLst>
            </p:nvPr>
          </p:nvCxnSpPr>
          <p:spPr>
            <a:xfrm flipV="1">
              <a:off x="6876256" y="3752825"/>
              <a:ext cx="936104" cy="2640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292080" y="2648694"/>
              <a:ext cx="267652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文字方塊 32"/>
            <p:cNvSpPr txBox="1"/>
            <p:nvPr/>
          </p:nvSpPr>
          <p:spPr>
            <a:xfrm>
              <a:off x="5292080" y="5435932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ysClr val="windowText" lastClr="000000"/>
                  </a:solidFill>
                </a:rPr>
                <a:t>Source 2: vernacular_names.txt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文字方塊 38"/>
          <p:cNvSpPr txBox="1"/>
          <p:nvPr>
            <p:custDataLst>
              <p:tags r:id="rId6"/>
            </p:custDataLst>
          </p:nvPr>
        </p:nvSpPr>
        <p:spPr>
          <a:xfrm>
            <a:off x="395536" y="1700808"/>
            <a:ext cx="8064896" cy="369332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</a:rPr>
              <a:t>Select a suitable mapping type according to the subject of the source data file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268760"/>
            <a:ext cx="2684984" cy="4937760"/>
          </a:xfrm>
        </p:spPr>
        <p:txBody>
          <a:bodyPr/>
          <a:lstStyle/>
          <a:p>
            <a:r>
              <a:rPr lang="en-US" altLang="zh-TW" dirty="0"/>
              <a:t>An overview of data publishing options in the GBIF Network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3200"/>
            <a:ext cx="5599113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Check if you missed </a:t>
            </a:r>
            <a:r>
              <a:rPr lang="en-US" altLang="zh-TW" dirty="0" err="1" smtClean="0"/>
              <a:t>mappable</a:t>
            </a:r>
            <a:r>
              <a:rPr lang="en-US" altLang="zh-TW" dirty="0" smtClean="0"/>
              <a:t> columns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Unmapped columns</a:t>
            </a:r>
            <a:br>
              <a:rPr lang="en-US" altLang="zh-TW" dirty="0" smtClean="0"/>
            </a:br>
            <a:r>
              <a:rPr lang="en-US" altLang="zh-TW" dirty="0" smtClean="0"/>
              <a:t>show at the bottom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9208" y="1762844"/>
            <a:ext cx="73152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635896" y="3284984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2060"/>
                </a:solidFill>
              </a:rPr>
              <a:t>Nothing will be shown here if all the columns are mapped (e.g. source data generated from spreadsheet processor).</a:t>
            </a:r>
            <a:endParaRPr lang="zh-TW" altLang="en-US" sz="2800" dirty="0">
              <a:solidFill>
                <a:srgbClr val="00206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7584" y="1049610"/>
            <a:ext cx="7435838" cy="55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81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Publish resource</a:t>
            </a:r>
            <a:endParaRPr lang="zh-TW" altLang="en-US" dirty="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827584" y="4653136"/>
            <a:ext cx="69847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>
            <p:custDataLst>
              <p:tags r:id="rId6"/>
            </p:custDataLst>
          </p:nvPr>
        </p:nvSpPr>
        <p:spPr>
          <a:xfrm>
            <a:off x="4788024" y="5075892"/>
            <a:ext cx="2448272" cy="369332"/>
          </a:xfrm>
          <a:prstGeom prst="rect">
            <a:avLst/>
          </a:prstGeom>
          <a:solidFill>
            <a:srgbClr val="FFFFFF"/>
          </a:solidFill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Publish your resource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cxnSp>
        <p:nvCxnSpPr>
          <p:cNvPr id="8" name="直線單箭頭接點 7"/>
          <p:cNvCxnSpPr>
            <a:stCxn id="7" idx="1"/>
          </p:cNvCxnSpPr>
          <p:nvPr>
            <p:custDataLst>
              <p:tags r:id="rId7"/>
            </p:custDataLst>
          </p:nvPr>
        </p:nvCxnSpPr>
        <p:spPr>
          <a:xfrm flipH="1" flipV="1">
            <a:off x="3059832" y="5085184"/>
            <a:ext cx="1728192" cy="1753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Publish resource (cont.)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8229600" cy="358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860032" y="3337674"/>
            <a:ext cx="3816424" cy="2862322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This action generates a  brand new </a:t>
            </a:r>
            <a:r>
              <a:rPr lang="en-US" altLang="zh-TW" dirty="0" err="1" smtClean="0">
                <a:solidFill>
                  <a:srgbClr val="002060"/>
                </a:solidFill>
              </a:rPr>
              <a:t>DwC</a:t>
            </a:r>
            <a:r>
              <a:rPr lang="en-US" altLang="zh-TW" dirty="0" smtClean="0">
                <a:solidFill>
                  <a:srgbClr val="002060"/>
                </a:solidFill>
              </a:rPr>
              <a:t>-A file containing:</a:t>
            </a:r>
          </a:p>
          <a:p>
            <a:endParaRPr lang="en-US" altLang="zh-TW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</a:rPr>
              <a:t> An RTF file (draft of data paper)</a:t>
            </a:r>
            <a:endParaRPr lang="zh-TW" altLang="en-US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</a:rPr>
              <a:t> An eml.xml file describing the metadata of this resource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</a:rPr>
              <a:t> An meta.xml file describing the mappings of </a:t>
            </a:r>
            <a:r>
              <a:rPr lang="en-US" altLang="zh-TW" dirty="0" err="1" smtClean="0">
                <a:solidFill>
                  <a:srgbClr val="002060"/>
                </a:solidFill>
              </a:rPr>
              <a:t>DwC</a:t>
            </a:r>
            <a:r>
              <a:rPr lang="en-US" altLang="zh-TW" dirty="0" smtClean="0">
                <a:solidFill>
                  <a:srgbClr val="002060"/>
                </a:solidFill>
              </a:rPr>
              <a:t> terms and source data columns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002060"/>
                </a:solidFill>
              </a:rPr>
              <a:t> Source data files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D0F-F2B6-4820-94EC-A1C820BD9B4D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Publish resource (cont.)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1D0F-F2B6-4820-94EC-A1C820BD9B4D}" type="slidenum">
              <a:rPr lang="zh-TW" altLang="en-US" smtClean="0"/>
              <a:pPr/>
              <a:t>83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3053705"/>
            <a:ext cx="83248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899592" y="2001034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</a:rPr>
              <a:t>Go back to the overview page of your resource and you can download the resource-related files here.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84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Make resource public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 t="50000"/>
          <a:stretch>
            <a:fillRect/>
          </a:stretch>
        </p:blipFill>
        <p:spPr bwMode="auto">
          <a:xfrm>
            <a:off x="390525" y="3212976"/>
            <a:ext cx="83629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539552" y="1844824"/>
            <a:ext cx="8136904" cy="10081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tx2"/>
                </a:solidFill>
              </a:rPr>
              <a:t>Click to make your resource public (i.e. available to everyone)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cxnSp>
        <p:nvCxnSpPr>
          <p:cNvPr id="7" name="直線單箭頭接點 6"/>
          <p:cNvCxnSpPr/>
          <p:nvPr>
            <p:custDataLst>
              <p:tags r:id="rId6"/>
            </p:custDataLst>
          </p:nvPr>
        </p:nvCxnSpPr>
        <p:spPr>
          <a:xfrm>
            <a:off x="2771800" y="2852936"/>
            <a:ext cx="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6D9705A-6AEC-4B00-BC03-1CA39C239B3B}" type="slidenum">
              <a:rPr lang="zh-TW" altLang="en-US" smtClean="0"/>
              <a:pPr/>
              <a:t>85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TW" dirty="0" smtClean="0"/>
              <a:t>After make public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8032" y="1879881"/>
            <a:ext cx="8604448" cy="349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5004048" y="1772816"/>
            <a:ext cx="38884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>
            <p:custDataLst>
              <p:tags r:id="rId6"/>
            </p:custDataLst>
          </p:nvPr>
        </p:nvSpPr>
        <p:spPr>
          <a:xfrm>
            <a:off x="4972093" y="1340768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Even not logged in…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文字方塊 6"/>
          <p:cNvSpPr txBox="1"/>
          <p:nvPr>
            <p:custDataLst>
              <p:tags r:id="rId7"/>
            </p:custDataLst>
          </p:nvPr>
        </p:nvSpPr>
        <p:spPr>
          <a:xfrm>
            <a:off x="4176464" y="4398203"/>
            <a:ext cx="4788024" cy="12003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Everyone can see your metadata and data</a:t>
            </a:r>
            <a:r>
              <a:rPr lang="en-US" altLang="zh-TW" sz="2400" smtClean="0">
                <a:solidFill>
                  <a:schemeClr val="tx2"/>
                </a:solidFill>
              </a:rPr>
              <a:t>, and can </a:t>
            </a:r>
            <a:r>
              <a:rPr lang="en-US" altLang="zh-TW" sz="2400" dirty="0" smtClean="0">
                <a:solidFill>
                  <a:schemeClr val="tx2"/>
                </a:solidFill>
              </a:rPr>
              <a:t>subscribe RSS feed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>
                <a:ea typeface="宋体" pitchFamily="2" charset="-122"/>
              </a:rPr>
              <a:t>Thank You!</a:t>
            </a:r>
            <a:endParaRPr lang="en-US" altLang="zh-CN" sz="6000" dirty="0">
              <a:ea typeface="宋体" pitchFamily="2" charset="-122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55875" y="5589588"/>
            <a:ext cx="6400800" cy="33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r">
              <a:lnSpc>
                <a:spcPct val="90000"/>
              </a:lnSpc>
              <a:buFontTx/>
              <a:buNone/>
            </a:pPr>
            <a:r>
              <a:rPr lang="en-US" altLang="zh-CN" sz="1600" i="1" dirty="0" smtClean="0">
                <a:solidFill>
                  <a:schemeClr val="tx2"/>
                </a:solidFill>
                <a:latin typeface="Calibri" pitchFamily="34" charset="0"/>
                <a:ea typeface="SansBlack" pitchFamily="2" charset="-122"/>
                <a:cs typeface="Calibri" pitchFamily="34" charset="0"/>
              </a:rPr>
              <a:t>http://taibif.tw</a:t>
            </a:r>
            <a:endParaRPr lang="en-US" altLang="zh-CN" sz="1600" i="1" dirty="0">
              <a:solidFill>
                <a:schemeClr val="tx2"/>
              </a:solidFill>
              <a:latin typeface="Calibri" pitchFamily="34" charset="0"/>
              <a:ea typeface="SansBlack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635080" cy="616546"/>
          </a:xfrm>
        </p:spPr>
        <p:txBody>
          <a:bodyPr/>
          <a:lstStyle/>
          <a:p>
            <a:r>
              <a:rPr lang="en-US" altLang="zh-TW" dirty="0" smtClean="0"/>
              <a:t>About publishing taxonomic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Darwin Core Archives are the only format that GBIF supports for publishing species data through </a:t>
            </a:r>
            <a:r>
              <a:rPr lang="en-US" altLang="zh-TW" dirty="0" smtClean="0"/>
              <a:t>GBIF</a:t>
            </a:r>
          </a:p>
          <a:p>
            <a:pPr lvl="1"/>
            <a:r>
              <a:rPr lang="en-US" altLang="zh-TW" dirty="0" smtClean="0"/>
              <a:t>Taxonomic catalogues and monographic data</a:t>
            </a:r>
          </a:p>
          <a:p>
            <a:pPr lvl="1"/>
            <a:r>
              <a:rPr lang="en-US" altLang="zh-TW" dirty="0" smtClean="0"/>
              <a:t>Species descriptions such as might appear on a website “species page”</a:t>
            </a:r>
          </a:p>
          <a:p>
            <a:pPr lvl="1"/>
            <a:r>
              <a:rPr lang="en-US" altLang="zh-TW" dirty="0" smtClean="0"/>
              <a:t>Images and other multimedia</a:t>
            </a:r>
          </a:p>
          <a:p>
            <a:pPr lvl="1"/>
            <a:r>
              <a:rPr lang="en-US" altLang="zh-TW" dirty="0" smtClean="0"/>
              <a:t>Distribution details</a:t>
            </a:r>
          </a:p>
          <a:p>
            <a:pPr lvl="1"/>
            <a:r>
              <a:rPr lang="en-US" altLang="zh-TW" dirty="0" smtClean="0"/>
              <a:t>Measurements and Facts</a:t>
            </a:r>
          </a:p>
          <a:p>
            <a:pPr lvl="1"/>
            <a:r>
              <a:rPr lang="en-US" altLang="zh-TW" dirty="0" smtClean="0"/>
              <a:t>And more…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1A73-CE38-414F-94B6-A9944EEF1C6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7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Vwz0QTGqdqQ0zNkRAmUp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f58CRvBMBIUMApUf9TCB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3RuTUFzUxInTbwsAqBLFF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yvCXgWcZmbdouwjl2wcZ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zlMz4gH8BYdB1mn4tX0d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LA5A4yUwf3W7eVgbGRVid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NxeQEVwzKnUxT33wP5gh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tMq6SN64VAalUIzBWyd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bSvXYY2eZAvOKGYZHMC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J7vvIRdvAejUoIwR5f8U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giKJYvj9HWbLPNMbgUc5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jmElooj1YIM3DtWlVoDRu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EpLgq6P487kX3jBn4eQp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20jQ45sXF1ROt6Jsr7F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czrFdgHaU4gUInKWz1KCb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5eQvDCMIJtPPrRbRPKMK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TKIYvR6VUVKglqnK4y7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cIH9zeVFCW2aAc9bG4Ao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Sxj4oaVRoHlul5ME7VC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5bvLt4GeDB3tRbFqsWZ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2UQ5hYpqcJIRYr8yDGRb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VFCZZtKiKgfQVIuht7hK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kCoRTXuLUlCR6fkRsODq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tMq6SN64VAalUIzBWydO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tMq6SN64VAalUIzBWyd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HpHEOflRszY9611PV5e2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rRdBZGsGOwm2gFFb5gO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BSJwRPf7RoYapd3npKJ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JEcA25d8uw6K1hrUqFkK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mjjXJwXV6CdFDkKEvm33h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FY4wNQLFkHVHNVvocT7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7IWWXUduYJzirZIpoPhFX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CC0UjmniULriDYE0a5l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CXI0XR99jNrmrvSxoh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gviwKbJ2gglEUnXBmqqK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ucCcuixWFPaylsqudFp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6Ix7UW2RB2x816TxHruk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tl2vaRcLku4W5UFmnBT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6Ix7UW2RB2x816TxHruk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cr579R8v9Y7rF3rddfEk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0crkAGYYBJWAeb5pLaF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440ZRk4TqOillP4QhwN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NxeQEVwzKnUxT33wP5gh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5NpiOgrAOFzrnXszDocrU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FbjxI2t7THBPzhoIpfy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2lZKo0FyHzLhsLuUVlZZ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M7TieFMclevcKvIxAuA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KxheGv0jVMF1Gh9KRQk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jxmZ1cXQYqAAu8KWr6G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p4t1frKIpQ7Fr0VfFj2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DHSEJFmvmHlmYnrFLdj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DzBotcs459nKoJ8pt7PAh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z74itaRu9Xlw3aZRmtL0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BQBPr0VxCPwm6IkxEcTF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UIC3rEmb5lWY4zNmguv0d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ZPVdsNpKyfDtcmFpJd7Y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A56p30cgvMSaIN8dbzLl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AmrGQLiSfSZeQ72KoxhK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FoAGIjjik54UIp8Zxt6C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1DRhv1ycwcUKv2Cjmvd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Jyi69OnOwWtYlNOyghk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k5BZ84aMwYYJUjZoRKOH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gwHOuOeWzzWWecvaGiEK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JweXH1Rd2HKXfrcwy10D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gmE4hvyz8sbOaYKSvggzD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vjl7U8we4xXQ2IZVLKW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MX5NTH3w3WzLw5VZfnwZ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CDtMHrHD2xuFwPsFwF4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9YscuwAZ1cD6Y6MrUJn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yHETpFYrZgDLVyr2c5Lj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THmKLwSS9MQ5TdNMt9KM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EWh0yuoOtDGG4iSHZ8c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NDmO5a4Z2ABpZqK3mqaZ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vjOdkvUPTQq2pCUn1BLf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aqQwJ1vxAindwHw3aB6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yHETpFYrZgDLVyr2c5Lj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xIpHHmg5Vw9K61bs4NXk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Gu1IhtzmuE43vTjYxNqs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f1TfMB6BhuK4un3cVM7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2rcXbFrSliIZb7ekk5zX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eltOhXX6wuyvYs3Pqqap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QITsvCXmlloqocmgOnw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AEPapk2vgo40Nc5cQmx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xySCo0FGTR7jKPbjbwxu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BnHVM5eyPAHD3XuylwL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iBZuQNedYM1hPXvUteArk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wC7MePDa0Ie9iMHqVh0lQ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9YscuwAZ1cD6Y6MrUJnT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yHETpFYrZgDLVyr2c5Lj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ld0ZESibmdg4nn4zpzOM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gmE4hvyz8sbOaYKSvggzD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vjl7U8we4xXQ2IZVLKWw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MX5NTH3w3WzLw5VZfnw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vjl7U8we4xXQ2IZVLKW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CDtMHrHD2xuFwPsFwF4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9YscuwAZ1cD6Y6MrUJn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yHETpFYrZgDLVyr2c5Lj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E0JMQYuHPBcuhFIU2bNK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ul1GjdNvhFWVRT9WrMj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zMLWZf7ngqxi2SCKozdb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VXpE6GXTRxEyLeUmdxoU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yfndA91QgzxKT2nytXd2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HqdCgFga4sRJgV04JRoi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yHETpFYrZgDLVyr2c5Lj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ozRhjHoJPoKCROxl8qqm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Dt6nP1lFNhypzQMPmfv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O8n6PRpXt1WoVnbWSmo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3LDp09YYTAVi8qrxYJ4dI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E3Q5JgCgUaGDAXXPyMVC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kKuFJeJCCtA0wNq9o7N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aqLKDbBVQ7UcI5A3woxh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qqZIm3ujtNZKN5Z7nqFAF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0eUAGbzh8x5AHyENuwC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KuHf1jljgfUQNXBcFyZr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kZCxXaAOr2tO8vOhpUY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zHR0kT8eMUjpctlUZvV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zs8sIq0RsF6djnWSrkuu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hR521tOeVWQKkSbzu3uY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p2sbEcbPzC5a8D0zLjqz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u88eiRRyb4UvIRgv6QcBu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3yH592uJqrolhqZViREp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h1AUzfxCUjAG4xj37mw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bcGymZd43tS7350wLOF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kWDR4IgTjE6A34x2AfGZN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c8abXMM4eYGdjpfGPeSE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2XamcVBMTWsiYmvnamE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LyG5ka5dfXXpb3y3SboM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9YscuwAZ1cD6Y6MrUJn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ixOshs4LNAVapDgHsU9K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mZ4CgaZt2ukvf9hRTC8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u1EUNbIuDTN2aOoEbULk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ixOshs4LNAVapDgHsU9K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dWrXHIKzFlRlEle7812Tx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9tnXDtyfsHfAcb1AKNW6P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QfL2De6HAxRi2Vjqtl1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Vg5RT2AgfpsfwIRrU0m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Vndzt6tk2yiRNXEmBXEc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d8vfdfOAEVzW3CABQnweU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2kTYErntKNfP8jvXMl46k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QMpAy1q04o3SVbSeBcMu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qnolu8EiTkLS3cfQPskM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5qALT7sUxMRDm1ccximM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ixOshs4LNAVapDgHsU9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wmPwrM2JBm4s7AXNIO8s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SV1wVOqiL8bRIirsvvK4H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1pPdDCU2qnWnjxDd7Hwc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CoKerO3OXvU82IQL7Kp8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1UDe51p7sAmYNqtpb6YB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sbuUmlAMNtEYmQAdJ2p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gmE4hvyz8sbOaYKSvggz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ZxebcmYHXTj4N3MScEzZo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vjl7U8we4xXQ2IZVLKW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MX5NTH3w3WzLw5VZfnwZ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CDtMHrHD2xuFwPsFwF4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9YscuwAZ1cD6Y6MrUJnT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yHETpFYrZgDLVyr2c5Lj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wjqUs0Ifd2GTKdfia4PKU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c1REA6WrNszOmRxZ1vov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ZuGpMwqVuKxJi2gV46iV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CkAASpv38p4Qc2nYbjp0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rbpQ0zp03qLQQJWEGhj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S5ZTXTMTVGEwjXjTMXH7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E3nu05CHx4Fn8BxmoGITH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kWPQ4eN4uE8JUS05YB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zPXJ4Dlhk8eihZc8btj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7bcLjOGaRFrqL7S6ZArM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Yk3v2ndrUACwA8CDiPsd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TqCSNWM7QI5XHLxjkwB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QRe5g4uJDFrBhL8r0KnJ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NlP4pNeP3ci8dol2W19c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1lJ63LaraxrdDPzLBLaa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yHETpFYrZgDLVyr2c5Lj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P6gGxdWEWCJqTqzmvFG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IwEFKXXYxFT655qErplf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5W8FtBYQiKAE16joEKX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IDlBCKgaKzNjuljKsFC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tcaeZSwh8rQLF9AV3kPv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IlriePDKDZD3ckAOOhvc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ZLwsaqn1c0OS1sIaxHU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IJ0uM3eMDjJlAHDGA1Jz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zMIMUGKHLAj6LQwN0cW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5Xn7V5kuuibJbAbgg79T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3ikdXfZaurPIiBfdb6B8Z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TsWKIJe3yTouOlFYBqc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hER00gOs03vxMaYA9XeB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EIzBRexLgR1wOI3A7i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PU2vQQIEIf1rbjJ71rID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Qv5qh1IuobH2EA49APM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IJ0uM3eMDjJlAHDGA1J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zMIMUGKHLAj6LQwN0cW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TsWKIJe3yTouOlFYBqc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vBkQ2h7V7oZlU0nK8mjH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lIbzeHf1X8zhA7mA83e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8nzglwK5N47catEYlBKf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EIzBRexLgR1wOI3A7iF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N1ujuCECtFoGZpLyA6U0z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bZN85o65AYg30t5qYqm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i2jF4LQGqpFaSql3UbJO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z7putg7k3LoJE7qCLBBa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5b07tCEG4yeZPMtz4BNZ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04R0UEInSk9zTWus1Cgo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9E6p0bRFKHLd7e5joUih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U4TErQPRdnmaXwgguGQc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0Q1zvmlIBItXKxvXYeoV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xeirCKjjviv5i7iuxmlJv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S73Kn3fDE0t2eO3RbY2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TOZ4ikl34Y73s5ixzcZ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l2oQwOTbE9jbzK4GJ90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l2oQwOTbE9jbzK4GJ90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fBxTF4NToMMvwHJvOufl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jwpyr96xDErtYTQTkkDH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ypUfEYL4q72gRNwlPC5x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ALQa0iEITDwL7viNbls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NPHcwFmzzeRsY55zDge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c65kyuHyanbzjuNNKMM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NxeQEVwzKnUxT33wP5gh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l2oQwOTbE9jbzK4GJ90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EaE8JGPl44PRhCEjHUT4v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8zybOZoAFr6gzL3VHXTE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g8U3I32DpN9csQEIPvA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UZY1L2b7Gvpyh3TVFxC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qyB42f49nKj4eV5Hi0ri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F99WJH9L3lX0dKYNI1p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NxeQEVwzKnUxT33wP5gh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ihx58GQ4J2noXnfwk732H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EecPYQYeCmpnLMGuqqakk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ANlFgB0vfzx8FmMQ2ROJ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3NDJcyvScNfPC1CbHDB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NxeQEVwzKnUxT33wP5gh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FEp7RuNlrGl6SmBEx8vZ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eD18EA7tvFQvKy1xor0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SQJLdR9a7HUfzZI4UUK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yJ2tyg9shDDzpzpo0rDS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Y7g49ae9PNpuKaoTmgjk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N6nVA8yt2CvL5ntnduY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NxeQEVwzKnUxT33wP5gh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P4fxG1ytpW1PvL57lUCJ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9BuY1Okx5DEsjRCu9IZWY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2rjLodxkozhuEUMgEwx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tSEh4bzM0sPzCSF1OlhoB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h26I3AD1l8W42NeUClW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x16bk4f6c1vwagEG9WH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9xARZ2JTccbWOu5BSfyLf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5324</TotalTime>
  <Words>3361</Words>
  <Application>Microsoft Office PowerPoint</Application>
  <PresentationFormat>如螢幕大小 (4:3)</PresentationFormat>
  <Paragraphs>548</Paragraphs>
  <Slides>86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86</vt:i4>
      </vt:variant>
    </vt:vector>
  </HeadingPairs>
  <TitlesOfParts>
    <vt:vector size="91" baseType="lpstr">
      <vt:lpstr>1_自訂設計</vt:lpstr>
      <vt:lpstr>自訂設計</vt:lpstr>
      <vt:lpstr>574TGp_natural_light</vt:lpstr>
      <vt:lpstr>1_574TGp_natural_light</vt:lpstr>
      <vt:lpstr>2_574TGp_natural_light</vt:lpstr>
      <vt:lpstr>Publishing biodiversity data via GBIF data templates and IPT2</vt:lpstr>
      <vt:lpstr>PowerPoint 簡報</vt:lpstr>
      <vt:lpstr>Outline</vt:lpstr>
      <vt:lpstr>Data publishing workflow</vt:lpstr>
      <vt:lpstr>Know your data – scope</vt:lpstr>
      <vt:lpstr>Know your data – three core types</vt:lpstr>
      <vt:lpstr>Know your data – metadata</vt:lpstr>
      <vt:lpstr>PowerPoint 簡報</vt:lpstr>
      <vt:lpstr>About publishing taxonomic data</vt:lpstr>
      <vt:lpstr>Darwin core archive</vt:lpstr>
      <vt:lpstr>Darwin core archive</vt:lpstr>
      <vt:lpstr>The approaches to generate DwC-A</vt:lpstr>
      <vt:lpstr>Where to find the spreadsheet templates</vt:lpstr>
      <vt:lpstr>Spreadsheet template and processor</vt:lpstr>
      <vt:lpstr>Metadata template</vt:lpstr>
      <vt:lpstr>Metadata template - general User Interface</vt:lpstr>
      <vt:lpstr>Metadata template – contents</vt:lpstr>
      <vt:lpstr>Species occurrence template</vt:lpstr>
      <vt:lpstr>Species occurrence template (cont.)</vt:lpstr>
      <vt:lpstr>Checklist templates </vt:lpstr>
      <vt:lpstr>Checklist 1 – Parent/Child</vt:lpstr>
      <vt:lpstr>Checklist 2 – ladder-formed classification</vt:lpstr>
      <vt:lpstr>Checklist 3 – plain-formed classification  </vt:lpstr>
      <vt:lpstr>Spreadsheet template and processor</vt:lpstr>
      <vt:lpstr>Publish your data </vt:lpstr>
      <vt:lpstr>Example metadata</vt:lpstr>
      <vt:lpstr>Example taxonomic data</vt:lpstr>
      <vt:lpstr>Upload and process checklist template</vt:lpstr>
      <vt:lpstr>Download your DwC-A file</vt:lpstr>
      <vt:lpstr>Publish the generated DwC-A</vt:lpstr>
      <vt:lpstr>Publish DwC-A using the Integrated Publishing Toolkit (IPT) </vt:lpstr>
      <vt:lpstr>Next segment</vt:lpstr>
      <vt:lpstr>In this segment we will…</vt:lpstr>
      <vt:lpstr>Connect to IPT2</vt:lpstr>
      <vt:lpstr>Login IPT2</vt:lpstr>
      <vt:lpstr>Before we start…</vt:lpstr>
      <vt:lpstr>Create a resource by importing DwC-A</vt:lpstr>
      <vt:lpstr>Overview of imported resource</vt:lpstr>
      <vt:lpstr>Overview of imported resource</vt:lpstr>
      <vt:lpstr>Sections of metadata</vt:lpstr>
      <vt:lpstr>Tips</vt:lpstr>
      <vt:lpstr>Tips (cont.)</vt:lpstr>
      <vt:lpstr>Basic metadata</vt:lpstr>
      <vt:lpstr>Basic metadata (cont.)</vt:lpstr>
      <vt:lpstr>Basic metadata (cont.)</vt:lpstr>
      <vt:lpstr>Basic metadata (cont.)</vt:lpstr>
      <vt:lpstr>Geographic coverage</vt:lpstr>
      <vt:lpstr>Taxonomic coverage</vt:lpstr>
      <vt:lpstr>Taxonomic coverage (cont.)</vt:lpstr>
      <vt:lpstr>Taxonomic coverage (cont.)</vt:lpstr>
      <vt:lpstr>Temporal coverage – 4 types</vt:lpstr>
      <vt:lpstr>Temporal coverage (cont.)</vt:lpstr>
      <vt:lpstr>Keywords</vt:lpstr>
      <vt:lpstr>Associated parties</vt:lpstr>
      <vt:lpstr>Associated parties (cont.)</vt:lpstr>
      <vt:lpstr>Project data</vt:lpstr>
      <vt:lpstr>Sampling methods</vt:lpstr>
      <vt:lpstr>Citations</vt:lpstr>
      <vt:lpstr>Collection data</vt:lpstr>
      <vt:lpstr>External links</vt:lpstr>
      <vt:lpstr>Additional metadata</vt:lpstr>
      <vt:lpstr>Source data</vt:lpstr>
      <vt:lpstr>Source data imported from DwC-A</vt:lpstr>
      <vt:lpstr>Overview of source data format</vt:lpstr>
      <vt:lpstr>Preview of your source data</vt:lpstr>
      <vt:lpstr>Mappings</vt:lpstr>
      <vt:lpstr>Darwin Core categories</vt:lpstr>
      <vt:lpstr>Darwin Core categories (cont.)</vt:lpstr>
      <vt:lpstr>Darwin Core Categories (cont.)</vt:lpstr>
      <vt:lpstr>Darwin Core Categories (cont.)</vt:lpstr>
      <vt:lpstr>Darwin Core Categories (cont.)</vt:lpstr>
      <vt:lpstr>Darwin Core Categories (cont.)</vt:lpstr>
      <vt:lpstr>Darwin Core Categories (cont.)</vt:lpstr>
      <vt:lpstr>Darwin Core categories (cont.)</vt:lpstr>
      <vt:lpstr>General info on data mappings</vt:lpstr>
      <vt:lpstr>General info on data mapping (cont.)</vt:lpstr>
      <vt:lpstr>Special situations in creating "Checklist"</vt:lpstr>
      <vt:lpstr>Example 1 – imported from DwC-A</vt:lpstr>
      <vt:lpstr>Example 2 – create by yourself</vt:lpstr>
      <vt:lpstr>Unmapped columns show at the bottom</vt:lpstr>
      <vt:lpstr>Publish resource</vt:lpstr>
      <vt:lpstr>Publish resource (cont.)</vt:lpstr>
      <vt:lpstr>Publish resource (cont.)</vt:lpstr>
      <vt:lpstr>Make resource public</vt:lpstr>
      <vt:lpstr>After make public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biodiversity data via GBIF data templates and IPT2</dc:title>
  <dc:creator>Z640</dc:creator>
  <cp:lastModifiedBy>Sony</cp:lastModifiedBy>
  <cp:revision>303</cp:revision>
  <dcterms:created xsi:type="dcterms:W3CDTF">2012-05-23T07:26:37Z</dcterms:created>
  <dcterms:modified xsi:type="dcterms:W3CDTF">2012-06-25T07:20:41Z</dcterms:modified>
</cp:coreProperties>
</file>