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3" r:id="rId3"/>
  </p:sldMasterIdLst>
  <p:notesMasterIdLst>
    <p:notesMasterId r:id="rId36"/>
  </p:notesMasterIdLst>
  <p:sldIdLst>
    <p:sldId id="256" r:id="rId4"/>
    <p:sldId id="289" r:id="rId5"/>
    <p:sldId id="287" r:id="rId6"/>
    <p:sldId id="309" r:id="rId7"/>
    <p:sldId id="310" r:id="rId8"/>
    <p:sldId id="311" r:id="rId9"/>
    <p:sldId id="312" r:id="rId10"/>
    <p:sldId id="308" r:id="rId11"/>
    <p:sldId id="313" r:id="rId12"/>
    <p:sldId id="320" r:id="rId13"/>
    <p:sldId id="314" r:id="rId14"/>
    <p:sldId id="319" r:id="rId15"/>
    <p:sldId id="315" r:id="rId16"/>
    <p:sldId id="317" r:id="rId17"/>
    <p:sldId id="318" r:id="rId18"/>
    <p:sldId id="288" r:id="rId19"/>
    <p:sldId id="290" r:id="rId20"/>
    <p:sldId id="291" r:id="rId21"/>
    <p:sldId id="292" r:id="rId22"/>
    <p:sldId id="321" r:id="rId23"/>
    <p:sldId id="293" r:id="rId24"/>
    <p:sldId id="322" r:id="rId25"/>
    <p:sldId id="294" r:id="rId26"/>
    <p:sldId id="323" r:id="rId27"/>
    <p:sldId id="295" r:id="rId28"/>
    <p:sldId id="324" r:id="rId29"/>
    <p:sldId id="296" r:id="rId30"/>
    <p:sldId id="325" r:id="rId31"/>
    <p:sldId id="297" r:id="rId32"/>
    <p:sldId id="306" r:id="rId33"/>
    <p:sldId id="307" r:id="rId34"/>
    <p:sldId id="286" r:id="rId3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EEB9"/>
    <a:srgbClr val="FFF5D5"/>
    <a:srgbClr val="FFE9A3"/>
    <a:srgbClr val="D6E4BE"/>
    <a:srgbClr val="BDD597"/>
    <a:srgbClr val="9BBF5F"/>
    <a:srgbClr val="83A945"/>
    <a:srgbClr val="72A848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0563" autoAdjust="0"/>
  </p:normalViewPr>
  <p:slideViewPr>
    <p:cSldViewPr>
      <p:cViewPr varScale="1">
        <p:scale>
          <a:sx n="41" d="100"/>
          <a:sy n="41" d="100"/>
        </p:scale>
        <p:origin x="-73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BD0CF-5A5F-4A19-811B-29764BE43E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1667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Metadata are important to improve dataset discovery and to provide potential users with details on the ‘fitness-for-use’ of the data they describe. Metadata can describe both digital and non-digital data sets: data publishers can also publish metadata about datasets that are yet ready to be published.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D0CF-5A5F-4A19-811B-29764BE43E7B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89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D0CF-5A5F-4A19-811B-29764BE43E7B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896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D0CF-5A5F-4A19-811B-29764BE43E7B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896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3" Type="http://schemas.openxmlformats.org/officeDocument/2006/relationships/image" Target="../media/image7.jpeg"/><Relationship Id="rId7" Type="http://schemas.openxmlformats.org/officeDocument/2006/relationships/image" Target="../media/image10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8.jpeg"/><Relationship Id="rId9" Type="http://schemas.openxmlformats.org/officeDocument/2006/relationships/image" Target="../media/image1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8"/>
          <a:stretch/>
        </p:blipFill>
        <p:spPr>
          <a:xfrm>
            <a:off x="104002" y="126215"/>
            <a:ext cx="8935998" cy="1512168"/>
          </a:xfrm>
          <a:prstGeom prst="rect">
            <a:avLst/>
          </a:prstGeom>
        </p:spPr>
      </p:pic>
      <p:pic>
        <p:nvPicPr>
          <p:cNvPr id="1026" name="Picture 2" descr="C:\Users\Elisha\Pictures\fish\tsai_0068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1" r="2613"/>
          <a:stretch/>
        </p:blipFill>
        <p:spPr bwMode="auto">
          <a:xfrm>
            <a:off x="137319" y="4723317"/>
            <a:ext cx="738981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85" r="8669"/>
          <a:stretch/>
        </p:blipFill>
        <p:spPr>
          <a:xfrm>
            <a:off x="937692" y="3914006"/>
            <a:ext cx="738707" cy="74244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5" b="4341"/>
          <a:stretch/>
        </p:blipFill>
        <p:spPr>
          <a:xfrm>
            <a:off x="2500066" y="5528180"/>
            <a:ext cx="742376" cy="742079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 bwMode="auto">
          <a:xfrm>
            <a:off x="104002" y="6577116"/>
            <a:ext cx="8935997" cy="1967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915988" y="5528180"/>
            <a:ext cx="742950" cy="74453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28588" y="3915560"/>
            <a:ext cx="742950" cy="742950"/>
          </a:xfrm>
          <a:prstGeom prst="rect">
            <a:avLst/>
          </a:prstGeom>
          <a:solidFill>
            <a:srgbClr val="FFEEB9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1705193" y="5528333"/>
            <a:ext cx="742950" cy="741969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6003925" y="1643567"/>
            <a:ext cx="2768600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28588" y="5529767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03389" y="2564904"/>
            <a:ext cx="7135812" cy="1222309"/>
          </a:xfrm>
          <a:prstGeom prst="rect">
            <a:avLst/>
          </a:prstGeom>
          <a:ln>
            <a:solidFill>
              <a:srgbClr val="BDD597"/>
            </a:solidFill>
          </a:ln>
        </p:spPr>
        <p:txBody>
          <a:bodyPr anchor="ctr"/>
          <a:lstStyle>
            <a:lvl1pPr algn="r">
              <a:defRPr sz="4000">
                <a:solidFill>
                  <a:srgbClr val="000000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 altLang="zh-TW" dirty="0" smtClean="0"/>
              <a:t>PERESENTATION NAME</a:t>
            </a:r>
            <a:endParaRPr lang="zh-CN" altLang="en-US" noProof="0" dirty="0" smtClean="0"/>
          </a:p>
        </p:txBody>
      </p:sp>
      <p:sp>
        <p:nvSpPr>
          <p:cNvPr id="51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4197406" y="4032635"/>
            <a:ext cx="4619627" cy="1224136"/>
          </a:xfrm>
        </p:spPr>
        <p:txBody>
          <a:bodyPr/>
          <a:lstStyle>
            <a:lvl1pPr marL="0" indent="0" algn="ctr">
              <a:buNone/>
              <a:defRPr>
                <a:solidFill>
                  <a:srgbClr val="C0C0C0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AUTHOR</a:t>
            </a:r>
            <a:endParaRPr lang="zh-TW" altLang="en-US" dirty="0"/>
          </a:p>
        </p:txBody>
      </p:sp>
      <p:pic>
        <p:nvPicPr>
          <p:cNvPr id="52" name="Picture 4" descr="\\140.109.29.215\計畫\離職同事的備份資料夾\芷彤電腦備份\taibif海報\21956b.ti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767" y="4726895"/>
            <a:ext cx="742376" cy="7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\\140.109.29.215\計畫\離職同事的備份資料夾\芷彤電腦備份\taibif海報\380048.jp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5528180"/>
            <a:ext cx="742950" cy="74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56"/>
          <p:cNvSpPr>
            <a:spLocks noChangeArrowheads="1"/>
          </p:cNvSpPr>
          <p:nvPr userDrawn="1"/>
        </p:nvSpPr>
        <p:spPr bwMode="gray">
          <a:xfrm>
            <a:off x="3276028" y="5520300"/>
            <a:ext cx="742950" cy="741969"/>
          </a:xfrm>
          <a:prstGeom prst="rect">
            <a:avLst/>
          </a:prstGeom>
          <a:solidFill>
            <a:srgbClr val="D6E4BE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38" name="圖片 3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8" y="163171"/>
            <a:ext cx="1008111" cy="497626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6477000" cy="616546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3B6FE-4FD2-466A-9335-F6EA57C97E4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623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F0E45F-599B-4EBB-A0A3-318E219E51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743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57489C98-18D7-453E-9F9E-556814A503D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137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A2196-F04B-4818-9E4F-B3C432FD7C1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6477000" cy="6165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125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A2196-F04B-4818-9E4F-B3C432FD7C1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6477000" cy="6165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116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6477000" cy="6165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A2196-F04B-4818-9E4F-B3C432FD7C1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17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15E77-E63B-4227-8B60-52182C5786B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136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6477000" cy="616546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519FC-C8DD-4F57-AF79-FA7DD5FEA97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01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6579AA-510B-4C0F-AD19-543BA2E8F4C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5255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6477000" cy="616546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F54BC-ABCB-4871-821F-C99F3AEFDE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448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4901C-6F18-4D4C-A0E3-23B3FF7B7E6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088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217B7-E6AB-47FF-B5AB-F77D78D1965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27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B25D7-A561-498E-86D1-770FBC75D8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81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7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6" Type="http://schemas.microsoft.com/office/2007/relationships/hdphoto" Target="../media/hdphoto3.wdp"/><Relationship Id="rId5" Type="http://schemas.openxmlformats.org/officeDocument/2006/relationships/image" Target="../media/image16.jpeg"/><Relationship Id="rId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Freeform 28"/>
          <p:cNvSpPr>
            <a:spLocks/>
          </p:cNvSpPr>
          <p:nvPr/>
        </p:nvSpPr>
        <p:spPr bwMode="gray">
          <a:xfrm>
            <a:off x="92075" y="292274"/>
            <a:ext cx="8955088" cy="816769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rgbClr val="9BBF5F"/>
          </a:solidFill>
          <a:ln>
            <a:noFill/>
          </a:ln>
          <a:effectLst/>
        </p:spPr>
        <p:txBody>
          <a:bodyPr/>
          <a:lstStyle/>
          <a:p>
            <a:endParaRPr lang="zh-TW" altLang="en-US"/>
          </a:p>
        </p:txBody>
      </p:sp>
      <p:pic>
        <p:nvPicPr>
          <p:cNvPr id="38" name="Picture 2" descr="C:\Users\Elisha\Desktop\中央研究網站改版\images\frame\top.jpg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85"/>
          <a:stretch/>
        </p:blipFill>
        <p:spPr bwMode="auto">
          <a:xfrm>
            <a:off x="97830" y="302098"/>
            <a:ext cx="8954095" cy="69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43" b="-1"/>
          <a:stretch/>
        </p:blipFill>
        <p:spPr>
          <a:xfrm>
            <a:off x="98996" y="307431"/>
            <a:ext cx="8952929" cy="715094"/>
          </a:xfrm>
          <a:prstGeom prst="rect">
            <a:avLst/>
          </a:prstGeom>
        </p:spPr>
      </p:pic>
      <p:sp>
        <p:nvSpPr>
          <p:cNvPr id="36" name="矩形 35"/>
          <p:cNvSpPr/>
          <p:nvPr userDrawn="1"/>
        </p:nvSpPr>
        <p:spPr bwMode="auto">
          <a:xfrm>
            <a:off x="104002" y="6586641"/>
            <a:ext cx="8935997" cy="1967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22975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92075" y="82724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ltUpDiag">
            <a:fgClr>
              <a:srgbClr val="BDD597"/>
            </a:fgClr>
            <a:bgClr>
              <a:srgbClr val="9BBF5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6880671" y="104656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196752"/>
            <a:ext cx="8229600" cy="507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按一下此處編輯母版文本樣式</a:t>
            </a:r>
          </a:p>
          <a:p>
            <a:pPr lvl="1"/>
            <a:r>
              <a:rPr lang="zh-CN" altLang="en-US" dirty="0" smtClean="0"/>
              <a:t>第二級</a:t>
            </a:r>
          </a:p>
          <a:p>
            <a:pPr lvl="2"/>
            <a:r>
              <a:rPr lang="zh-CN" altLang="en-US" dirty="0" smtClean="0"/>
              <a:t>第三級</a:t>
            </a:r>
          </a:p>
          <a:p>
            <a:pPr lvl="3"/>
            <a:r>
              <a:rPr lang="zh-CN" altLang="en-US" dirty="0" smtClean="0"/>
              <a:t>第四級</a:t>
            </a:r>
          </a:p>
          <a:p>
            <a:pPr lvl="4"/>
            <a:r>
              <a:rPr lang="zh-CN" altLang="en-US" dirty="0" smtClean="0"/>
              <a:t>第五級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564709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566297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566297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fld id="{5C4AA103-0F8D-4925-B218-37303C7E835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gray">
          <a:xfrm>
            <a:off x="144463" y="6546744"/>
            <a:ext cx="102463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100" i="1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http://taibif.tw</a:t>
            </a:r>
            <a:endParaRPr lang="en-US" altLang="zh-CN" sz="1100" i="1" dirty="0">
              <a:solidFill>
                <a:srgbClr val="FFFF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7651899" y="453604"/>
            <a:ext cx="534988" cy="5461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7032774" y="447849"/>
            <a:ext cx="534988" cy="546100"/>
          </a:xfrm>
          <a:prstGeom prst="rect">
            <a:avLst/>
          </a:prstGeom>
          <a:solidFill>
            <a:srgbClr val="00B050">
              <a:alpha val="29804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2051" name="Picture 3" descr="C:\Users\Elisha\Pictures\P3150529.JPG"/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00" t="9367" r="16492" b="6170"/>
          <a:stretch/>
        </p:blipFill>
        <p:spPr bwMode="auto">
          <a:xfrm>
            <a:off x="8279466" y="465163"/>
            <a:ext cx="559188" cy="545753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新細明體" pitchFamily="18" charset="-120"/>
          <a:ea typeface="新細明體" pitchFamily="18" charset="-12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新細明體" pitchFamily="18" charset="-120"/>
          <a:ea typeface="新細明體" pitchFamily="18" charset="-12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新細明體" pitchFamily="18" charset="-120"/>
          <a:ea typeface="新細明體" pitchFamily="18" charset="-12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新細明體" pitchFamily="18" charset="-120"/>
          <a:ea typeface="新細明體" pitchFamily="18" charset="-12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新細明體" pitchFamily="18" charset="-120"/>
          <a:ea typeface="新細明體" pitchFamily="18" charset="-12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新細明體" pitchFamily="18" charset="-120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28"/>
          <p:cNvSpPr>
            <a:spLocks/>
          </p:cNvSpPr>
          <p:nvPr userDrawn="1"/>
        </p:nvSpPr>
        <p:spPr bwMode="gray">
          <a:xfrm>
            <a:off x="92075" y="292274"/>
            <a:ext cx="8955088" cy="816769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rgbClr val="9BBF5F"/>
          </a:solidFill>
          <a:ln>
            <a:noFill/>
          </a:ln>
          <a:effectLst/>
        </p:spPr>
        <p:txBody>
          <a:bodyPr/>
          <a:lstStyle/>
          <a:p>
            <a:endParaRPr lang="zh-TW" altLang="en-US"/>
          </a:p>
        </p:txBody>
      </p:sp>
      <p:pic>
        <p:nvPicPr>
          <p:cNvPr id="53" name="Picture 2" descr="C:\Users\Elisha\Desktop\中央研究網站改版\images\frame\top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85"/>
          <a:stretch/>
        </p:blipFill>
        <p:spPr bwMode="auto">
          <a:xfrm>
            <a:off x="97830" y="302098"/>
            <a:ext cx="8954095" cy="69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圖片 5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43" b="-1"/>
          <a:stretch/>
        </p:blipFill>
        <p:spPr>
          <a:xfrm>
            <a:off x="98996" y="307431"/>
            <a:ext cx="8952929" cy="715094"/>
          </a:xfrm>
          <a:prstGeom prst="rect">
            <a:avLst/>
          </a:prstGeom>
        </p:spPr>
      </p:pic>
      <p:sp>
        <p:nvSpPr>
          <p:cNvPr id="55" name="Freeform 27" descr="Dark upward diagonal"/>
          <p:cNvSpPr>
            <a:spLocks/>
          </p:cNvSpPr>
          <p:nvPr userDrawn="1"/>
        </p:nvSpPr>
        <p:spPr bwMode="gray">
          <a:xfrm>
            <a:off x="92075" y="82724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ltUpDiag">
            <a:fgClr>
              <a:srgbClr val="BDD597"/>
            </a:fgClr>
            <a:bgClr>
              <a:srgbClr val="9BBF5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" name="Freeform 35"/>
          <p:cNvSpPr>
            <a:spLocks/>
          </p:cNvSpPr>
          <p:nvPr userDrawn="1"/>
        </p:nvSpPr>
        <p:spPr bwMode="gray">
          <a:xfrm>
            <a:off x="6880671" y="104656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dirty="0"/>
          </a:p>
        </p:txBody>
      </p:sp>
      <p:sp>
        <p:nvSpPr>
          <p:cNvPr id="36" name="矩形 35"/>
          <p:cNvSpPr/>
          <p:nvPr userDrawn="1"/>
        </p:nvSpPr>
        <p:spPr bwMode="auto">
          <a:xfrm>
            <a:off x="104002" y="6577116"/>
            <a:ext cx="8935997" cy="1967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TW" altLang="en-US" smtClean="0">
              <a:solidFill>
                <a:srgbClr val="9BD3E5"/>
              </a:solidFill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268761"/>
            <a:ext cx="8229600" cy="504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按一下此處編輯母版文本樣式</a:t>
            </a:r>
          </a:p>
          <a:p>
            <a:pPr lvl="1"/>
            <a:r>
              <a:rPr lang="zh-CN" altLang="en-US" dirty="0" smtClean="0"/>
              <a:t>第二級</a:t>
            </a:r>
          </a:p>
          <a:p>
            <a:pPr lvl="2"/>
            <a:r>
              <a:rPr lang="zh-CN" altLang="en-US" dirty="0" smtClean="0"/>
              <a:t>第三級</a:t>
            </a:r>
          </a:p>
          <a:p>
            <a:pPr lvl="3"/>
            <a:r>
              <a:rPr lang="zh-CN" altLang="en-US" dirty="0" smtClean="0"/>
              <a:t>第四級</a:t>
            </a:r>
          </a:p>
          <a:p>
            <a:pPr lvl="4"/>
            <a:r>
              <a:rPr lang="zh-CN" altLang="en-US" dirty="0" smtClean="0"/>
              <a:t>第五級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564709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575822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575822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fld id="{5C4AA103-0F8D-4925-B218-37303C7E835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gray">
          <a:xfrm>
            <a:off x="144463" y="6537219"/>
            <a:ext cx="102463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100" i="1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http://taibif.tw</a:t>
            </a:r>
            <a:endParaRPr lang="en-US" altLang="zh-CN" sz="1100" i="1" dirty="0">
              <a:solidFill>
                <a:srgbClr val="FFFF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7031262" y="454025"/>
            <a:ext cx="534988" cy="546100"/>
          </a:xfrm>
          <a:prstGeom prst="rect">
            <a:avLst/>
          </a:prstGeom>
          <a:solidFill>
            <a:srgbClr val="FFC000">
              <a:alpha val="29804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9BD3E5"/>
              </a:solidFill>
            </a:endParaRPr>
          </a:p>
        </p:txBody>
      </p:sp>
      <p:pic>
        <p:nvPicPr>
          <p:cNvPr id="3074" name="Picture 2" descr="C:\Users\Elisha\Pictures\Satyrium tanakai 田中洒灰蝶 田中烏小灰蝶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4"/>
          <a:stretch/>
        </p:blipFill>
        <p:spPr bwMode="auto">
          <a:xfrm>
            <a:off x="7655066" y="454025"/>
            <a:ext cx="548388" cy="546100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lisha\Pictures\短腹幽蟌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9" t="3776" r="3476" b="9155"/>
          <a:stretch/>
        </p:blipFill>
        <p:spPr bwMode="auto">
          <a:xfrm>
            <a:off x="8287448" y="458203"/>
            <a:ext cx="573133" cy="551447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53741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新細明體" pitchFamily="18" charset="-120"/>
          <a:ea typeface="新細明體" pitchFamily="18" charset="-12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新細明體" pitchFamily="18" charset="-120"/>
          <a:ea typeface="新細明體" pitchFamily="18" charset="-12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新細明體" pitchFamily="18" charset="-120"/>
          <a:ea typeface="新細明體" pitchFamily="18" charset="-12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新細明體" pitchFamily="18" charset="-120"/>
          <a:ea typeface="新細明體" pitchFamily="18" charset="-12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新細明體" pitchFamily="18" charset="-120"/>
          <a:ea typeface="新細明體" pitchFamily="18" charset="-12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新細明體" pitchFamily="18" charset="-120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28"/>
          <p:cNvSpPr>
            <a:spLocks/>
          </p:cNvSpPr>
          <p:nvPr userDrawn="1"/>
        </p:nvSpPr>
        <p:spPr bwMode="gray">
          <a:xfrm>
            <a:off x="92075" y="292274"/>
            <a:ext cx="8955088" cy="816769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rgbClr val="9BBF5F"/>
          </a:solidFill>
          <a:ln>
            <a:noFill/>
          </a:ln>
          <a:effectLst/>
        </p:spPr>
        <p:txBody>
          <a:bodyPr/>
          <a:lstStyle/>
          <a:p>
            <a:endParaRPr lang="zh-TW" altLang="en-US"/>
          </a:p>
        </p:txBody>
      </p:sp>
      <p:pic>
        <p:nvPicPr>
          <p:cNvPr id="39" name="Picture 2" descr="C:\Users\Elisha\Desktop\中央研究網站改版\images\frame\top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85"/>
          <a:stretch/>
        </p:blipFill>
        <p:spPr bwMode="auto">
          <a:xfrm>
            <a:off x="97830" y="302098"/>
            <a:ext cx="8954095" cy="69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圖片 3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43" b="-1"/>
          <a:stretch/>
        </p:blipFill>
        <p:spPr>
          <a:xfrm>
            <a:off x="98996" y="307431"/>
            <a:ext cx="8952929" cy="715094"/>
          </a:xfrm>
          <a:prstGeom prst="rect">
            <a:avLst/>
          </a:prstGeom>
        </p:spPr>
      </p:pic>
      <p:sp>
        <p:nvSpPr>
          <p:cNvPr id="41" name="Freeform 27" descr="Dark upward diagonal"/>
          <p:cNvSpPr>
            <a:spLocks/>
          </p:cNvSpPr>
          <p:nvPr userDrawn="1"/>
        </p:nvSpPr>
        <p:spPr bwMode="gray">
          <a:xfrm>
            <a:off x="92075" y="82724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ltUpDiag">
            <a:fgClr>
              <a:srgbClr val="BDD597"/>
            </a:fgClr>
            <a:bgClr>
              <a:srgbClr val="9BBF5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" name="Freeform 35"/>
          <p:cNvSpPr>
            <a:spLocks/>
          </p:cNvSpPr>
          <p:nvPr userDrawn="1"/>
        </p:nvSpPr>
        <p:spPr bwMode="gray">
          <a:xfrm>
            <a:off x="6880671" y="104656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dirty="0"/>
          </a:p>
        </p:txBody>
      </p:sp>
      <p:sp>
        <p:nvSpPr>
          <p:cNvPr id="36" name="矩形 35"/>
          <p:cNvSpPr/>
          <p:nvPr userDrawn="1"/>
        </p:nvSpPr>
        <p:spPr bwMode="auto">
          <a:xfrm>
            <a:off x="104002" y="6577116"/>
            <a:ext cx="8935997" cy="1967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TW" altLang="en-US" smtClean="0">
              <a:solidFill>
                <a:srgbClr val="9BD3E5"/>
              </a:solidFill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</p:grpSp>
      <p:sp>
        <p:nvSpPr>
          <p:cNvPr id="1059" name="Freeform 35"/>
          <p:cNvSpPr>
            <a:spLocks/>
          </p:cNvSpPr>
          <p:nvPr/>
        </p:nvSpPr>
        <p:spPr bwMode="gray">
          <a:xfrm>
            <a:off x="6884174" y="1187797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rgbClr val="9BD3E5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240185"/>
            <a:ext cx="8229600" cy="5070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按一下此處編輯母版文本樣式</a:t>
            </a:r>
          </a:p>
          <a:p>
            <a:pPr lvl="1"/>
            <a:r>
              <a:rPr lang="zh-CN" altLang="en-US" dirty="0" smtClean="0"/>
              <a:t>第二級</a:t>
            </a:r>
          </a:p>
          <a:p>
            <a:pPr lvl="2"/>
            <a:r>
              <a:rPr lang="zh-CN" altLang="en-US" dirty="0" smtClean="0"/>
              <a:t>第三級</a:t>
            </a:r>
          </a:p>
          <a:p>
            <a:pPr lvl="3"/>
            <a:r>
              <a:rPr lang="zh-CN" altLang="en-US" dirty="0" smtClean="0"/>
              <a:t>第四級</a:t>
            </a:r>
          </a:p>
          <a:p>
            <a:pPr lvl="4"/>
            <a:r>
              <a:rPr lang="zh-CN" altLang="en-US" dirty="0" smtClean="0"/>
              <a:t>第五級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564709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575822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575822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fld id="{5C4AA103-0F8D-4925-B218-37303C7E835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gray">
          <a:xfrm>
            <a:off x="144463" y="6537219"/>
            <a:ext cx="102463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100" i="1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http://taibif.tw</a:t>
            </a:r>
            <a:endParaRPr lang="en-US" altLang="zh-CN" sz="1100" i="1" dirty="0">
              <a:solidFill>
                <a:srgbClr val="FFFF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7032774" y="454025"/>
            <a:ext cx="534988" cy="546100"/>
          </a:xfrm>
          <a:prstGeom prst="rect">
            <a:avLst/>
          </a:prstGeom>
          <a:solidFill>
            <a:srgbClr val="0070C0">
              <a:alpha val="29804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9BD3E5"/>
              </a:solidFill>
            </a:endParaRPr>
          </a:p>
        </p:txBody>
      </p:sp>
      <p:pic>
        <p:nvPicPr>
          <p:cNvPr id="4098" name="Picture 2" descr="C:\Users\Elisha\Pictures\fish\fp00769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8906"/>
          <a:stretch/>
        </p:blipFill>
        <p:spPr bwMode="auto">
          <a:xfrm>
            <a:off x="7643165" y="463326"/>
            <a:ext cx="570906" cy="547118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Elisha\Pictures\fish\kuo00512.jpg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9" r="2148"/>
          <a:stretch/>
        </p:blipFill>
        <p:spPr bwMode="auto">
          <a:xfrm>
            <a:off x="8298659" y="463203"/>
            <a:ext cx="587668" cy="546100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50181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新細明體" pitchFamily="18" charset="-120"/>
          <a:ea typeface="新細明體" pitchFamily="18" charset="-12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新細明體" pitchFamily="18" charset="-120"/>
          <a:ea typeface="新細明體" pitchFamily="18" charset="-12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新細明體" pitchFamily="18" charset="-120"/>
          <a:ea typeface="新細明體" pitchFamily="18" charset="-12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新細明體" pitchFamily="18" charset="-120"/>
          <a:ea typeface="新細明體" pitchFamily="18" charset="-12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新細明體" pitchFamily="18" charset="-120"/>
          <a:ea typeface="新細明體" pitchFamily="18" charset="-12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新細明體" pitchFamily="18" charset="-120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tools.gbif.org/resource-browse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knb.ecoinformatics.org/software/em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gbif.org/spreadsheet-processor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bif.org/informatics/discoverymetadata/publishing/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darwincore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0358" y="2276873"/>
            <a:ext cx="8728841" cy="2520280"/>
          </a:xfrm>
        </p:spPr>
        <p:txBody>
          <a:bodyPr/>
          <a:lstStyle/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Standards </a:t>
            </a:r>
            <a:r>
              <a:rPr lang="en-US" altLang="zh-TW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tools for publishing biodiversity data</a:t>
            </a:r>
            <a:endParaRPr lang="en-US" altLang="zh-CN" dirty="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3347864" y="5229200"/>
            <a:ext cx="5504656" cy="1224136"/>
          </a:xfrm>
        </p:spPr>
        <p:txBody>
          <a:bodyPr/>
          <a:lstStyle/>
          <a:p>
            <a:pPr algn="r"/>
            <a:r>
              <a:rPr lang="en-US" altLang="zh-TW" dirty="0">
                <a:latin typeface="Calibri" pitchFamily="34" charset="0"/>
                <a:cs typeface="Calibri" pitchFamily="34" charset="0"/>
              </a:rPr>
              <a:t>Yu-Huang Wang</a:t>
            </a:r>
          </a:p>
          <a:p>
            <a:pPr algn="r"/>
            <a:r>
              <a:rPr lang="en-US" altLang="zh-TW" dirty="0">
                <a:latin typeface="Calibri" pitchFamily="34" charset="0"/>
                <a:cs typeface="Calibri" pitchFamily="34" charset="0"/>
              </a:rPr>
              <a:t>June 25, </a:t>
            </a:r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2012</a:t>
            </a:r>
            <a:endParaRPr lang="zh-TW" alt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6477000" cy="604986"/>
          </a:xfrm>
        </p:spPr>
        <p:txBody>
          <a:bodyPr/>
          <a:lstStyle/>
          <a:p>
            <a:r>
              <a:rPr lang="en-US" altLang="zh-TW" sz="3200" b="0" dirty="0"/>
              <a:t>Darwin </a:t>
            </a:r>
            <a:r>
              <a:rPr lang="en-US" altLang="zh-TW" sz="3200" b="0" dirty="0" smtClean="0"/>
              <a:t>core </a:t>
            </a:r>
            <a:r>
              <a:rPr lang="en-US" altLang="zh-TW" sz="3200" b="0" dirty="0"/>
              <a:t>&amp; </a:t>
            </a:r>
            <a:r>
              <a:rPr lang="en-US" altLang="zh-TW" sz="3200" b="0" dirty="0" smtClean="0"/>
              <a:t>extensions definitions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6127939"/>
            <a:ext cx="8229600" cy="39740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>
                <a:hlinkClick r:id="rId2"/>
              </a:rPr>
              <a:t>http://tools.gbif.org/resource-browser/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10</a:t>
            </a:fld>
            <a:endParaRPr lang="en-US" altLang="zh-C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" y="1459073"/>
            <a:ext cx="9127232" cy="427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67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6477000" cy="604986"/>
          </a:xfrm>
        </p:spPr>
        <p:txBody>
          <a:bodyPr/>
          <a:lstStyle/>
          <a:p>
            <a:r>
              <a:rPr lang="en-US" altLang="zh-TW" dirty="0" smtClean="0"/>
              <a:t>EML</a:t>
            </a:r>
            <a:endParaRPr lang="zh-TW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GBIF </a:t>
            </a:r>
            <a:r>
              <a:rPr lang="en-US" altLang="zh-TW" dirty="0" smtClean="0"/>
              <a:t>metadata profile </a:t>
            </a:r>
            <a:r>
              <a:rPr lang="en-US" altLang="zh-TW" dirty="0"/>
              <a:t>is primarily based on the </a:t>
            </a:r>
            <a:r>
              <a:rPr lang="en-US" altLang="zh-TW" b="1" i="1" dirty="0"/>
              <a:t>Ecological Metadata Language</a:t>
            </a:r>
            <a:r>
              <a:rPr lang="en-US" altLang="zh-TW" i="1" dirty="0"/>
              <a:t> </a:t>
            </a:r>
            <a:r>
              <a:rPr lang="en-US" altLang="zh-TW" dirty="0"/>
              <a:t>(EML</a:t>
            </a:r>
            <a:r>
              <a:rPr lang="en-US" altLang="zh-TW" dirty="0" smtClean="0"/>
              <a:t>).</a:t>
            </a:r>
          </a:p>
          <a:p>
            <a:r>
              <a:rPr lang="en-US" altLang="zh-TW" dirty="0" smtClean="0"/>
              <a:t>Currently, GBIF refers </a:t>
            </a:r>
            <a:r>
              <a:rPr lang="en-US" altLang="zh-TW" dirty="0"/>
              <a:t>to </a:t>
            </a:r>
            <a:r>
              <a:rPr lang="en-US" altLang="zh-TW" dirty="0" smtClean="0"/>
              <a:t>KNB EML 2.1.0 specification </a:t>
            </a:r>
            <a:r>
              <a:rPr lang="en-US" altLang="zh-TW" sz="2000" dirty="0" smtClean="0"/>
              <a:t>(</a:t>
            </a:r>
            <a:r>
              <a:rPr lang="en-US" altLang="zh-TW" sz="2000" dirty="0">
                <a:hlinkClick r:id="rId2"/>
              </a:rPr>
              <a:t>http://knb.ecoinformatics.org/software/eml/</a:t>
            </a:r>
            <a:r>
              <a:rPr lang="en-US" altLang="zh-TW" sz="2000" dirty="0" smtClean="0"/>
              <a:t>)</a:t>
            </a:r>
          </a:p>
          <a:p>
            <a:r>
              <a:rPr lang="en-US" altLang="zh-TW" dirty="0" smtClean="0"/>
              <a:t>GBIF </a:t>
            </a:r>
            <a:r>
              <a:rPr lang="en-US" altLang="zh-TW" dirty="0"/>
              <a:t>profile </a:t>
            </a:r>
            <a:r>
              <a:rPr lang="en-US" altLang="zh-TW" dirty="0" smtClean="0"/>
              <a:t>utilizes </a:t>
            </a:r>
            <a:r>
              <a:rPr lang="en-US" altLang="zh-TW" dirty="0"/>
              <a:t>a subset of EML and extends it to include additional </a:t>
            </a:r>
            <a:r>
              <a:rPr lang="en-US" altLang="zh-TW" dirty="0" smtClean="0"/>
              <a:t>requirements that </a:t>
            </a:r>
            <a:r>
              <a:rPr lang="en-US" altLang="zh-TW" dirty="0"/>
              <a:t>are not accommodated in the EML </a:t>
            </a:r>
            <a:r>
              <a:rPr lang="en-US" altLang="zh-TW" dirty="0" smtClean="0"/>
              <a:t>specification.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9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12 forms for metadata in IPT2</a:t>
            </a:r>
            <a:endParaRPr lang="zh-TW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latin typeface="Calibri" pitchFamily="34" charset="0"/>
                <a:cs typeface="Calibri" pitchFamily="34" charset="0"/>
              </a:rPr>
              <a:t>Basic Metadata</a:t>
            </a:r>
          </a:p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Geographic </a:t>
            </a:r>
            <a:r>
              <a:rPr lang="en-US" altLang="zh-TW" dirty="0">
                <a:latin typeface="Calibri" pitchFamily="34" charset="0"/>
                <a:cs typeface="Calibri" pitchFamily="34" charset="0"/>
              </a:rPr>
              <a:t>Coverage</a:t>
            </a:r>
          </a:p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Taxonomic </a:t>
            </a:r>
            <a:r>
              <a:rPr lang="en-US" altLang="zh-TW" dirty="0">
                <a:latin typeface="Calibri" pitchFamily="34" charset="0"/>
                <a:cs typeface="Calibri" pitchFamily="34" charset="0"/>
              </a:rPr>
              <a:t>Coverage</a:t>
            </a:r>
          </a:p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Temporal </a:t>
            </a:r>
            <a:r>
              <a:rPr lang="en-US" altLang="zh-TW" dirty="0">
                <a:latin typeface="Calibri" pitchFamily="34" charset="0"/>
                <a:cs typeface="Calibri" pitchFamily="34" charset="0"/>
              </a:rPr>
              <a:t>Coverage</a:t>
            </a:r>
          </a:p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Other </a:t>
            </a:r>
            <a:r>
              <a:rPr lang="en-US" altLang="zh-TW" dirty="0">
                <a:latin typeface="Calibri" pitchFamily="34" charset="0"/>
                <a:cs typeface="Calibri" pitchFamily="34" charset="0"/>
              </a:rPr>
              <a:t>Keywords</a:t>
            </a:r>
          </a:p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Associated </a:t>
            </a:r>
            <a:r>
              <a:rPr lang="en-US" altLang="zh-TW" dirty="0">
                <a:latin typeface="Calibri" pitchFamily="34" charset="0"/>
                <a:cs typeface="Calibri" pitchFamily="34" charset="0"/>
              </a:rPr>
              <a:t>Parties</a:t>
            </a:r>
          </a:p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Project Data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latin typeface="Calibri" pitchFamily="34" charset="0"/>
                <a:cs typeface="Calibri" pitchFamily="34" charset="0"/>
              </a:rPr>
              <a:t>Sampling Methods</a:t>
            </a:r>
          </a:p>
          <a:p>
            <a:r>
              <a:rPr lang="en-US" altLang="zh-TW" dirty="0">
                <a:latin typeface="Calibri" pitchFamily="34" charset="0"/>
                <a:cs typeface="Calibri" pitchFamily="34" charset="0"/>
              </a:rPr>
              <a:t>Citations</a:t>
            </a:r>
          </a:p>
          <a:p>
            <a:r>
              <a:rPr lang="en-US" altLang="zh-TW" dirty="0">
                <a:latin typeface="Calibri" pitchFamily="34" charset="0"/>
                <a:cs typeface="Calibri" pitchFamily="34" charset="0"/>
              </a:rPr>
              <a:t>Collection Data</a:t>
            </a:r>
          </a:p>
          <a:p>
            <a:r>
              <a:rPr lang="en-US" altLang="zh-TW" dirty="0">
                <a:latin typeface="Calibri" pitchFamily="34" charset="0"/>
                <a:cs typeface="Calibri" pitchFamily="34" charset="0"/>
              </a:rPr>
              <a:t>Physical Data</a:t>
            </a:r>
          </a:p>
          <a:p>
            <a:r>
              <a:rPr lang="en-US" altLang="zh-TW" dirty="0">
                <a:latin typeface="Calibri" pitchFamily="34" charset="0"/>
                <a:cs typeface="Calibri" pitchFamily="34" charset="0"/>
              </a:rPr>
              <a:t>Additional Metadata</a:t>
            </a:r>
            <a:endParaRPr lang="zh-TW" altLang="en-US" dirty="0">
              <a:latin typeface="Calibri" pitchFamily="34" charset="0"/>
              <a:cs typeface="Calibri" pitchFamily="34" charset="0"/>
            </a:endParaRPr>
          </a:p>
          <a:p>
            <a:endParaRPr lang="zh-TW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>
                <a:latin typeface="Calibri" pitchFamily="34" charset="0"/>
                <a:cs typeface="Calibri" pitchFamily="34" charset="0"/>
              </a:rPr>
              <a:pPr/>
              <a:t>12</a:t>
            </a:fld>
            <a:endParaRPr lang="en-US" altLang="zh-CN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70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608" y="404664"/>
            <a:ext cx="6919664" cy="604986"/>
          </a:xfrm>
        </p:spPr>
        <p:txBody>
          <a:bodyPr/>
          <a:lstStyle/>
          <a:p>
            <a:r>
              <a:rPr lang="en-US" altLang="zh-TW" sz="2800" dirty="0" smtClean="0"/>
              <a:t>Darwin core archive (</a:t>
            </a:r>
            <a:r>
              <a:rPr lang="en-US" altLang="zh-TW" sz="2800" dirty="0" err="1" smtClean="0"/>
              <a:t>DwC</a:t>
            </a:r>
            <a:r>
              <a:rPr lang="en-US" altLang="zh-TW" sz="2800" dirty="0" smtClean="0"/>
              <a:t>-A) component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Core data file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Optional extension file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13</a:t>
            </a:fld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8" y="1793372"/>
            <a:ext cx="8935888" cy="1635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5" y="4750634"/>
            <a:ext cx="9051010" cy="1558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364088" y="2169730"/>
            <a:ext cx="1368152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err="1" smtClean="0">
                <a:solidFill>
                  <a:schemeClr val="tx2"/>
                </a:solidFill>
              </a:rPr>
              <a:t>scientificName</a:t>
            </a:r>
            <a:endParaRPr lang="zh-TW" altLang="en-US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39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488" y="404664"/>
            <a:ext cx="6825712" cy="604986"/>
          </a:xfrm>
        </p:spPr>
        <p:txBody>
          <a:bodyPr/>
          <a:lstStyle/>
          <a:p>
            <a:r>
              <a:rPr lang="en-US" altLang="zh-TW" sz="2800" dirty="0"/>
              <a:t>Darwin core archive (</a:t>
            </a:r>
            <a:r>
              <a:rPr lang="en-US" altLang="zh-TW" sz="2800" dirty="0" err="1"/>
              <a:t>DwC</a:t>
            </a:r>
            <a:r>
              <a:rPr lang="en-US" altLang="zh-TW" sz="2800" dirty="0"/>
              <a:t>-A) component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Metafile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Resource </a:t>
            </a:r>
            <a:r>
              <a:rPr lang="en-US" altLang="zh-TW" dirty="0" smtClean="0"/>
              <a:t>metadata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14</a:t>
            </a:fld>
            <a:endParaRPr lang="en-US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63" y="4077072"/>
            <a:ext cx="8715562" cy="2539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95" y="1716245"/>
            <a:ext cx="6975824" cy="177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49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6477000" cy="604986"/>
          </a:xfrm>
        </p:spPr>
        <p:txBody>
          <a:bodyPr/>
          <a:lstStyle/>
          <a:p>
            <a:r>
              <a:rPr lang="en-US" altLang="zh-TW" dirty="0" smtClean="0"/>
              <a:t>Darwin </a:t>
            </a:r>
            <a:r>
              <a:rPr lang="en-US" altLang="zh-TW" dirty="0"/>
              <a:t>core archive (</a:t>
            </a:r>
            <a:r>
              <a:rPr lang="en-US" altLang="zh-TW" dirty="0" err="1"/>
              <a:t>DwC</a:t>
            </a:r>
            <a:r>
              <a:rPr lang="en-US" altLang="zh-TW" dirty="0"/>
              <a:t>-A)</a:t>
            </a:r>
            <a:endParaRPr lang="zh-TW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Core data file</a:t>
            </a:r>
            <a:endParaRPr lang="en-US" altLang="zh-TW" dirty="0"/>
          </a:p>
          <a:p>
            <a:r>
              <a:rPr lang="en-US" altLang="zh-TW" dirty="0" smtClean="0"/>
              <a:t>Extension files</a:t>
            </a:r>
          </a:p>
          <a:p>
            <a:r>
              <a:rPr lang="en-US" altLang="zh-TW" dirty="0" smtClean="0"/>
              <a:t>Metafile</a:t>
            </a:r>
          </a:p>
          <a:p>
            <a:r>
              <a:rPr lang="en-US" altLang="zh-TW" dirty="0" smtClean="0"/>
              <a:t>Metadata file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15</a:t>
            </a:fld>
            <a:endParaRPr lang="en-US" altLang="zh-C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2" y="4089844"/>
            <a:ext cx="9152038" cy="2363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4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419100"/>
            <a:ext cx="6477000" cy="581026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Tools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7"/>
          </a:xfrm>
        </p:spPr>
        <p:txBody>
          <a:bodyPr/>
          <a:lstStyle/>
          <a:p>
            <a:r>
              <a:rPr lang="en-US" altLang="zh-TW" dirty="0" smtClean="0"/>
              <a:t>Excel templates</a:t>
            </a:r>
          </a:p>
          <a:p>
            <a:r>
              <a:rPr lang="en-US" altLang="zh-TW" dirty="0" smtClean="0"/>
              <a:t>Spreadsheet processor</a:t>
            </a:r>
          </a:p>
          <a:p>
            <a:r>
              <a:rPr lang="en-US" altLang="zh-TW" dirty="0" smtClean="0"/>
              <a:t>IPT2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16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40968"/>
            <a:ext cx="8793688" cy="3000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1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89806"/>
            <a:ext cx="6477000" cy="60007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Data publishing mechanism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17</a:t>
            </a:fld>
            <a:endParaRPr lang="en-US" altLang="zh-CN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816" y="1297286"/>
            <a:ext cx="5796368" cy="5084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8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72" y="1052736"/>
            <a:ext cx="7560912" cy="506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6912768" cy="604986"/>
          </a:xfrm>
        </p:spPr>
        <p:txBody>
          <a:bodyPr/>
          <a:lstStyle/>
          <a:p>
            <a:r>
              <a:rPr lang="en-US" altLang="zh-TW" sz="2800" dirty="0" smtClean="0">
                <a:latin typeface="Calibri" pitchFamily="34" charset="0"/>
                <a:cs typeface="Calibri" pitchFamily="34" charset="0"/>
              </a:rPr>
              <a:t>Excel template &amp; spreadsheet processor</a:t>
            </a:r>
            <a:endParaRPr lang="zh-TW" alt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119326"/>
            <a:ext cx="8229600" cy="40601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600" dirty="0">
                <a:hlinkClick r:id="rId3"/>
              </a:rPr>
              <a:t>http://tools.gbif.org/spreadsheet-processor/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994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419100"/>
            <a:ext cx="6477000" cy="581026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Metadata template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7"/>
          </a:xfrm>
        </p:spPr>
        <p:txBody>
          <a:bodyPr/>
          <a:lstStyle/>
          <a:p>
            <a:r>
              <a:rPr lang="en-US" altLang="zh-TW" dirty="0" smtClean="0"/>
              <a:t>Readme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19</a:t>
            </a:fld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29" r="18255"/>
          <a:stretch/>
        </p:blipFill>
        <p:spPr bwMode="auto">
          <a:xfrm>
            <a:off x="50994" y="1844824"/>
            <a:ext cx="9040330" cy="448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4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89806"/>
            <a:ext cx="6477000" cy="60007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GBIF informatics infrastructure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2</a:t>
            </a:fld>
            <a:endParaRPr lang="en-US" altLang="zh-CN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6" y="1080672"/>
            <a:ext cx="6943728" cy="5444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2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419100"/>
            <a:ext cx="6477000" cy="581026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Metadata template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7"/>
          </a:xfrm>
        </p:spPr>
        <p:txBody>
          <a:bodyPr/>
          <a:lstStyle/>
          <a:p>
            <a:r>
              <a:rPr lang="en-US" altLang="zh-TW" dirty="0" smtClean="0"/>
              <a:t>Metadata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20</a:t>
            </a:fld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2"/>
          <a:stretch/>
        </p:blipFill>
        <p:spPr bwMode="auto">
          <a:xfrm>
            <a:off x="48086" y="2101517"/>
            <a:ext cx="9047828" cy="3650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29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89806"/>
            <a:ext cx="6477000" cy="60007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Occurrence template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21</a:t>
            </a:fld>
            <a:endParaRPr lang="en-US" altLang="zh-CN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7745"/>
          </a:xfrm>
        </p:spPr>
        <p:txBody>
          <a:bodyPr/>
          <a:lstStyle/>
          <a:p>
            <a:r>
              <a:rPr lang="en-US" altLang="zh-TW" dirty="0" smtClean="0"/>
              <a:t>Readme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51" y="1649618"/>
            <a:ext cx="7998712" cy="4875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25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89806"/>
            <a:ext cx="6477000" cy="60007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Occurrence template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Metadata</a:t>
            </a:r>
          </a:p>
          <a:p>
            <a:r>
              <a:rPr lang="en-US" altLang="zh-TW" dirty="0" smtClean="0"/>
              <a:t>Occurrence</a:t>
            </a:r>
            <a:br>
              <a:rPr lang="en-US" altLang="zh-TW" dirty="0" smtClean="0"/>
            </a:br>
            <a:r>
              <a:rPr lang="en-US" altLang="zh-TW" dirty="0" smtClean="0"/>
              <a:t>- 45 terms (columns)</a:t>
            </a:r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09" b="51793"/>
          <a:stretch/>
        </p:blipFill>
        <p:spPr bwMode="auto">
          <a:xfrm>
            <a:off x="34364" y="3529264"/>
            <a:ext cx="9051696" cy="11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9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6477000" cy="604986"/>
          </a:xfrm>
        </p:spPr>
        <p:txBody>
          <a:bodyPr/>
          <a:lstStyle/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Check list 1 template</a:t>
            </a:r>
            <a:endParaRPr lang="zh-TW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7745"/>
          </a:xfrm>
        </p:spPr>
        <p:txBody>
          <a:bodyPr/>
          <a:lstStyle/>
          <a:p>
            <a:r>
              <a:rPr lang="en-US" altLang="zh-TW" dirty="0" smtClean="0"/>
              <a:t>Readme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23</a:t>
            </a:fld>
            <a:endParaRPr lang="en-US" altLang="zh-C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556792"/>
            <a:ext cx="7608887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67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6477000" cy="604986"/>
          </a:xfrm>
        </p:spPr>
        <p:txBody>
          <a:bodyPr/>
          <a:lstStyle/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Check list 1 template</a:t>
            </a:r>
            <a:endParaRPr lang="zh-TW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7745"/>
          </a:xfrm>
        </p:spPr>
        <p:txBody>
          <a:bodyPr/>
          <a:lstStyle/>
          <a:p>
            <a:r>
              <a:rPr lang="en-US" altLang="zh-TW" dirty="0" smtClean="0"/>
              <a:t>Classification “</a:t>
            </a:r>
            <a:r>
              <a:rPr lang="en-US" altLang="zh-TW" dirty="0" err="1" smtClean="0"/>
              <a:t>Nomalized</a:t>
            </a:r>
            <a:r>
              <a:rPr lang="en-US" altLang="zh-TW" dirty="0" smtClean="0"/>
              <a:t>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- 14 terms (columns)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24</a:t>
            </a:fld>
            <a:endParaRPr lang="en-US" altLang="zh-C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0" y="2457460"/>
            <a:ext cx="9036496" cy="3005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530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419100"/>
            <a:ext cx="6477000" cy="581026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Check list </a:t>
            </a:r>
            <a:r>
              <a:rPr lang="en-US" altLang="zh-TW" dirty="0" smtClean="0"/>
              <a:t>2 </a:t>
            </a:r>
            <a:r>
              <a:rPr lang="en-US" altLang="zh-TW" dirty="0"/>
              <a:t>template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3"/>
          </a:xfrm>
        </p:spPr>
        <p:txBody>
          <a:bodyPr/>
          <a:lstStyle/>
          <a:p>
            <a:r>
              <a:rPr lang="en-US" altLang="zh-TW" dirty="0" smtClean="0"/>
              <a:t>Readme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25</a:t>
            </a:fld>
            <a:endParaRPr lang="en-US" altLang="zh-CN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99" y="1612178"/>
            <a:ext cx="7068816" cy="512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5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419100"/>
            <a:ext cx="6477000" cy="581026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Check list </a:t>
            </a:r>
            <a:r>
              <a:rPr lang="en-US" altLang="zh-TW" dirty="0" smtClean="0"/>
              <a:t>2 </a:t>
            </a:r>
            <a:r>
              <a:rPr lang="en-US" altLang="zh-TW" dirty="0"/>
              <a:t>template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3"/>
          </a:xfrm>
        </p:spPr>
        <p:txBody>
          <a:bodyPr/>
          <a:lstStyle/>
          <a:p>
            <a:r>
              <a:rPr lang="en-US" altLang="zh-TW" dirty="0"/>
              <a:t>Higher Classification in unranked </a:t>
            </a:r>
            <a:r>
              <a:rPr lang="en-US" altLang="zh-TW" dirty="0" smtClean="0"/>
              <a:t>columns</a:t>
            </a:r>
            <a:br>
              <a:rPr lang="en-US" altLang="zh-TW" dirty="0" smtClean="0"/>
            </a:br>
            <a:r>
              <a:rPr lang="en-US" altLang="zh-TW" dirty="0" smtClean="0"/>
              <a:t>- 19 terms (columns)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26</a:t>
            </a:fld>
            <a:endParaRPr lang="en-US" altLang="zh-C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60" r="6049"/>
          <a:stretch/>
        </p:blipFill>
        <p:spPr bwMode="auto">
          <a:xfrm>
            <a:off x="0" y="2276872"/>
            <a:ext cx="9139931" cy="3937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7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89806"/>
            <a:ext cx="6477000" cy="60007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Check list </a:t>
            </a:r>
            <a:r>
              <a:rPr lang="en-US" altLang="zh-TW" dirty="0" smtClean="0"/>
              <a:t>3 </a:t>
            </a:r>
            <a:r>
              <a:rPr lang="en-US" altLang="zh-TW" dirty="0"/>
              <a:t>template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27</a:t>
            </a:fld>
            <a:endParaRPr lang="en-US" altLang="zh-CN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7745"/>
          </a:xfrm>
        </p:spPr>
        <p:txBody>
          <a:bodyPr/>
          <a:lstStyle/>
          <a:p>
            <a:r>
              <a:rPr lang="en-US" altLang="zh-TW" dirty="0" smtClean="0"/>
              <a:t>Readme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62" y="1579188"/>
            <a:ext cx="7823968" cy="5090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25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89806"/>
            <a:ext cx="6477000" cy="60007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Check list </a:t>
            </a:r>
            <a:r>
              <a:rPr lang="en-US" altLang="zh-TW" dirty="0" smtClean="0"/>
              <a:t>3 </a:t>
            </a:r>
            <a:r>
              <a:rPr lang="en-US" altLang="zh-TW" dirty="0"/>
              <a:t>template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28</a:t>
            </a:fld>
            <a:endParaRPr lang="en-US" altLang="zh-CN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7745"/>
          </a:xfrm>
        </p:spPr>
        <p:txBody>
          <a:bodyPr/>
          <a:lstStyle/>
          <a:p>
            <a:r>
              <a:rPr lang="en-US" altLang="zh-TW" dirty="0"/>
              <a:t>Standard Linnaean  </a:t>
            </a:r>
            <a:r>
              <a:rPr lang="en-US" altLang="zh-TW" dirty="0" smtClean="0"/>
              <a:t>Classification</a:t>
            </a:r>
            <a:br>
              <a:rPr lang="en-US" altLang="zh-TW" dirty="0" smtClean="0"/>
            </a:br>
            <a:r>
              <a:rPr lang="en-US" altLang="zh-TW" dirty="0" smtClean="0"/>
              <a:t>- 18 terms (columns)</a:t>
            </a:r>
            <a:endParaRPr lang="zh-TW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" y="2766510"/>
            <a:ext cx="9131112" cy="152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16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6477000" cy="604986"/>
          </a:xfrm>
        </p:spPr>
        <p:txBody>
          <a:bodyPr/>
          <a:lstStyle/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Upload your excel template</a:t>
            </a:r>
            <a:endParaRPr lang="zh-TW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29</a:t>
            </a:fld>
            <a:endParaRPr lang="en-US" altLang="zh-C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3"/>
            <a:ext cx="3312368" cy="2146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8" y="3478492"/>
            <a:ext cx="9001000" cy="3315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67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6477000" cy="604986"/>
          </a:xfrm>
        </p:spPr>
        <p:txBody>
          <a:bodyPr/>
          <a:lstStyle/>
          <a:p>
            <a:r>
              <a:rPr lang="en-US" altLang="zh-TW" dirty="0" smtClean="0"/>
              <a:t>GBIF biodiversity data resources</a:t>
            </a:r>
            <a:endParaRPr lang="zh-TW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Resource = </a:t>
            </a:r>
            <a:br>
              <a:rPr lang="en-US" altLang="zh-TW" dirty="0" smtClean="0"/>
            </a:br>
            <a:r>
              <a:rPr lang="en-US" altLang="zh-TW" dirty="0" smtClean="0"/>
              <a:t>Meta data + Dataset</a:t>
            </a:r>
          </a:p>
          <a:p>
            <a:r>
              <a:rPr lang="en-US" altLang="zh-TW" dirty="0"/>
              <a:t>A dataset is a collection of data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records.</a:t>
            </a:r>
          </a:p>
          <a:p>
            <a:r>
              <a:rPr lang="en-US" altLang="zh-TW" dirty="0" smtClean="0"/>
              <a:t>Metadata describe datasets.</a:t>
            </a:r>
            <a:br>
              <a:rPr lang="en-US" altLang="zh-TW" dirty="0" smtClean="0"/>
            </a:br>
            <a:r>
              <a:rPr lang="en-US" altLang="zh-TW" dirty="0" smtClean="0"/>
              <a:t>In context of GBIF</a:t>
            </a:r>
            <a:r>
              <a:rPr lang="en-US" altLang="zh-TW" dirty="0"/>
              <a:t>, metadata provide information about the </a:t>
            </a:r>
            <a:r>
              <a:rPr lang="en-US" altLang="zh-TW" dirty="0" smtClean="0"/>
              <a:t>suppliers of </a:t>
            </a:r>
            <a:r>
              <a:rPr lang="en-US" altLang="zh-TW" dirty="0"/>
              <a:t>biodiversity data and about the origins and purpose of those data.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3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96752"/>
            <a:ext cx="244792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8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6477000" cy="604986"/>
          </a:xfrm>
        </p:spPr>
        <p:txBody>
          <a:bodyPr/>
          <a:lstStyle/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Publish data via IPT2 </a:t>
            </a:r>
            <a:endParaRPr lang="zh-TW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30</a:t>
            </a:fld>
            <a:endParaRPr lang="en-US" altLang="zh-C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2" y="1196752"/>
            <a:ext cx="8674344" cy="532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27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076" y="1068502"/>
            <a:ext cx="3909848" cy="568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67544" y="404664"/>
            <a:ext cx="6480720" cy="591830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 smtClean="0"/>
              <a:t>Document map for publishing data</a:t>
            </a:r>
            <a:endParaRPr lang="zh-TW" altLang="en-US" sz="1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6896" y="5517232"/>
            <a:ext cx="8229600" cy="288031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zh-TW" sz="1200" dirty="0">
                <a:hlinkClick r:id="rId3"/>
              </a:rPr>
              <a:t>http://www.gbif.org/informatics/discoverymetadata/publishing</a:t>
            </a:r>
            <a:r>
              <a:rPr lang="en-US" altLang="zh-TW" sz="1200" dirty="0" smtClean="0">
                <a:hlinkClick r:id="rId3"/>
              </a:rPr>
              <a:t>/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705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 smtClean="0">
                <a:ea typeface="宋体" pitchFamily="2" charset="-122"/>
              </a:rPr>
              <a:t>Thank You!</a:t>
            </a:r>
            <a:endParaRPr lang="en-US" altLang="zh-CN" sz="6000" dirty="0">
              <a:ea typeface="宋体" pitchFamily="2" charset="-122"/>
            </a:endParaRP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55875" y="5589588"/>
            <a:ext cx="6400800" cy="33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r">
              <a:lnSpc>
                <a:spcPct val="90000"/>
              </a:lnSpc>
              <a:buFontTx/>
              <a:buNone/>
            </a:pPr>
            <a:r>
              <a:rPr lang="en-US" altLang="zh-CN" sz="1600" i="1" dirty="0" smtClean="0">
                <a:solidFill>
                  <a:schemeClr val="tx2"/>
                </a:solidFill>
                <a:latin typeface="Calibri" pitchFamily="34" charset="0"/>
                <a:ea typeface="SansBlack" pitchFamily="2" charset="-122"/>
                <a:cs typeface="Calibri" pitchFamily="34" charset="0"/>
              </a:rPr>
              <a:t>http://taibif.tw</a:t>
            </a:r>
            <a:endParaRPr lang="en-US" altLang="zh-CN" sz="1600" i="1" dirty="0">
              <a:solidFill>
                <a:schemeClr val="tx2"/>
              </a:solidFill>
              <a:latin typeface="Calibri" pitchFamily="34" charset="0"/>
              <a:ea typeface="SansBlack" pitchFamily="2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6477000" cy="604986"/>
          </a:xfrm>
        </p:spPr>
        <p:txBody>
          <a:bodyPr/>
          <a:lstStyle/>
          <a:p>
            <a:r>
              <a:rPr lang="en-US" altLang="zh-TW" dirty="0" smtClean="0"/>
              <a:t>GBIF biodiversity data resources</a:t>
            </a:r>
            <a:endParaRPr lang="zh-TW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data record is a collection of record elements or properties. An example </a:t>
            </a:r>
            <a:r>
              <a:rPr lang="en-US" altLang="zh-TW" dirty="0" smtClean="0"/>
              <a:t>data record </a:t>
            </a:r>
            <a:r>
              <a:rPr lang="en-US" altLang="zh-TW" dirty="0"/>
              <a:t>may describe a museum specimen. One of the data elements would </a:t>
            </a:r>
            <a:r>
              <a:rPr lang="en-US" altLang="zh-TW" dirty="0" smtClean="0"/>
              <a:t>almost certainly </a:t>
            </a:r>
            <a:r>
              <a:rPr lang="en-US" altLang="zh-TW" dirty="0"/>
              <a:t>be a scientific name element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A record element contains the data values (i.e., the data). An example value in </a:t>
            </a:r>
            <a:r>
              <a:rPr lang="en-US" altLang="zh-TW" dirty="0" smtClean="0"/>
              <a:t>a scientific </a:t>
            </a:r>
            <a:r>
              <a:rPr lang="en-US" altLang="zh-TW" dirty="0"/>
              <a:t>name record element would be </a:t>
            </a:r>
            <a:r>
              <a:rPr lang="en-US" altLang="zh-TW" i="1" dirty="0" err="1" smtClean="0"/>
              <a:t>Abies</a:t>
            </a:r>
            <a:r>
              <a:rPr lang="en-US" altLang="zh-TW" i="1" dirty="0" smtClean="0"/>
              <a:t> </a:t>
            </a:r>
            <a:r>
              <a:rPr lang="en-US" altLang="zh-TW" i="1" dirty="0" err="1" smtClean="0"/>
              <a:t>kawakamii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411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6477000" cy="604986"/>
          </a:xfrm>
        </p:spPr>
        <p:txBody>
          <a:bodyPr/>
          <a:lstStyle/>
          <a:p>
            <a:r>
              <a:rPr lang="en-US" altLang="zh-TW" dirty="0"/>
              <a:t>Three </a:t>
            </a:r>
            <a:r>
              <a:rPr lang="en-US" altLang="zh-TW" dirty="0" smtClean="0"/>
              <a:t>core data types</a:t>
            </a:r>
            <a:endParaRPr lang="zh-TW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Primary biodiversity data or occurrence data</a:t>
            </a:r>
            <a:r>
              <a:rPr lang="en-US" altLang="zh-TW" dirty="0"/>
              <a:t>, e.g., </a:t>
            </a:r>
            <a:r>
              <a:rPr lang="en-US" altLang="zh-TW" dirty="0" smtClean="0"/>
              <a:t>a dataset of bird </a:t>
            </a:r>
            <a:r>
              <a:rPr lang="en-US" altLang="zh-TW" dirty="0"/>
              <a:t>observation data </a:t>
            </a:r>
            <a:r>
              <a:rPr lang="en-US" altLang="zh-TW" dirty="0" smtClean="0"/>
              <a:t>records, specimen data </a:t>
            </a:r>
            <a:r>
              <a:rPr lang="en-US" altLang="zh-TW" dirty="0"/>
              <a:t>records from a natural history </a:t>
            </a:r>
            <a:r>
              <a:rPr lang="en-US" altLang="zh-TW" dirty="0" smtClean="0"/>
              <a:t>museum, etc.</a:t>
            </a:r>
          </a:p>
          <a:p>
            <a:r>
              <a:rPr lang="en-US" altLang="zh-TW" b="1" dirty="0" smtClean="0"/>
              <a:t>Taxonomic data</a:t>
            </a:r>
            <a:r>
              <a:rPr lang="en-US" altLang="zh-TW" dirty="0" smtClean="0"/>
              <a:t>, e.g., a dataset of an </a:t>
            </a:r>
            <a:r>
              <a:rPr lang="en-US" altLang="zh-TW" dirty="0"/>
              <a:t>annotated checklist of bird </a:t>
            </a:r>
            <a:r>
              <a:rPr lang="en-US" altLang="zh-TW" dirty="0" smtClean="0"/>
              <a:t>species</a:t>
            </a:r>
          </a:p>
          <a:p>
            <a:r>
              <a:rPr lang="en-US" altLang="zh-TW" b="1" dirty="0"/>
              <a:t>Resource </a:t>
            </a:r>
            <a:r>
              <a:rPr lang="en-US" altLang="zh-TW" b="1" dirty="0" smtClean="0"/>
              <a:t>metadata</a:t>
            </a:r>
            <a:r>
              <a:rPr lang="en-US" altLang="zh-TW" dirty="0" smtClean="0"/>
              <a:t>, data </a:t>
            </a:r>
            <a:r>
              <a:rPr lang="en-US" altLang="zh-TW" dirty="0"/>
              <a:t>records that provide descriptive information about datasets.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4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6477000" cy="604986"/>
          </a:xfrm>
        </p:spPr>
        <p:txBody>
          <a:bodyPr/>
          <a:lstStyle/>
          <a:p>
            <a:r>
              <a:rPr lang="en-US" altLang="zh-TW" dirty="0" smtClean="0"/>
              <a:t>Data publishing workflow</a:t>
            </a:r>
            <a:endParaRPr lang="zh-TW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64904"/>
            <a:ext cx="8964488" cy="153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70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6826696" cy="604986"/>
          </a:xfrm>
        </p:spPr>
        <p:txBody>
          <a:bodyPr/>
          <a:lstStyle/>
          <a:p>
            <a:r>
              <a:rPr lang="en-US" altLang="zh-TW" sz="3200" dirty="0" smtClean="0"/>
              <a:t>Publishing </a:t>
            </a:r>
            <a:r>
              <a:rPr lang="en-US" altLang="zh-TW" sz="3200" dirty="0"/>
              <a:t>options in the GBIF Network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690" y="1068234"/>
            <a:ext cx="5056620" cy="570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35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6477000" cy="604986"/>
          </a:xfrm>
        </p:spPr>
        <p:txBody>
          <a:bodyPr/>
          <a:lstStyle/>
          <a:p>
            <a:r>
              <a:rPr lang="en-US" altLang="zh-TW" dirty="0" smtClean="0"/>
              <a:t>Standards for publishing data</a:t>
            </a:r>
            <a:endParaRPr lang="zh-TW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Darwin </a:t>
            </a:r>
            <a:r>
              <a:rPr lang="en-US" altLang="zh-TW" dirty="0" smtClean="0"/>
              <a:t>Core</a:t>
            </a:r>
            <a:br>
              <a:rPr lang="en-US" altLang="zh-TW" dirty="0" smtClean="0"/>
            </a:br>
            <a:r>
              <a:rPr lang="en-US" altLang="zh-TW" dirty="0" smtClean="0"/>
              <a:t>- occurrence</a:t>
            </a:r>
            <a:br>
              <a:rPr lang="en-US" altLang="zh-TW" dirty="0" smtClean="0"/>
            </a:br>
            <a:r>
              <a:rPr lang="en-US" altLang="zh-TW" dirty="0" smtClean="0"/>
              <a:t>- check list</a:t>
            </a:r>
            <a:endParaRPr lang="en-US" altLang="zh-TW" dirty="0"/>
          </a:p>
          <a:p>
            <a:r>
              <a:rPr lang="en-US" altLang="zh-TW" dirty="0" smtClean="0"/>
              <a:t>EML metadata</a:t>
            </a:r>
            <a:endParaRPr lang="en-US" altLang="zh-TW" dirty="0"/>
          </a:p>
          <a:p>
            <a:r>
              <a:rPr lang="en-US" altLang="zh-TW" dirty="0"/>
              <a:t>Darwin Core Archive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13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smtClean="0">
                <a:latin typeface="Calibri" pitchFamily="34" charset="0"/>
                <a:cs typeface="Calibri" pitchFamily="34" charset="0"/>
              </a:rPr>
              <a:t>Darwin core terms</a:t>
            </a:r>
            <a:endParaRPr lang="zh-TW" alt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323528" y="1628801"/>
            <a:ext cx="4377952" cy="3024336"/>
          </a:xfrm>
        </p:spPr>
        <p:txBody>
          <a:bodyPr/>
          <a:lstStyle/>
          <a:p>
            <a:r>
              <a:rPr lang="en-US" altLang="zh-TW" sz="3200" dirty="0" smtClean="0">
                <a:latin typeface="Calibri" pitchFamily="34" charset="0"/>
                <a:cs typeface="Calibri" pitchFamily="34" charset="0"/>
              </a:rPr>
              <a:t>Record-level </a:t>
            </a:r>
          </a:p>
          <a:p>
            <a:r>
              <a:rPr lang="en-US" altLang="zh-TW" sz="3200" dirty="0" smtClean="0">
                <a:latin typeface="Calibri" pitchFamily="34" charset="0"/>
                <a:cs typeface="Calibri" pitchFamily="34" charset="0"/>
              </a:rPr>
              <a:t>Occurrence </a:t>
            </a:r>
          </a:p>
          <a:p>
            <a:r>
              <a:rPr lang="en-US" altLang="zh-TW" sz="3200" dirty="0" smtClean="0">
                <a:latin typeface="Calibri" pitchFamily="34" charset="0"/>
                <a:cs typeface="Calibri" pitchFamily="34" charset="0"/>
              </a:rPr>
              <a:t>Event </a:t>
            </a:r>
            <a:endParaRPr lang="en-US" altLang="zh-TW" sz="3200" dirty="0">
              <a:latin typeface="Calibri" pitchFamily="34" charset="0"/>
              <a:cs typeface="Calibri" pitchFamily="34" charset="0"/>
            </a:endParaRPr>
          </a:p>
          <a:p>
            <a:r>
              <a:rPr lang="en-US" altLang="zh-TW" sz="3200" dirty="0" err="1">
                <a:latin typeface="Calibri" pitchFamily="34" charset="0"/>
                <a:cs typeface="Calibri" pitchFamily="34" charset="0"/>
              </a:rPr>
              <a:t>GeologicalContext</a:t>
            </a:r>
            <a:r>
              <a:rPr lang="en-US" altLang="zh-TW" sz="3200" dirty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US" altLang="zh-TW" sz="3200" dirty="0" smtClean="0">
                <a:latin typeface="Calibri" pitchFamily="34" charset="0"/>
                <a:cs typeface="Calibri" pitchFamily="34" charset="0"/>
              </a:rPr>
              <a:t>Location</a:t>
            </a:r>
            <a:endParaRPr lang="en-US" altLang="zh-TW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4570818" y="1675309"/>
            <a:ext cx="4377952" cy="3049835"/>
          </a:xfrm>
        </p:spPr>
        <p:txBody>
          <a:bodyPr/>
          <a:lstStyle/>
          <a:p>
            <a:r>
              <a:rPr lang="en-US" altLang="zh-TW" sz="3200" dirty="0">
                <a:latin typeface="Calibri" pitchFamily="34" charset="0"/>
                <a:cs typeface="Calibri" pitchFamily="34" charset="0"/>
              </a:rPr>
              <a:t>Identification</a:t>
            </a:r>
          </a:p>
          <a:p>
            <a:r>
              <a:rPr lang="en-US" altLang="zh-TW" sz="3200" dirty="0" smtClean="0">
                <a:latin typeface="Calibri" pitchFamily="34" charset="0"/>
                <a:cs typeface="Calibri" pitchFamily="34" charset="0"/>
              </a:rPr>
              <a:t>Taxon</a:t>
            </a:r>
          </a:p>
          <a:p>
            <a:r>
              <a:rPr lang="en-US" altLang="zh-TW" sz="3200" dirty="0" err="1" smtClean="0">
                <a:latin typeface="Calibri" pitchFamily="34" charset="0"/>
                <a:cs typeface="Calibri" pitchFamily="34" charset="0"/>
              </a:rPr>
              <a:t>ResourceRelationship</a:t>
            </a:r>
            <a:r>
              <a:rPr lang="en-US" altLang="zh-TW" sz="32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US" altLang="zh-TW" sz="3200" dirty="0" err="1" smtClean="0">
                <a:latin typeface="Calibri" pitchFamily="34" charset="0"/>
                <a:cs typeface="Calibri" pitchFamily="34" charset="0"/>
              </a:rPr>
              <a:t>MeasurementOrFact</a:t>
            </a:r>
            <a:endParaRPr lang="en-US" altLang="zh-TW" sz="3200" dirty="0">
              <a:latin typeface="Calibri" pitchFamily="34" charset="0"/>
              <a:cs typeface="Calibri" pitchFamily="34" charset="0"/>
            </a:endParaRPr>
          </a:p>
          <a:p>
            <a:r>
              <a:rPr lang="en-US" altLang="zh-TW" sz="3200" dirty="0">
                <a:latin typeface="Calibri" pitchFamily="34" charset="0"/>
                <a:cs typeface="Calibri" pitchFamily="34" charset="0"/>
              </a:rPr>
              <a:t>Type </a:t>
            </a:r>
            <a:r>
              <a:rPr lang="en-US" altLang="zh-TW" sz="3200" dirty="0" smtClean="0">
                <a:latin typeface="Calibri" pitchFamily="34" charset="0"/>
                <a:cs typeface="Calibri" pitchFamily="34" charset="0"/>
              </a:rPr>
              <a:t>Vocabulary</a:t>
            </a:r>
            <a:endParaRPr lang="zh-TW" altLang="en-US" sz="3200" dirty="0">
              <a:latin typeface="Calibri" pitchFamily="34" charset="0"/>
              <a:cs typeface="Calibri" pitchFamily="34" charset="0"/>
            </a:endParaRPr>
          </a:p>
          <a:p>
            <a:endParaRPr lang="zh-TW" alt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7" name="文字方塊 6"/>
          <p:cNvSpPr txBox="1"/>
          <p:nvPr/>
        </p:nvSpPr>
        <p:spPr>
          <a:xfrm>
            <a:off x="395536" y="479715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>
                <a:latin typeface="Calibri" pitchFamily="34" charset="0"/>
                <a:cs typeface="Calibri" pitchFamily="34" charset="0"/>
                <a:hlinkClick r:id="rId2"/>
              </a:rPr>
              <a:t>http://code.google.com/p/darwincore/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944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74TGp_natural_light">
  <a:themeElements>
    <a:clrScheme name="574TGp_natural_light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574T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74TGp_natural_light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4TGp_natural_light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4TGp_natural_light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574TGp_natural_light">
  <a:themeElements>
    <a:clrScheme name="574TGp_natural_light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574T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74TGp_natural_light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4TGp_natural_light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4TGp_natural_light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574TGp_natural_light">
  <a:themeElements>
    <a:clrScheme name="574TGp_natural_light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574T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74TGp_natural_light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4TGp_natural_light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4TGp_natural_light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574TGp_natural_light</Template>
  <TotalTime>2199</TotalTime>
  <Words>485</Words>
  <Application>Microsoft Office PowerPoint</Application>
  <PresentationFormat>如螢幕大小 (4:3)</PresentationFormat>
  <Paragraphs>139</Paragraphs>
  <Slides>32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32</vt:i4>
      </vt:variant>
    </vt:vector>
  </HeadingPairs>
  <TitlesOfParts>
    <vt:vector size="35" baseType="lpstr">
      <vt:lpstr>574TGp_natural_light</vt:lpstr>
      <vt:lpstr>1_574TGp_natural_light</vt:lpstr>
      <vt:lpstr>2_574TGp_natural_light</vt:lpstr>
      <vt:lpstr>Standards and tools for publishing biodiversity data</vt:lpstr>
      <vt:lpstr>GBIF informatics infrastructure</vt:lpstr>
      <vt:lpstr>GBIF biodiversity data resources</vt:lpstr>
      <vt:lpstr>GBIF biodiversity data resources</vt:lpstr>
      <vt:lpstr>Three core data types</vt:lpstr>
      <vt:lpstr>Data publishing workflow</vt:lpstr>
      <vt:lpstr>Publishing options in the GBIF Network</vt:lpstr>
      <vt:lpstr>Standards for publishing data</vt:lpstr>
      <vt:lpstr>Darwin core terms</vt:lpstr>
      <vt:lpstr>Darwin core &amp; extensions definitions</vt:lpstr>
      <vt:lpstr>EML</vt:lpstr>
      <vt:lpstr>12 forms for metadata in IPT2</vt:lpstr>
      <vt:lpstr>Darwin core archive (DwC-A) component</vt:lpstr>
      <vt:lpstr>Darwin core archive (DwC-A) component</vt:lpstr>
      <vt:lpstr>Darwin core archive (DwC-A)</vt:lpstr>
      <vt:lpstr>Tools </vt:lpstr>
      <vt:lpstr>Data publishing mechanism</vt:lpstr>
      <vt:lpstr>Excel template &amp; spreadsheet processor</vt:lpstr>
      <vt:lpstr>Metadata template</vt:lpstr>
      <vt:lpstr>Metadata template</vt:lpstr>
      <vt:lpstr>Occurrence template</vt:lpstr>
      <vt:lpstr>Occurrence template</vt:lpstr>
      <vt:lpstr>Check list 1 template</vt:lpstr>
      <vt:lpstr>Check list 1 template</vt:lpstr>
      <vt:lpstr>Check list 2 template</vt:lpstr>
      <vt:lpstr>Check list 2 template</vt:lpstr>
      <vt:lpstr>Check list 3 template</vt:lpstr>
      <vt:lpstr>Check list 3 template</vt:lpstr>
      <vt:lpstr>Upload your excel template</vt:lpstr>
      <vt:lpstr>Publish data via IPT2 </vt:lpstr>
      <vt:lpstr>Document map for publishing data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Sony</cp:lastModifiedBy>
  <cp:revision>107</cp:revision>
  <dcterms:created xsi:type="dcterms:W3CDTF">2009-12-14T00:17:51Z</dcterms:created>
  <dcterms:modified xsi:type="dcterms:W3CDTF">2012-06-25T05:28:14Z</dcterms:modified>
</cp:coreProperties>
</file>