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3" r:id="rId3"/>
  </p:sldMasterIdLst>
  <p:notesMasterIdLst>
    <p:notesMasterId r:id="rId14"/>
  </p:notesMasterIdLst>
  <p:sldIdLst>
    <p:sldId id="256" r:id="rId4"/>
    <p:sldId id="289" r:id="rId5"/>
    <p:sldId id="292" r:id="rId6"/>
    <p:sldId id="288" r:id="rId7"/>
    <p:sldId id="290" r:id="rId8"/>
    <p:sldId id="291" r:id="rId9"/>
    <p:sldId id="293" r:id="rId10"/>
    <p:sldId id="287" r:id="rId11"/>
    <p:sldId id="294" r:id="rId12"/>
    <p:sldId id="286" r:id="rId1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EEB9"/>
    <a:srgbClr val="FFF5D5"/>
    <a:srgbClr val="FFE9A3"/>
    <a:srgbClr val="D6E4BE"/>
    <a:srgbClr val="BDD597"/>
    <a:srgbClr val="9BBF5F"/>
    <a:srgbClr val="83A945"/>
    <a:srgbClr val="72A848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3743" autoAdjust="0"/>
  </p:normalViewPr>
  <p:slideViewPr>
    <p:cSldViewPr>
      <p:cViewPr>
        <p:scale>
          <a:sx n="50" d="100"/>
          <a:sy n="50" d="100"/>
        </p:scale>
        <p:origin x="-1842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1BD0CF-5A5F-4A19-811B-29764BE43E7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16672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iff"/><Relationship Id="rId3" Type="http://schemas.openxmlformats.org/officeDocument/2006/relationships/image" Target="../media/image7.jpeg"/><Relationship Id="rId7" Type="http://schemas.openxmlformats.org/officeDocument/2006/relationships/image" Target="../media/image10.jpe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jpeg"/><Relationship Id="rId5" Type="http://schemas.microsoft.com/office/2007/relationships/hdphoto" Target="../media/hdphoto2.wdp"/><Relationship Id="rId10" Type="http://schemas.openxmlformats.org/officeDocument/2006/relationships/image" Target="../media/image13.png"/><Relationship Id="rId4" Type="http://schemas.openxmlformats.org/officeDocument/2006/relationships/image" Target="../media/image8.jpeg"/><Relationship Id="rId9" Type="http://schemas.openxmlformats.org/officeDocument/2006/relationships/image" Target="../media/image1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8"/>
          <a:stretch/>
        </p:blipFill>
        <p:spPr>
          <a:xfrm>
            <a:off x="104002" y="126215"/>
            <a:ext cx="8935998" cy="1512168"/>
          </a:xfrm>
          <a:prstGeom prst="rect">
            <a:avLst/>
          </a:prstGeom>
        </p:spPr>
      </p:pic>
      <p:pic>
        <p:nvPicPr>
          <p:cNvPr id="1026" name="Picture 2" descr="C:\Users\Elisha\Pictures\fish\tsai_0068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1" r="2613"/>
          <a:stretch/>
        </p:blipFill>
        <p:spPr bwMode="auto">
          <a:xfrm>
            <a:off x="137319" y="4723317"/>
            <a:ext cx="738981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685" r="8669"/>
          <a:stretch/>
        </p:blipFill>
        <p:spPr>
          <a:xfrm>
            <a:off x="937692" y="3914006"/>
            <a:ext cx="738707" cy="74244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55" b="4341"/>
          <a:stretch/>
        </p:blipFill>
        <p:spPr>
          <a:xfrm>
            <a:off x="2500066" y="5528180"/>
            <a:ext cx="742376" cy="742079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 bwMode="auto">
          <a:xfrm>
            <a:off x="104002" y="6577116"/>
            <a:ext cx="8935997" cy="19674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06" name="Rectangle 34" descr="5"/>
          <p:cNvSpPr>
            <a:spLocks noChangeArrowheads="1"/>
          </p:cNvSpPr>
          <p:nvPr/>
        </p:nvSpPr>
        <p:spPr bwMode="gray">
          <a:xfrm>
            <a:off x="915988" y="5528180"/>
            <a:ext cx="742950" cy="744537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26" name="Rectangle 54"/>
          <p:cNvSpPr>
            <a:spLocks noChangeArrowheads="1"/>
          </p:cNvSpPr>
          <p:nvPr/>
        </p:nvSpPr>
        <p:spPr bwMode="gray">
          <a:xfrm>
            <a:off x="128588" y="3915560"/>
            <a:ext cx="742950" cy="742950"/>
          </a:xfrm>
          <a:prstGeom prst="rect">
            <a:avLst/>
          </a:prstGeom>
          <a:solidFill>
            <a:srgbClr val="FFEEB9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28" name="Rectangle 56"/>
          <p:cNvSpPr>
            <a:spLocks noChangeArrowheads="1"/>
          </p:cNvSpPr>
          <p:nvPr/>
        </p:nvSpPr>
        <p:spPr bwMode="gray">
          <a:xfrm>
            <a:off x="1705193" y="5528333"/>
            <a:ext cx="742950" cy="741969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079" name="Group 7"/>
          <p:cNvGrpSpPr>
            <a:grpSpLocks/>
          </p:cNvGrpSpPr>
          <p:nvPr/>
        </p:nvGrpSpPr>
        <p:grpSpPr bwMode="auto">
          <a:xfrm rot="10800000">
            <a:off x="6003925" y="1643567"/>
            <a:ext cx="2768600" cy="779463"/>
            <a:chOff x="1566" y="164"/>
            <a:chExt cx="1455" cy="425"/>
          </a:xfrm>
        </p:grpSpPr>
        <p:sp>
          <p:nvSpPr>
            <p:cNvPr id="3080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1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2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4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5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6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7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8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9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91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92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93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94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95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31775" y="6445250"/>
            <a:ext cx="2205038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574925" y="6445250"/>
            <a:ext cx="2990850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gray">
          <a:xfrm>
            <a:off x="128588" y="5529767"/>
            <a:ext cx="741362" cy="7429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03389" y="2564904"/>
            <a:ext cx="7135812" cy="1222309"/>
          </a:xfrm>
          <a:prstGeom prst="rect">
            <a:avLst/>
          </a:prstGeom>
          <a:ln>
            <a:solidFill>
              <a:srgbClr val="BDD597"/>
            </a:solidFill>
          </a:ln>
        </p:spPr>
        <p:txBody>
          <a:bodyPr anchor="ctr"/>
          <a:lstStyle>
            <a:lvl1pPr algn="r">
              <a:defRPr sz="4000">
                <a:solidFill>
                  <a:srgbClr val="000000"/>
                </a:solidFill>
                <a:latin typeface="Georgia" pitchFamily="18" charset="0"/>
              </a:defRPr>
            </a:lvl1pPr>
          </a:lstStyle>
          <a:p>
            <a:pPr lvl="0"/>
            <a:r>
              <a:rPr lang="en-US" altLang="zh-TW" dirty="0" smtClean="0"/>
              <a:t>PERESENTATION NAME</a:t>
            </a:r>
            <a:endParaRPr lang="zh-CN" altLang="en-US" noProof="0" dirty="0" smtClean="0"/>
          </a:p>
        </p:txBody>
      </p:sp>
      <p:sp>
        <p:nvSpPr>
          <p:cNvPr id="51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4197406" y="4032635"/>
            <a:ext cx="4619627" cy="1224136"/>
          </a:xfrm>
        </p:spPr>
        <p:txBody>
          <a:bodyPr/>
          <a:lstStyle>
            <a:lvl1pPr marL="0" indent="0" algn="ctr">
              <a:buNone/>
              <a:defRPr>
                <a:solidFill>
                  <a:srgbClr val="C0C0C0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 smtClean="0"/>
              <a:t>AUTHOR</a:t>
            </a:r>
            <a:endParaRPr lang="zh-TW" altLang="en-US" dirty="0"/>
          </a:p>
        </p:txBody>
      </p:sp>
      <p:pic>
        <p:nvPicPr>
          <p:cNvPr id="52" name="Picture 4" descr="\\140.109.29.215\計畫\離職同事的備份資料夾\芷彤電腦備份\taibif海報\21956b.tif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767" y="4726895"/>
            <a:ext cx="742376" cy="74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3" descr="\\140.109.29.215\計畫\離職同事的備份資料夾\芷彤電腦備份\taibif海報\380048.jp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88" y="5528180"/>
            <a:ext cx="742950" cy="74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56"/>
          <p:cNvSpPr>
            <a:spLocks noChangeArrowheads="1"/>
          </p:cNvSpPr>
          <p:nvPr userDrawn="1"/>
        </p:nvSpPr>
        <p:spPr bwMode="gray">
          <a:xfrm>
            <a:off x="3276028" y="5520300"/>
            <a:ext cx="742950" cy="741969"/>
          </a:xfrm>
          <a:prstGeom prst="rect">
            <a:avLst/>
          </a:prstGeom>
          <a:solidFill>
            <a:srgbClr val="D6E4BE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38" name="圖片 3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8" y="163171"/>
            <a:ext cx="1008111" cy="497626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05979"/>
            <a:ext cx="6477000" cy="616546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23B6FE-4FD2-466A-9335-F6EA57C97E4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623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38125"/>
            <a:ext cx="2057400" cy="593407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38125"/>
            <a:ext cx="6019800" cy="59340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F0E45F-599B-4EBB-A0A3-318E219E51F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3743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57489C98-18D7-453E-9F9E-556814A503D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3137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DA2196-F04B-4818-9E4F-B3C432FD7C1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57200" y="405979"/>
            <a:ext cx="6477000" cy="61654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125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DA2196-F04B-4818-9E4F-B3C432FD7C1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457200" y="405979"/>
            <a:ext cx="6477000" cy="61654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116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05979"/>
            <a:ext cx="6477000" cy="61654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DA2196-F04B-4818-9E4F-B3C432FD7C1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0174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715E77-E63B-4227-8B60-52182C5786B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8136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05979"/>
            <a:ext cx="6477000" cy="616546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5519FC-C8DD-4F57-AF79-FA7DD5FEA97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01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6579AA-510B-4C0F-AD19-543BA2E8F4C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5255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05979"/>
            <a:ext cx="6477000" cy="616546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AF54BC-ABCB-4871-821F-C99F3AEFDE4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7448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D4901C-6F18-4D4C-A0E3-23B3FF7B7E6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088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217B7-E6AB-47FF-B5AB-F77D78D1965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127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EB25D7-A561-498E-86D1-770FBC75D83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081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3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7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6" Type="http://schemas.microsoft.com/office/2007/relationships/hdphoto" Target="../media/hdphoto3.wdp"/><Relationship Id="rId5" Type="http://schemas.openxmlformats.org/officeDocument/2006/relationships/image" Target="../media/image16.jpeg"/><Relationship Id="rId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Freeform 28"/>
          <p:cNvSpPr>
            <a:spLocks/>
          </p:cNvSpPr>
          <p:nvPr/>
        </p:nvSpPr>
        <p:spPr bwMode="gray">
          <a:xfrm>
            <a:off x="92075" y="292274"/>
            <a:ext cx="8955088" cy="816769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rgbClr val="9BBF5F"/>
          </a:solidFill>
          <a:ln>
            <a:noFill/>
          </a:ln>
          <a:effectLst/>
        </p:spPr>
        <p:txBody>
          <a:bodyPr/>
          <a:lstStyle/>
          <a:p>
            <a:endParaRPr lang="zh-TW" altLang="en-US"/>
          </a:p>
        </p:txBody>
      </p:sp>
      <p:pic>
        <p:nvPicPr>
          <p:cNvPr id="38" name="Picture 2" descr="C:\Users\Elisha\Desktop\中央研究網站改版\images\frame\top.jpg"/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85"/>
          <a:stretch/>
        </p:blipFill>
        <p:spPr bwMode="auto">
          <a:xfrm>
            <a:off x="97830" y="302098"/>
            <a:ext cx="8954095" cy="69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43" b="-1"/>
          <a:stretch/>
        </p:blipFill>
        <p:spPr>
          <a:xfrm>
            <a:off x="98996" y="307431"/>
            <a:ext cx="8952929" cy="715094"/>
          </a:xfrm>
          <a:prstGeom prst="rect">
            <a:avLst/>
          </a:prstGeom>
        </p:spPr>
      </p:pic>
      <p:sp>
        <p:nvSpPr>
          <p:cNvPr id="36" name="矩形 35"/>
          <p:cNvSpPr/>
          <p:nvPr userDrawn="1"/>
        </p:nvSpPr>
        <p:spPr bwMode="auto">
          <a:xfrm>
            <a:off x="104002" y="6586641"/>
            <a:ext cx="8935997" cy="19674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6553200" y="6022975"/>
            <a:ext cx="2392363" cy="563563"/>
            <a:chOff x="1566" y="164"/>
            <a:chExt cx="1455" cy="425"/>
          </a:xfrm>
        </p:grpSpPr>
        <p:sp>
          <p:nvSpPr>
            <p:cNvPr id="1032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51" name="Freeform 27" descr="Dark upward diagonal"/>
          <p:cNvSpPr>
            <a:spLocks/>
          </p:cNvSpPr>
          <p:nvPr/>
        </p:nvSpPr>
        <p:spPr bwMode="gray">
          <a:xfrm>
            <a:off x="92075" y="82724"/>
            <a:ext cx="8956675" cy="179388"/>
          </a:xfrm>
          <a:custGeom>
            <a:avLst/>
            <a:gdLst>
              <a:gd name="T0" fmla="*/ 0 w 5639"/>
              <a:gd name="T1" fmla="*/ 0 h 113"/>
              <a:gd name="T2" fmla="*/ 5582 w 5639"/>
              <a:gd name="T3" fmla="*/ 0 h 113"/>
              <a:gd name="T4" fmla="*/ 5639 w 5639"/>
              <a:gd name="T5" fmla="*/ 45 h 113"/>
              <a:gd name="T6" fmla="*/ 5636 w 5639"/>
              <a:gd name="T7" fmla="*/ 113 h 113"/>
              <a:gd name="T8" fmla="*/ 0 w 5639"/>
              <a:gd name="T9" fmla="*/ 113 h 113"/>
              <a:gd name="T10" fmla="*/ 0 w 5639"/>
              <a:gd name="T11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ltUpDiag">
            <a:fgClr>
              <a:srgbClr val="BDD597"/>
            </a:fgClr>
            <a:bgClr>
              <a:srgbClr val="9BBF5F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59" name="Freeform 35"/>
          <p:cNvSpPr>
            <a:spLocks/>
          </p:cNvSpPr>
          <p:nvPr/>
        </p:nvSpPr>
        <p:spPr bwMode="gray">
          <a:xfrm>
            <a:off x="6880671" y="1046560"/>
            <a:ext cx="2155825" cy="52388"/>
          </a:xfrm>
          <a:custGeom>
            <a:avLst/>
            <a:gdLst>
              <a:gd name="T0" fmla="*/ 0 w 1358"/>
              <a:gd name="T1" fmla="*/ 2 h 33"/>
              <a:gd name="T2" fmla="*/ 1358 w 1358"/>
              <a:gd name="T3" fmla="*/ 0 h 33"/>
              <a:gd name="T4" fmla="*/ 1356 w 1358"/>
              <a:gd name="T5" fmla="*/ 32 h 33"/>
              <a:gd name="T6" fmla="*/ 60 w 1358"/>
              <a:gd name="T7" fmla="*/ 33 h 33"/>
              <a:gd name="T8" fmla="*/ 0 w 1358"/>
              <a:gd name="T9" fmla="*/ 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196752"/>
            <a:ext cx="8229600" cy="507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按一下此處編輯母版文本樣式</a:t>
            </a:r>
          </a:p>
          <a:p>
            <a:pPr lvl="1"/>
            <a:r>
              <a:rPr lang="zh-CN" altLang="en-US" dirty="0" smtClean="0"/>
              <a:t>第二級</a:t>
            </a:r>
          </a:p>
          <a:p>
            <a:pPr lvl="2"/>
            <a:r>
              <a:rPr lang="zh-CN" altLang="en-US" dirty="0" smtClean="0"/>
              <a:t>第三級</a:t>
            </a:r>
          </a:p>
          <a:p>
            <a:pPr lvl="3"/>
            <a:r>
              <a:rPr lang="zh-CN" altLang="en-US" dirty="0" smtClean="0"/>
              <a:t>第四級</a:t>
            </a:r>
          </a:p>
          <a:p>
            <a:pPr lvl="4"/>
            <a:r>
              <a:rPr lang="zh-CN" altLang="en-US" dirty="0" smtClean="0"/>
              <a:t>第五級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0" y="6564709"/>
            <a:ext cx="17129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830763" y="6566297"/>
            <a:ext cx="23114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16763" y="6566297"/>
            <a:ext cx="161607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fld id="{5C4AA103-0F8D-4925-B218-37303C7E835A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1061" name="Text Box 37"/>
          <p:cNvSpPr txBox="1">
            <a:spLocks noChangeArrowheads="1"/>
          </p:cNvSpPr>
          <p:nvPr/>
        </p:nvSpPr>
        <p:spPr bwMode="gray">
          <a:xfrm>
            <a:off x="144463" y="6546744"/>
            <a:ext cx="102463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100" i="1" dirty="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http://taibif.tw</a:t>
            </a:r>
            <a:endParaRPr lang="en-US" altLang="zh-CN" sz="1100" i="1" dirty="0">
              <a:solidFill>
                <a:srgbClr val="FFFF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54" name="Rectangle 30" descr="7"/>
          <p:cNvSpPr>
            <a:spLocks noChangeArrowheads="1"/>
          </p:cNvSpPr>
          <p:nvPr/>
        </p:nvSpPr>
        <p:spPr bwMode="gray">
          <a:xfrm>
            <a:off x="7651899" y="453604"/>
            <a:ext cx="534988" cy="54610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60" name="Rectangle 36"/>
          <p:cNvSpPr>
            <a:spLocks noChangeArrowheads="1"/>
          </p:cNvSpPr>
          <p:nvPr/>
        </p:nvSpPr>
        <p:spPr bwMode="gray">
          <a:xfrm>
            <a:off x="7032774" y="447849"/>
            <a:ext cx="534988" cy="546100"/>
          </a:xfrm>
          <a:prstGeom prst="rect">
            <a:avLst/>
          </a:prstGeom>
          <a:solidFill>
            <a:srgbClr val="00B050">
              <a:alpha val="29804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2051" name="Picture 3" descr="C:\Users\Elisha\Pictures\P3150529.JPG"/>
          <p:cNvPicPr>
            <a:picLocks noChangeAspect="1" noChangeArrowheads="1"/>
          </p:cNvPicPr>
          <p:nvPr userDrawn="1"/>
        </p:nvPicPr>
        <p:blipFill rotWithShape="1"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600" t="9367" r="16492" b="6170"/>
          <a:stretch/>
        </p:blipFill>
        <p:spPr bwMode="auto">
          <a:xfrm>
            <a:off x="8279466" y="465163"/>
            <a:ext cx="559188" cy="545753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新細明體" pitchFamily="18" charset="-120"/>
          <a:ea typeface="新細明體" pitchFamily="18" charset="-120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新細明體" pitchFamily="18" charset="-120"/>
          <a:ea typeface="新細明體" pitchFamily="18" charset="-120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新細明體" pitchFamily="18" charset="-120"/>
          <a:ea typeface="新細明體" pitchFamily="18" charset="-12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新細明體" pitchFamily="18" charset="-120"/>
          <a:ea typeface="新細明體" pitchFamily="18" charset="-12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新細明體" pitchFamily="18" charset="-120"/>
          <a:ea typeface="新細明體" pitchFamily="18" charset="-12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新細明體" pitchFamily="18" charset="-120"/>
          <a:ea typeface="新細明體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28"/>
          <p:cNvSpPr>
            <a:spLocks/>
          </p:cNvSpPr>
          <p:nvPr userDrawn="1"/>
        </p:nvSpPr>
        <p:spPr bwMode="gray">
          <a:xfrm>
            <a:off x="92075" y="292274"/>
            <a:ext cx="8955088" cy="816769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rgbClr val="9BBF5F"/>
          </a:solidFill>
          <a:ln>
            <a:noFill/>
          </a:ln>
          <a:effectLst/>
        </p:spPr>
        <p:txBody>
          <a:bodyPr/>
          <a:lstStyle/>
          <a:p>
            <a:endParaRPr lang="zh-TW" altLang="en-US"/>
          </a:p>
        </p:txBody>
      </p:sp>
      <p:pic>
        <p:nvPicPr>
          <p:cNvPr id="53" name="Picture 2" descr="C:\Users\Elisha\Desktop\中央研究網站改版\images\frame\top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85"/>
          <a:stretch/>
        </p:blipFill>
        <p:spPr bwMode="auto">
          <a:xfrm>
            <a:off x="97830" y="302098"/>
            <a:ext cx="8954095" cy="69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圖片 53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43" b="-1"/>
          <a:stretch/>
        </p:blipFill>
        <p:spPr>
          <a:xfrm>
            <a:off x="98996" y="307431"/>
            <a:ext cx="8952929" cy="715094"/>
          </a:xfrm>
          <a:prstGeom prst="rect">
            <a:avLst/>
          </a:prstGeom>
        </p:spPr>
      </p:pic>
      <p:sp>
        <p:nvSpPr>
          <p:cNvPr id="55" name="Freeform 27" descr="Dark upward diagonal"/>
          <p:cNvSpPr>
            <a:spLocks/>
          </p:cNvSpPr>
          <p:nvPr userDrawn="1"/>
        </p:nvSpPr>
        <p:spPr bwMode="gray">
          <a:xfrm>
            <a:off x="92075" y="82724"/>
            <a:ext cx="8956675" cy="179388"/>
          </a:xfrm>
          <a:custGeom>
            <a:avLst/>
            <a:gdLst>
              <a:gd name="T0" fmla="*/ 0 w 5639"/>
              <a:gd name="T1" fmla="*/ 0 h 113"/>
              <a:gd name="T2" fmla="*/ 5582 w 5639"/>
              <a:gd name="T3" fmla="*/ 0 h 113"/>
              <a:gd name="T4" fmla="*/ 5639 w 5639"/>
              <a:gd name="T5" fmla="*/ 45 h 113"/>
              <a:gd name="T6" fmla="*/ 5636 w 5639"/>
              <a:gd name="T7" fmla="*/ 113 h 113"/>
              <a:gd name="T8" fmla="*/ 0 w 5639"/>
              <a:gd name="T9" fmla="*/ 113 h 113"/>
              <a:gd name="T10" fmla="*/ 0 w 5639"/>
              <a:gd name="T11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ltUpDiag">
            <a:fgClr>
              <a:srgbClr val="BDD597"/>
            </a:fgClr>
            <a:bgClr>
              <a:srgbClr val="9BBF5F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6" name="Freeform 35"/>
          <p:cNvSpPr>
            <a:spLocks/>
          </p:cNvSpPr>
          <p:nvPr userDrawn="1"/>
        </p:nvSpPr>
        <p:spPr bwMode="gray">
          <a:xfrm>
            <a:off x="6880671" y="1046560"/>
            <a:ext cx="2155825" cy="52388"/>
          </a:xfrm>
          <a:custGeom>
            <a:avLst/>
            <a:gdLst>
              <a:gd name="T0" fmla="*/ 0 w 1358"/>
              <a:gd name="T1" fmla="*/ 2 h 33"/>
              <a:gd name="T2" fmla="*/ 1358 w 1358"/>
              <a:gd name="T3" fmla="*/ 0 h 33"/>
              <a:gd name="T4" fmla="*/ 1356 w 1358"/>
              <a:gd name="T5" fmla="*/ 32 h 33"/>
              <a:gd name="T6" fmla="*/ 60 w 1358"/>
              <a:gd name="T7" fmla="*/ 33 h 33"/>
              <a:gd name="T8" fmla="*/ 0 w 1358"/>
              <a:gd name="T9" fmla="*/ 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dirty="0"/>
          </a:p>
        </p:txBody>
      </p:sp>
      <p:sp>
        <p:nvSpPr>
          <p:cNvPr id="36" name="矩形 35"/>
          <p:cNvSpPr/>
          <p:nvPr userDrawn="1"/>
        </p:nvSpPr>
        <p:spPr bwMode="auto">
          <a:xfrm>
            <a:off x="104002" y="6577116"/>
            <a:ext cx="8935997" cy="19674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TW" altLang="en-US" smtClean="0">
              <a:solidFill>
                <a:srgbClr val="9BD3E5"/>
              </a:solidFill>
            </a:endParaRPr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6553200" y="6013450"/>
            <a:ext cx="2392363" cy="563563"/>
            <a:chOff x="1566" y="164"/>
            <a:chExt cx="1455" cy="425"/>
          </a:xfrm>
        </p:grpSpPr>
        <p:sp>
          <p:nvSpPr>
            <p:cNvPr id="1032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268761"/>
            <a:ext cx="8229600" cy="504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按一下此處編輯母版文本樣式</a:t>
            </a:r>
          </a:p>
          <a:p>
            <a:pPr lvl="1"/>
            <a:r>
              <a:rPr lang="zh-CN" altLang="en-US" dirty="0" smtClean="0"/>
              <a:t>第二級</a:t>
            </a:r>
          </a:p>
          <a:p>
            <a:pPr lvl="2"/>
            <a:r>
              <a:rPr lang="zh-CN" altLang="en-US" dirty="0" smtClean="0"/>
              <a:t>第三級</a:t>
            </a:r>
          </a:p>
          <a:p>
            <a:pPr lvl="3"/>
            <a:r>
              <a:rPr lang="zh-CN" altLang="en-US" dirty="0" smtClean="0"/>
              <a:t>第四級</a:t>
            </a:r>
          </a:p>
          <a:p>
            <a:pPr lvl="4"/>
            <a:r>
              <a:rPr lang="zh-CN" altLang="en-US" dirty="0" smtClean="0"/>
              <a:t>第五級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0" y="6564709"/>
            <a:ext cx="17129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830763" y="6575822"/>
            <a:ext cx="23114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16763" y="6575822"/>
            <a:ext cx="161607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fld id="{5C4AA103-0F8D-4925-B218-37303C7E835A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1061" name="Text Box 37"/>
          <p:cNvSpPr txBox="1">
            <a:spLocks noChangeArrowheads="1"/>
          </p:cNvSpPr>
          <p:nvPr/>
        </p:nvSpPr>
        <p:spPr bwMode="gray">
          <a:xfrm>
            <a:off x="144463" y="6537219"/>
            <a:ext cx="102463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100" i="1" dirty="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http://taibif.tw</a:t>
            </a:r>
            <a:endParaRPr lang="en-US" altLang="zh-CN" sz="1100" i="1" dirty="0">
              <a:solidFill>
                <a:srgbClr val="FFFF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60" name="Rectangle 36"/>
          <p:cNvSpPr>
            <a:spLocks noChangeArrowheads="1"/>
          </p:cNvSpPr>
          <p:nvPr/>
        </p:nvSpPr>
        <p:spPr bwMode="gray">
          <a:xfrm>
            <a:off x="7031262" y="454025"/>
            <a:ext cx="534988" cy="546100"/>
          </a:xfrm>
          <a:prstGeom prst="rect">
            <a:avLst/>
          </a:prstGeom>
          <a:solidFill>
            <a:srgbClr val="FFC000">
              <a:alpha val="29804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solidFill>
                <a:srgbClr val="9BD3E5"/>
              </a:solidFill>
            </a:endParaRPr>
          </a:p>
        </p:txBody>
      </p:sp>
      <p:pic>
        <p:nvPicPr>
          <p:cNvPr id="3074" name="Picture 2" descr="C:\Users\Elisha\Pictures\Satyrium tanakai 田中洒灰蝶 田中烏小灰蝶.jp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4"/>
          <a:stretch/>
        </p:blipFill>
        <p:spPr bwMode="auto">
          <a:xfrm>
            <a:off x="7655066" y="454025"/>
            <a:ext cx="548388" cy="546100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Elisha\Pictures\短腹幽蟌.jp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9" t="3776" r="3476" b="9155"/>
          <a:stretch/>
        </p:blipFill>
        <p:spPr bwMode="auto">
          <a:xfrm>
            <a:off x="8287448" y="458203"/>
            <a:ext cx="573133" cy="551447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53741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新細明體" pitchFamily="18" charset="-120"/>
          <a:ea typeface="新細明體" pitchFamily="18" charset="-120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新細明體" pitchFamily="18" charset="-120"/>
          <a:ea typeface="新細明體" pitchFamily="18" charset="-120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新細明體" pitchFamily="18" charset="-120"/>
          <a:ea typeface="新細明體" pitchFamily="18" charset="-12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新細明體" pitchFamily="18" charset="-120"/>
          <a:ea typeface="新細明體" pitchFamily="18" charset="-12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新細明體" pitchFamily="18" charset="-120"/>
          <a:ea typeface="新細明體" pitchFamily="18" charset="-12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新細明體" pitchFamily="18" charset="-120"/>
          <a:ea typeface="新細明體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28"/>
          <p:cNvSpPr>
            <a:spLocks/>
          </p:cNvSpPr>
          <p:nvPr userDrawn="1"/>
        </p:nvSpPr>
        <p:spPr bwMode="gray">
          <a:xfrm>
            <a:off x="92075" y="292274"/>
            <a:ext cx="8955088" cy="816769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rgbClr val="9BBF5F"/>
          </a:solidFill>
          <a:ln>
            <a:noFill/>
          </a:ln>
          <a:effectLst/>
        </p:spPr>
        <p:txBody>
          <a:bodyPr/>
          <a:lstStyle/>
          <a:p>
            <a:endParaRPr lang="zh-TW" altLang="en-US"/>
          </a:p>
        </p:txBody>
      </p:sp>
      <p:pic>
        <p:nvPicPr>
          <p:cNvPr id="39" name="Picture 2" descr="C:\Users\Elisha\Desktop\中央研究網站改版\images\frame\top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85"/>
          <a:stretch/>
        </p:blipFill>
        <p:spPr bwMode="auto">
          <a:xfrm>
            <a:off x="97830" y="302098"/>
            <a:ext cx="8954095" cy="69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圖片 39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43" b="-1"/>
          <a:stretch/>
        </p:blipFill>
        <p:spPr>
          <a:xfrm>
            <a:off x="98996" y="307431"/>
            <a:ext cx="8952929" cy="715094"/>
          </a:xfrm>
          <a:prstGeom prst="rect">
            <a:avLst/>
          </a:prstGeom>
        </p:spPr>
      </p:pic>
      <p:sp>
        <p:nvSpPr>
          <p:cNvPr id="41" name="Freeform 27" descr="Dark upward diagonal"/>
          <p:cNvSpPr>
            <a:spLocks/>
          </p:cNvSpPr>
          <p:nvPr userDrawn="1"/>
        </p:nvSpPr>
        <p:spPr bwMode="gray">
          <a:xfrm>
            <a:off x="92075" y="82724"/>
            <a:ext cx="8956675" cy="179388"/>
          </a:xfrm>
          <a:custGeom>
            <a:avLst/>
            <a:gdLst>
              <a:gd name="T0" fmla="*/ 0 w 5639"/>
              <a:gd name="T1" fmla="*/ 0 h 113"/>
              <a:gd name="T2" fmla="*/ 5582 w 5639"/>
              <a:gd name="T3" fmla="*/ 0 h 113"/>
              <a:gd name="T4" fmla="*/ 5639 w 5639"/>
              <a:gd name="T5" fmla="*/ 45 h 113"/>
              <a:gd name="T6" fmla="*/ 5636 w 5639"/>
              <a:gd name="T7" fmla="*/ 113 h 113"/>
              <a:gd name="T8" fmla="*/ 0 w 5639"/>
              <a:gd name="T9" fmla="*/ 113 h 113"/>
              <a:gd name="T10" fmla="*/ 0 w 5639"/>
              <a:gd name="T11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ltUpDiag">
            <a:fgClr>
              <a:srgbClr val="BDD597"/>
            </a:fgClr>
            <a:bgClr>
              <a:srgbClr val="9BBF5F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" name="Freeform 35"/>
          <p:cNvSpPr>
            <a:spLocks/>
          </p:cNvSpPr>
          <p:nvPr userDrawn="1"/>
        </p:nvSpPr>
        <p:spPr bwMode="gray">
          <a:xfrm>
            <a:off x="6880671" y="1046560"/>
            <a:ext cx="2155825" cy="52388"/>
          </a:xfrm>
          <a:custGeom>
            <a:avLst/>
            <a:gdLst>
              <a:gd name="T0" fmla="*/ 0 w 1358"/>
              <a:gd name="T1" fmla="*/ 2 h 33"/>
              <a:gd name="T2" fmla="*/ 1358 w 1358"/>
              <a:gd name="T3" fmla="*/ 0 h 33"/>
              <a:gd name="T4" fmla="*/ 1356 w 1358"/>
              <a:gd name="T5" fmla="*/ 32 h 33"/>
              <a:gd name="T6" fmla="*/ 60 w 1358"/>
              <a:gd name="T7" fmla="*/ 33 h 33"/>
              <a:gd name="T8" fmla="*/ 0 w 1358"/>
              <a:gd name="T9" fmla="*/ 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dirty="0"/>
          </a:p>
        </p:txBody>
      </p:sp>
      <p:sp>
        <p:nvSpPr>
          <p:cNvPr id="36" name="矩形 35"/>
          <p:cNvSpPr/>
          <p:nvPr userDrawn="1"/>
        </p:nvSpPr>
        <p:spPr bwMode="auto">
          <a:xfrm>
            <a:off x="104002" y="6577116"/>
            <a:ext cx="8935997" cy="19674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TW" altLang="en-US" smtClean="0">
              <a:solidFill>
                <a:srgbClr val="9BD3E5"/>
              </a:solidFill>
            </a:endParaRPr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6553200" y="6013450"/>
            <a:ext cx="2392363" cy="563563"/>
            <a:chOff x="1566" y="164"/>
            <a:chExt cx="1455" cy="425"/>
          </a:xfrm>
        </p:grpSpPr>
        <p:sp>
          <p:nvSpPr>
            <p:cNvPr id="1032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</p:grpSp>
      <p:sp>
        <p:nvSpPr>
          <p:cNvPr id="1059" name="Freeform 35"/>
          <p:cNvSpPr>
            <a:spLocks/>
          </p:cNvSpPr>
          <p:nvPr/>
        </p:nvSpPr>
        <p:spPr bwMode="gray">
          <a:xfrm>
            <a:off x="6884174" y="1187797"/>
            <a:ext cx="2155825" cy="52388"/>
          </a:xfrm>
          <a:custGeom>
            <a:avLst/>
            <a:gdLst>
              <a:gd name="T0" fmla="*/ 0 w 1358"/>
              <a:gd name="T1" fmla="*/ 2 h 33"/>
              <a:gd name="T2" fmla="*/ 1358 w 1358"/>
              <a:gd name="T3" fmla="*/ 0 h 33"/>
              <a:gd name="T4" fmla="*/ 1356 w 1358"/>
              <a:gd name="T5" fmla="*/ 32 h 33"/>
              <a:gd name="T6" fmla="*/ 60 w 1358"/>
              <a:gd name="T7" fmla="*/ 33 h 33"/>
              <a:gd name="T8" fmla="*/ 0 w 1358"/>
              <a:gd name="T9" fmla="*/ 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solidFill>
                <a:srgbClr val="9BD3E5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240185"/>
            <a:ext cx="8229600" cy="5070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按一下此處編輯母版文本樣式</a:t>
            </a:r>
          </a:p>
          <a:p>
            <a:pPr lvl="1"/>
            <a:r>
              <a:rPr lang="zh-CN" altLang="en-US" dirty="0" smtClean="0"/>
              <a:t>第二級</a:t>
            </a:r>
          </a:p>
          <a:p>
            <a:pPr lvl="2"/>
            <a:r>
              <a:rPr lang="zh-CN" altLang="en-US" dirty="0" smtClean="0"/>
              <a:t>第三級</a:t>
            </a:r>
          </a:p>
          <a:p>
            <a:pPr lvl="3"/>
            <a:r>
              <a:rPr lang="zh-CN" altLang="en-US" dirty="0" smtClean="0"/>
              <a:t>第四級</a:t>
            </a:r>
          </a:p>
          <a:p>
            <a:pPr lvl="4"/>
            <a:r>
              <a:rPr lang="zh-CN" altLang="en-US" dirty="0" smtClean="0"/>
              <a:t>第五級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0" y="6564709"/>
            <a:ext cx="17129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830763" y="6575822"/>
            <a:ext cx="23114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16763" y="6575822"/>
            <a:ext cx="161607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fld id="{5C4AA103-0F8D-4925-B218-37303C7E835A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1061" name="Text Box 37"/>
          <p:cNvSpPr txBox="1">
            <a:spLocks noChangeArrowheads="1"/>
          </p:cNvSpPr>
          <p:nvPr/>
        </p:nvSpPr>
        <p:spPr bwMode="gray">
          <a:xfrm>
            <a:off x="144463" y="6537219"/>
            <a:ext cx="102463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100" i="1" dirty="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http://taibif.tw</a:t>
            </a:r>
            <a:endParaRPr lang="en-US" altLang="zh-CN" sz="1100" i="1" dirty="0">
              <a:solidFill>
                <a:srgbClr val="FFFF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60" name="Rectangle 36"/>
          <p:cNvSpPr>
            <a:spLocks noChangeArrowheads="1"/>
          </p:cNvSpPr>
          <p:nvPr/>
        </p:nvSpPr>
        <p:spPr bwMode="gray">
          <a:xfrm>
            <a:off x="7032774" y="454025"/>
            <a:ext cx="534988" cy="546100"/>
          </a:xfrm>
          <a:prstGeom prst="rect">
            <a:avLst/>
          </a:prstGeom>
          <a:solidFill>
            <a:srgbClr val="0070C0">
              <a:alpha val="29804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solidFill>
                <a:srgbClr val="9BD3E5"/>
              </a:solidFill>
            </a:endParaRPr>
          </a:p>
        </p:txBody>
      </p:sp>
      <p:pic>
        <p:nvPicPr>
          <p:cNvPr id="4098" name="Picture 2" descr="C:\Users\Elisha\Pictures\fish\fp00769.JP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8906"/>
          <a:stretch/>
        </p:blipFill>
        <p:spPr bwMode="auto">
          <a:xfrm>
            <a:off x="7643165" y="463326"/>
            <a:ext cx="570906" cy="547118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Elisha\Pictures\fish\kuo00512.jpg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19" r="2148"/>
          <a:stretch/>
        </p:blipFill>
        <p:spPr bwMode="auto">
          <a:xfrm>
            <a:off x="8298659" y="463203"/>
            <a:ext cx="587668" cy="546100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50181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新細明體" pitchFamily="18" charset="-120"/>
          <a:ea typeface="新細明體" pitchFamily="18" charset="-120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新細明體" pitchFamily="18" charset="-120"/>
          <a:ea typeface="新細明體" pitchFamily="18" charset="-120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新細明體" pitchFamily="18" charset="-120"/>
          <a:ea typeface="新細明體" pitchFamily="18" charset="-12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新細明體" pitchFamily="18" charset="-120"/>
          <a:ea typeface="新細明體" pitchFamily="18" charset="-12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新細明體" pitchFamily="18" charset="-120"/>
          <a:ea typeface="新細明體" pitchFamily="18" charset="-12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新細明體" pitchFamily="18" charset="-120"/>
          <a:ea typeface="新細明體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bif.org/communications/resources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bif.org/communications/resources/platforms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community.gbif.org/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gbif-providertoolkit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gbif-providertoolkit/wiki/IPT2ManualNotes?tm=6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bif.org/orc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07504" y="2348880"/>
            <a:ext cx="8731696" cy="1944216"/>
          </a:xfrm>
        </p:spPr>
        <p:txBody>
          <a:bodyPr/>
          <a:lstStyle/>
          <a:p>
            <a:r>
              <a:rPr lang="en-US" altLang="zh-TW" dirty="0" smtClean="0">
                <a:latin typeface="Calibri" pitchFamily="34" charset="0"/>
                <a:cs typeface="Calibri" pitchFamily="34" charset="0"/>
              </a:rPr>
              <a:t>GBIF and IPT2 </a:t>
            </a:r>
            <a:r>
              <a:rPr lang="en-US" altLang="zh-TW" dirty="0">
                <a:latin typeface="Calibri" pitchFamily="34" charset="0"/>
                <a:cs typeface="Calibri" pitchFamily="34" charset="0"/>
              </a:rPr>
              <a:t>community resources</a:t>
            </a:r>
            <a:endParaRPr lang="en-US" altLang="zh-CN" dirty="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3347864" y="5229200"/>
            <a:ext cx="5504656" cy="1224136"/>
          </a:xfrm>
        </p:spPr>
        <p:txBody>
          <a:bodyPr/>
          <a:lstStyle/>
          <a:p>
            <a:pPr algn="r"/>
            <a:r>
              <a:rPr lang="en-US" altLang="zh-TW" dirty="0">
                <a:latin typeface="Calibri" pitchFamily="34" charset="0"/>
                <a:cs typeface="Calibri" pitchFamily="34" charset="0"/>
              </a:rPr>
              <a:t>Yu-Huang Wang</a:t>
            </a:r>
          </a:p>
          <a:p>
            <a:pPr algn="r"/>
            <a:r>
              <a:rPr lang="en-US" altLang="zh-TW" dirty="0">
                <a:latin typeface="Calibri" pitchFamily="34" charset="0"/>
                <a:cs typeface="Calibri" pitchFamily="34" charset="0"/>
              </a:rPr>
              <a:t>June </a:t>
            </a:r>
            <a:r>
              <a:rPr lang="en-US" altLang="zh-TW" dirty="0" smtClean="0">
                <a:latin typeface="Calibri" pitchFamily="34" charset="0"/>
                <a:cs typeface="Calibri" pitchFamily="34" charset="0"/>
              </a:rPr>
              <a:t>26, 2012</a:t>
            </a:r>
            <a:endParaRPr lang="zh-TW" alt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000" dirty="0" smtClean="0">
                <a:ea typeface="宋体" pitchFamily="2" charset="-122"/>
              </a:rPr>
              <a:t>Thank You!</a:t>
            </a:r>
            <a:endParaRPr lang="en-US" altLang="zh-CN" sz="6000" dirty="0">
              <a:ea typeface="宋体" pitchFamily="2" charset="-122"/>
            </a:endParaRP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555875" y="5589588"/>
            <a:ext cx="6400800" cy="33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algn="r">
              <a:lnSpc>
                <a:spcPct val="90000"/>
              </a:lnSpc>
              <a:buFontTx/>
              <a:buNone/>
            </a:pPr>
            <a:r>
              <a:rPr lang="en-US" altLang="zh-CN" sz="1600" i="1" dirty="0" smtClean="0">
                <a:solidFill>
                  <a:schemeClr val="tx2"/>
                </a:solidFill>
                <a:latin typeface="Calibri" pitchFamily="34" charset="0"/>
                <a:ea typeface="SansBlack" pitchFamily="2" charset="-122"/>
                <a:cs typeface="Calibri" pitchFamily="34" charset="0"/>
              </a:rPr>
              <a:t>http://taibif.tw</a:t>
            </a:r>
            <a:endParaRPr lang="en-US" altLang="zh-CN" sz="1600" i="1" dirty="0">
              <a:solidFill>
                <a:schemeClr val="tx2"/>
              </a:solidFill>
              <a:latin typeface="Calibri" pitchFamily="34" charset="0"/>
              <a:ea typeface="SansBlack" pitchFamily="2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825" y="1103086"/>
            <a:ext cx="4168764" cy="5523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89806"/>
            <a:ext cx="6477000" cy="60007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GBIF resources</a:t>
            </a:r>
            <a:endParaRPr lang="zh-TW" altLang="en-US" sz="1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5949280"/>
            <a:ext cx="8229600" cy="360039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1600" dirty="0">
                <a:hlinkClick r:id="rId3"/>
              </a:rPr>
              <a:t>http://www.gbif.org/communications/resources/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529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793" y="1082378"/>
            <a:ext cx="4466828" cy="5658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89806"/>
            <a:ext cx="6477000" cy="60007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GBIF </a:t>
            </a:r>
            <a:r>
              <a:rPr lang="en-US" altLang="zh-TW" dirty="0" smtClean="0"/>
              <a:t>communication platform</a:t>
            </a:r>
            <a:endParaRPr lang="zh-TW" altLang="en-US" sz="1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360039"/>
          </a:xfrm>
        </p:spPr>
        <p:txBody>
          <a:bodyPr/>
          <a:lstStyle/>
          <a:p>
            <a:pPr marL="0" indent="0" algn="r">
              <a:buNone/>
            </a:pPr>
            <a:r>
              <a:rPr lang="en-US" altLang="zh-TW" sz="1600" dirty="0">
                <a:hlinkClick r:id="rId3"/>
              </a:rPr>
              <a:t>http://www.gbif.org/communications/resources/platforms/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119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57200" y="419100"/>
            <a:ext cx="6477000" cy="581026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GBIF community site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496" y="1700809"/>
            <a:ext cx="8229600" cy="288031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400" dirty="0">
                <a:hlinkClick r:id="rId2"/>
              </a:rPr>
              <a:t>http://community.gbif.org/</a:t>
            </a:r>
            <a:endParaRPr lang="zh-TW" altLang="en-US" sz="1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4</a:t>
            </a:fld>
            <a:endParaRPr lang="en-US" altLang="zh-C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24744"/>
            <a:ext cx="6032162" cy="5569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610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57200" y="419100"/>
            <a:ext cx="6477000" cy="581026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GBIF community site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5</a:t>
            </a:fld>
            <a:endParaRPr lang="en-US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4" y="1274164"/>
            <a:ext cx="7430556" cy="5340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80" y="1196752"/>
            <a:ext cx="7430556" cy="5340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934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57200" y="419100"/>
            <a:ext cx="6477000" cy="581026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GBIF IPT Google code site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6</a:t>
            </a:fld>
            <a:endParaRPr lang="en-US" altLang="zh-C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15" y="1545531"/>
            <a:ext cx="8580114" cy="495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107504" y="1196752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400" dirty="0">
                <a:hlinkClick r:id="rId3"/>
              </a:rPr>
              <a:t>http://code.google.com/p/gbif-providertoolkit/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4344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839" y="1132114"/>
            <a:ext cx="4946322" cy="5067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89806"/>
            <a:ext cx="6477000" cy="60007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IPT2 online manual</a:t>
            </a:r>
            <a:endParaRPr lang="zh-TW" altLang="en-US" sz="1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6165305"/>
            <a:ext cx="8229600" cy="360039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600" dirty="0">
                <a:hlinkClick r:id="rId3"/>
              </a:rPr>
              <a:t>http://code.google.com/p/gbif-providertoolkit/wiki/IPT2ManualNotes?tm=6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347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4" y="1131757"/>
            <a:ext cx="4840286" cy="5499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6477000" cy="604986"/>
          </a:xfrm>
        </p:spPr>
        <p:txBody>
          <a:bodyPr/>
          <a:lstStyle/>
          <a:p>
            <a:r>
              <a:rPr lang="en-US" altLang="zh-TW" dirty="0" smtClean="0">
                <a:latin typeface="Calibri" pitchFamily="34" charset="0"/>
                <a:cs typeface="Calibri" pitchFamily="34" charset="0"/>
              </a:rPr>
              <a:t>GBIF online resource center</a:t>
            </a:r>
            <a:endParaRPr lang="zh-TW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6199947"/>
            <a:ext cx="8229600" cy="325397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 dirty="0">
                <a:hlinkClick r:id="rId3"/>
              </a:rPr>
              <a:t>http://www.gbif.org/orc</a:t>
            </a:r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488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6477000" cy="604986"/>
          </a:xfrm>
        </p:spPr>
        <p:txBody>
          <a:bodyPr/>
          <a:lstStyle/>
          <a:p>
            <a:r>
              <a:rPr lang="en-US" altLang="zh-TW" dirty="0" smtClean="0">
                <a:latin typeface="Calibri" pitchFamily="34" charset="0"/>
                <a:cs typeface="Calibri" pitchFamily="34" charset="0"/>
              </a:rPr>
              <a:t>GBIF online resource center</a:t>
            </a:r>
            <a:endParaRPr lang="zh-TW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6199947"/>
            <a:ext cx="8229600" cy="325397"/>
          </a:xfrm>
        </p:spPr>
        <p:txBody>
          <a:bodyPr/>
          <a:lstStyle/>
          <a:p>
            <a:pPr marL="0" indent="0">
              <a:buNone/>
            </a:pPr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9</a:t>
            </a:fld>
            <a:endParaRPr lang="en-US" altLang="zh-C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333" y="1074438"/>
            <a:ext cx="4563748" cy="5522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91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574TGp_natural_light">
  <a:themeElements>
    <a:clrScheme name="574TGp_natural_light 2">
      <a:dk1>
        <a:srgbClr val="808080"/>
      </a:dk1>
      <a:lt1>
        <a:srgbClr val="9BD3E5"/>
      </a:lt1>
      <a:dk2>
        <a:srgbClr val="357DA9"/>
      </a:dk2>
      <a:lt2>
        <a:srgbClr val="101C56"/>
      </a:lt2>
      <a:accent1>
        <a:srgbClr val="58BECC"/>
      </a:accent1>
      <a:accent2>
        <a:srgbClr val="8A5BDF"/>
      </a:accent2>
      <a:accent3>
        <a:srgbClr val="AEBFD1"/>
      </a:accent3>
      <a:accent4>
        <a:srgbClr val="84B4C3"/>
      </a:accent4>
      <a:accent5>
        <a:srgbClr val="B4DBE2"/>
      </a:accent5>
      <a:accent6>
        <a:srgbClr val="7D52CA"/>
      </a:accent6>
      <a:hlink>
        <a:srgbClr val="6ECC4C"/>
      </a:hlink>
      <a:folHlink>
        <a:srgbClr val="DD693B"/>
      </a:folHlink>
    </a:clrScheme>
    <a:fontScheme name="574TGp_natur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574TGp_natural_light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74TGp_natural_light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74TGp_natural_light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574TGp_natural_light">
  <a:themeElements>
    <a:clrScheme name="574TGp_natural_light 2">
      <a:dk1>
        <a:srgbClr val="808080"/>
      </a:dk1>
      <a:lt1>
        <a:srgbClr val="9BD3E5"/>
      </a:lt1>
      <a:dk2>
        <a:srgbClr val="357DA9"/>
      </a:dk2>
      <a:lt2>
        <a:srgbClr val="101C56"/>
      </a:lt2>
      <a:accent1>
        <a:srgbClr val="58BECC"/>
      </a:accent1>
      <a:accent2>
        <a:srgbClr val="8A5BDF"/>
      </a:accent2>
      <a:accent3>
        <a:srgbClr val="AEBFD1"/>
      </a:accent3>
      <a:accent4>
        <a:srgbClr val="84B4C3"/>
      </a:accent4>
      <a:accent5>
        <a:srgbClr val="B4DBE2"/>
      </a:accent5>
      <a:accent6>
        <a:srgbClr val="7D52CA"/>
      </a:accent6>
      <a:hlink>
        <a:srgbClr val="6ECC4C"/>
      </a:hlink>
      <a:folHlink>
        <a:srgbClr val="DD693B"/>
      </a:folHlink>
    </a:clrScheme>
    <a:fontScheme name="574TGp_natur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574TGp_natural_light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74TGp_natural_light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74TGp_natural_light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574TGp_natural_light">
  <a:themeElements>
    <a:clrScheme name="574TGp_natural_light 2">
      <a:dk1>
        <a:srgbClr val="808080"/>
      </a:dk1>
      <a:lt1>
        <a:srgbClr val="9BD3E5"/>
      </a:lt1>
      <a:dk2>
        <a:srgbClr val="357DA9"/>
      </a:dk2>
      <a:lt2>
        <a:srgbClr val="101C56"/>
      </a:lt2>
      <a:accent1>
        <a:srgbClr val="58BECC"/>
      </a:accent1>
      <a:accent2>
        <a:srgbClr val="8A5BDF"/>
      </a:accent2>
      <a:accent3>
        <a:srgbClr val="AEBFD1"/>
      </a:accent3>
      <a:accent4>
        <a:srgbClr val="84B4C3"/>
      </a:accent4>
      <a:accent5>
        <a:srgbClr val="B4DBE2"/>
      </a:accent5>
      <a:accent6>
        <a:srgbClr val="7D52CA"/>
      </a:accent6>
      <a:hlink>
        <a:srgbClr val="6ECC4C"/>
      </a:hlink>
      <a:folHlink>
        <a:srgbClr val="DD693B"/>
      </a:folHlink>
    </a:clrScheme>
    <a:fontScheme name="574TGp_natur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574TGp_natural_light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74TGp_natural_light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74TGp_natural_light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574TGp_natural_light</Template>
  <TotalTime>1861</TotalTime>
  <Words>74</Words>
  <Application>Microsoft Office PowerPoint</Application>
  <PresentationFormat>如螢幕大小 (4:3)</PresentationFormat>
  <Paragraphs>27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3</vt:i4>
      </vt:variant>
      <vt:variant>
        <vt:lpstr>投影片標題</vt:lpstr>
      </vt:variant>
      <vt:variant>
        <vt:i4>10</vt:i4>
      </vt:variant>
    </vt:vector>
  </HeadingPairs>
  <TitlesOfParts>
    <vt:vector size="13" baseType="lpstr">
      <vt:lpstr>574TGp_natural_light</vt:lpstr>
      <vt:lpstr>1_574TGp_natural_light</vt:lpstr>
      <vt:lpstr>2_574TGp_natural_light</vt:lpstr>
      <vt:lpstr>GBIF and IPT2 community resources</vt:lpstr>
      <vt:lpstr>GBIF resources</vt:lpstr>
      <vt:lpstr>GBIF communication platform</vt:lpstr>
      <vt:lpstr>GBIF community site</vt:lpstr>
      <vt:lpstr>GBIF community site</vt:lpstr>
      <vt:lpstr>GBIF IPT Google code site</vt:lpstr>
      <vt:lpstr>IPT2 online manual</vt:lpstr>
      <vt:lpstr>GBIF online resource center</vt:lpstr>
      <vt:lpstr>GBIF online resource center</vt:lpstr>
      <vt:lpstr>Thank You!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Ppt宝藏提供 www.pptbz.com</dc:title>
  <dc:creator>微软用户</dc:creator>
  <cp:lastModifiedBy>WYH</cp:lastModifiedBy>
  <cp:revision>73</cp:revision>
  <dcterms:created xsi:type="dcterms:W3CDTF">2009-12-14T00:17:51Z</dcterms:created>
  <dcterms:modified xsi:type="dcterms:W3CDTF">2012-06-26T03:54:35Z</dcterms:modified>
</cp:coreProperties>
</file>