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72" r:id="rId3"/>
    <p:sldId id="273" r:id="rId4"/>
    <p:sldId id="274" r:id="rId5"/>
    <p:sldId id="275" r:id="rId6"/>
    <p:sldId id="285" r:id="rId7"/>
    <p:sldId id="286" r:id="rId8"/>
    <p:sldId id="287" r:id="rId9"/>
    <p:sldId id="276" r:id="rId10"/>
    <p:sldId id="258" r:id="rId11"/>
    <p:sldId id="259" r:id="rId12"/>
    <p:sldId id="257" r:id="rId13"/>
    <p:sldId id="260" r:id="rId14"/>
    <p:sldId id="261" r:id="rId15"/>
    <p:sldId id="277" r:id="rId16"/>
    <p:sldId id="278" r:id="rId17"/>
    <p:sldId id="262" r:id="rId18"/>
    <p:sldId id="264" r:id="rId19"/>
    <p:sldId id="263" r:id="rId20"/>
    <p:sldId id="282" r:id="rId21"/>
    <p:sldId id="265" r:id="rId22"/>
    <p:sldId id="279" r:id="rId23"/>
    <p:sldId id="280" r:id="rId24"/>
    <p:sldId id="270" r:id="rId25"/>
    <p:sldId id="266" r:id="rId26"/>
    <p:sldId id="281" r:id="rId27"/>
    <p:sldId id="267" r:id="rId28"/>
    <p:sldId id="269" r:id="rId29"/>
    <p:sldId id="284" r:id="rId30"/>
    <p:sldId id="283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6CE59-7930-4001-BD89-1C1248DDEF9F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E824-9BFE-4B38-A091-A89FF3BCE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A843088-CF20-4DA7-8F7C-9E772FC83DE0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102CB26-8731-4D99-9E74-057EBE9459F1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2625"/>
            <a:ext cx="4549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870" y="4324865"/>
            <a:ext cx="5045348" cy="41696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94" tIns="44998" rIns="89994" bIns="44998"/>
          <a:lstStyle/>
          <a:p>
            <a:r>
              <a:rPr lang="en-US"/>
              <a:t>The coupling of comprehensive metadata with data generally facilitates the gradual increase in value of a data set over time.  In some cases, well-documented data will lead to an important serendipitous discovery whereby the data rapidly accrue new value.  Similarly, utilization of documented data for an intersite synthesis project (e.g., broad-scale comparison) can increase the value of a particular data set for both the short term and long term. In contrast, however, well-documented data can lose value.  For instance, discovery of methodological flaws or obsolescence of instruments may render a data set worthless.  Likewise, monitoring without a clear scientific objective can lead to a data set that atrophies over time.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91E04418-A6CF-434A-A904-CD510711864C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78A7E867-4D8C-4354-A398-5CC40B83A9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Porter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Data Sharing in the U.S. LTER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4925"/>
            <a:ext cx="8229600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U.S. LTER Network – 26 sites + LNO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5507" y="748351"/>
            <a:ext cx="2286000" cy="5105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AND</a:t>
            </a:r>
            <a:r>
              <a:rPr lang="en-US" sz="900" dirty="0" smtClean="0"/>
              <a:t> – H.J. Andrews Experimental Forest LTER, Oregon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ARC</a:t>
            </a:r>
            <a:r>
              <a:rPr lang="en-US" sz="900" dirty="0" smtClean="0"/>
              <a:t> – Arctic Tundra LTER, Alaska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BES</a:t>
            </a:r>
            <a:r>
              <a:rPr lang="en-US" sz="900" dirty="0" smtClean="0"/>
              <a:t> – Baltimore Ecosystem Study LTER, Maryland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BNZ</a:t>
            </a:r>
            <a:r>
              <a:rPr lang="en-US" sz="900" dirty="0" smtClean="0"/>
              <a:t> – Bonanza Creek Experimental Forest LTER, Alaska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CAP</a:t>
            </a:r>
            <a:r>
              <a:rPr lang="en-US" sz="900" dirty="0" smtClean="0"/>
              <a:t> – Central Arizona-Phoenix LTER, Arizona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CCE</a:t>
            </a:r>
            <a:r>
              <a:rPr lang="en-US" sz="900" dirty="0" smtClean="0"/>
              <a:t> – California Current  Ecosystem LTER, California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CDR</a:t>
            </a:r>
            <a:r>
              <a:rPr lang="en-US" sz="900" dirty="0" smtClean="0"/>
              <a:t> – Cedar Creek Natural History Area LTER, Minnesota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CWT</a:t>
            </a:r>
            <a:r>
              <a:rPr lang="en-US" sz="900" dirty="0" smtClean="0"/>
              <a:t> – </a:t>
            </a:r>
            <a:r>
              <a:rPr lang="en-US" sz="900" dirty="0" err="1" smtClean="0"/>
              <a:t>Coweeta</a:t>
            </a:r>
            <a:r>
              <a:rPr lang="en-US" sz="900" dirty="0" smtClean="0"/>
              <a:t> LTER, North Carolina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FCE</a:t>
            </a:r>
            <a:r>
              <a:rPr lang="en-US" sz="900" dirty="0" smtClean="0"/>
              <a:t> – Florida Coastal Everglades LTER, Florida 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GCE</a:t>
            </a:r>
            <a:r>
              <a:rPr lang="en-US" sz="900" dirty="0" smtClean="0"/>
              <a:t> – Georgia Coastal Ecosystem LTER, Georgia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HBR</a:t>
            </a:r>
            <a:r>
              <a:rPr lang="en-US" sz="900" dirty="0" smtClean="0"/>
              <a:t> – Hubbard Brook LTER, New Hampshire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HFR</a:t>
            </a:r>
            <a:r>
              <a:rPr lang="en-US" sz="900" dirty="0" smtClean="0"/>
              <a:t> – Harvard Forest LTER, Massachusetts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JRN</a:t>
            </a:r>
            <a:r>
              <a:rPr lang="en-US" sz="900" dirty="0" smtClean="0">
                <a:solidFill>
                  <a:srgbClr val="CC0000"/>
                </a:solidFill>
              </a:rPr>
              <a:t> </a:t>
            </a:r>
            <a:r>
              <a:rPr lang="en-US" sz="900" dirty="0" smtClean="0"/>
              <a:t>– </a:t>
            </a:r>
            <a:r>
              <a:rPr lang="en-US" sz="900" dirty="0" err="1" smtClean="0"/>
              <a:t>Jornada</a:t>
            </a:r>
            <a:r>
              <a:rPr lang="en-US" sz="900" dirty="0" smtClean="0"/>
              <a:t> Basin LTER,  New Mexico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</p:txBody>
      </p:sp>
      <p:sp>
        <p:nvSpPr>
          <p:cNvPr id="50688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77000" y="762000"/>
            <a:ext cx="2209800" cy="495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KBS</a:t>
            </a:r>
            <a:r>
              <a:rPr lang="en-US" sz="900" dirty="0" smtClean="0"/>
              <a:t> – Kellogg Biological Station LTER, Michigan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KNZ</a:t>
            </a:r>
            <a:r>
              <a:rPr lang="en-US" sz="900" dirty="0" smtClean="0"/>
              <a:t> – </a:t>
            </a:r>
            <a:r>
              <a:rPr lang="en-US" sz="900" dirty="0" err="1" smtClean="0"/>
              <a:t>Konza</a:t>
            </a:r>
            <a:r>
              <a:rPr lang="en-US" sz="900" dirty="0" smtClean="0"/>
              <a:t> Prairie LTER, Kansas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LUQ</a:t>
            </a:r>
            <a:r>
              <a:rPr lang="en-US" sz="900" dirty="0" smtClean="0"/>
              <a:t> – </a:t>
            </a:r>
            <a:r>
              <a:rPr lang="en-US" sz="900" dirty="0" err="1" smtClean="0"/>
              <a:t>Luquillo</a:t>
            </a:r>
            <a:r>
              <a:rPr lang="en-US" sz="900" dirty="0" smtClean="0"/>
              <a:t> Experimental Forest LTER, Puerto Rico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MCM</a:t>
            </a:r>
            <a:r>
              <a:rPr lang="en-US" sz="900" dirty="0" smtClean="0"/>
              <a:t> – McMurdo Dry Valleys LTER, Antarctica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MCR</a:t>
            </a:r>
            <a:r>
              <a:rPr lang="en-US" sz="900" dirty="0" smtClean="0"/>
              <a:t> – </a:t>
            </a:r>
            <a:r>
              <a:rPr lang="en-US" sz="900" dirty="0" err="1" smtClean="0"/>
              <a:t>Moorea</a:t>
            </a:r>
            <a:r>
              <a:rPr lang="en-US" sz="900" dirty="0" smtClean="0"/>
              <a:t> Coral Reef  LTER, French Polynesia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NWT</a:t>
            </a:r>
            <a:r>
              <a:rPr lang="en-US" sz="900" dirty="0" smtClean="0"/>
              <a:t> – </a:t>
            </a:r>
            <a:r>
              <a:rPr lang="en-US" sz="900" dirty="0" err="1" smtClean="0"/>
              <a:t>Niwot</a:t>
            </a:r>
            <a:r>
              <a:rPr lang="en-US" sz="900" dirty="0" smtClean="0"/>
              <a:t> Ridge LTER, Colorado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NTL</a:t>
            </a:r>
            <a:r>
              <a:rPr lang="en-US" sz="900" dirty="0" smtClean="0"/>
              <a:t> – North Temperate Lakes LTER, Wisconsin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PAL</a:t>
            </a:r>
            <a:r>
              <a:rPr lang="en-US" sz="900" dirty="0" smtClean="0"/>
              <a:t> – Palmer Station LTER,  Antarctica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PIE</a:t>
            </a:r>
            <a:r>
              <a:rPr lang="en-US" sz="900" dirty="0" smtClean="0"/>
              <a:t> – Plum Island Ecosystem LTER, Massachusetts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SBC</a:t>
            </a:r>
            <a:r>
              <a:rPr lang="en-US" sz="900" dirty="0" smtClean="0"/>
              <a:t> – Santa Barbara Coastal Ecosystem LTER, California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SEV</a:t>
            </a:r>
            <a:r>
              <a:rPr lang="en-US" sz="900" dirty="0" smtClean="0"/>
              <a:t> – </a:t>
            </a:r>
            <a:r>
              <a:rPr lang="en-US" sz="900" dirty="0" err="1" smtClean="0"/>
              <a:t>Sevilleta</a:t>
            </a:r>
            <a:r>
              <a:rPr lang="en-US" sz="900" dirty="0" smtClean="0"/>
              <a:t> LTER, New Mexico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SGS</a:t>
            </a:r>
            <a:r>
              <a:rPr lang="en-US" sz="900" dirty="0" smtClean="0"/>
              <a:t> – </a:t>
            </a:r>
            <a:r>
              <a:rPr lang="en-US" sz="900" dirty="0" err="1" smtClean="0"/>
              <a:t>Shortgrass</a:t>
            </a:r>
            <a:r>
              <a:rPr lang="en-US" sz="900" dirty="0" smtClean="0"/>
              <a:t> Steppe LTER, Colorado</a:t>
            </a:r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900" dirty="0" smtClean="0"/>
          </a:p>
          <a:p>
            <a:pPr marL="119063" indent="-1190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CC0000"/>
                </a:solidFill>
              </a:rPr>
              <a:t>VCR</a:t>
            </a:r>
            <a:r>
              <a:rPr lang="en-US" sz="900" dirty="0" smtClean="0"/>
              <a:t> – Virginia Coast  Reserve LTER, Virginia</a:t>
            </a:r>
          </a:p>
        </p:txBody>
      </p:sp>
      <p:pic>
        <p:nvPicPr>
          <p:cNvPr id="24581" name="Picture 5" descr="LTER-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382905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590800" y="5638800"/>
            <a:ext cx="388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LNO – LTER Network Office, University of New Mexico, 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Albuquerque, NM</a:t>
            </a:r>
          </a:p>
        </p:txBody>
      </p:sp>
    </p:spTree>
    <p:extLst>
      <p:ext uri="{BB962C8B-B14F-4D97-AF65-F5344CB8AC3E}">
        <p14:creationId xmlns:p14="http://schemas.microsoft.com/office/powerpoint/2010/main" val="873248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69913" y="901700"/>
            <a:ext cx="726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58800" y="6054725"/>
            <a:ext cx="0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87375" y="6022975"/>
            <a:ext cx="0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58800" y="5813425"/>
            <a:ext cx="0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87375" y="5781675"/>
            <a:ext cx="0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58800" y="5556250"/>
            <a:ext cx="0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87375" y="5540375"/>
            <a:ext cx="0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58800" y="5316538"/>
            <a:ext cx="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87375" y="5300663"/>
            <a:ext cx="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58800" y="5075238"/>
            <a:ext cx="0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87375" y="5059363"/>
            <a:ext cx="0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58800" y="4833938"/>
            <a:ext cx="0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87375" y="4818063"/>
            <a:ext cx="0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1438" y="652463"/>
            <a:ext cx="8234362" cy="614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>
            <a:off x="504825" y="901700"/>
            <a:ext cx="65088" cy="5376863"/>
          </a:xfrm>
          <a:custGeom>
            <a:avLst/>
            <a:gdLst>
              <a:gd name="T0" fmla="*/ 0 w 45"/>
              <a:gd name="T1" fmla="*/ 2147483647 h 3702"/>
              <a:gd name="T2" fmla="*/ 94143274 w 45"/>
              <a:gd name="T3" fmla="*/ 2147483647 h 3702"/>
              <a:gd name="T4" fmla="*/ 94143274 w 45"/>
              <a:gd name="T5" fmla="*/ 0 h 3702"/>
              <a:gd name="T6" fmla="*/ 0 w 45"/>
              <a:gd name="T7" fmla="*/ 63286352 h 3702"/>
              <a:gd name="T8" fmla="*/ 0 w 45"/>
              <a:gd name="T9" fmla="*/ 2147483647 h 37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3702"/>
              <a:gd name="T17" fmla="*/ 45 w 45"/>
              <a:gd name="T18" fmla="*/ 3702 h 37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3702">
                <a:moveTo>
                  <a:pt x="0" y="3702"/>
                </a:moveTo>
                <a:lnTo>
                  <a:pt x="45" y="3672"/>
                </a:lnTo>
                <a:lnTo>
                  <a:pt x="45" y="0"/>
                </a:lnTo>
                <a:lnTo>
                  <a:pt x="0" y="30"/>
                </a:lnTo>
                <a:lnTo>
                  <a:pt x="0" y="370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533400" y="890588"/>
            <a:ext cx="726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Freeform 18"/>
          <p:cNvSpPr>
            <a:spLocks/>
          </p:cNvSpPr>
          <p:nvPr/>
        </p:nvSpPr>
        <p:spPr bwMode="auto">
          <a:xfrm>
            <a:off x="504825" y="901700"/>
            <a:ext cx="65088" cy="5376863"/>
          </a:xfrm>
          <a:custGeom>
            <a:avLst/>
            <a:gdLst>
              <a:gd name="T0" fmla="*/ 94143274 w 45"/>
              <a:gd name="T1" fmla="*/ 0 h 3702"/>
              <a:gd name="T2" fmla="*/ 0 w 45"/>
              <a:gd name="T3" fmla="*/ 63286352 h 3702"/>
              <a:gd name="T4" fmla="*/ 0 w 45"/>
              <a:gd name="T5" fmla="*/ 2147483647 h 3702"/>
              <a:gd name="T6" fmla="*/ 94143274 w 45"/>
              <a:gd name="T7" fmla="*/ 2147483647 h 3702"/>
              <a:gd name="T8" fmla="*/ 94143274 w 45"/>
              <a:gd name="T9" fmla="*/ 0 h 37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3702"/>
              <a:gd name="T17" fmla="*/ 45 w 45"/>
              <a:gd name="T18" fmla="*/ 3702 h 37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3702">
                <a:moveTo>
                  <a:pt x="45" y="0"/>
                </a:moveTo>
                <a:lnTo>
                  <a:pt x="0" y="30"/>
                </a:lnTo>
                <a:lnTo>
                  <a:pt x="0" y="3702"/>
                </a:lnTo>
                <a:lnTo>
                  <a:pt x="45" y="3672"/>
                </a:lnTo>
                <a:lnTo>
                  <a:pt x="45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Freeform 19"/>
          <p:cNvSpPr>
            <a:spLocks/>
          </p:cNvSpPr>
          <p:nvPr/>
        </p:nvSpPr>
        <p:spPr bwMode="auto">
          <a:xfrm>
            <a:off x="517525" y="4840288"/>
            <a:ext cx="312738" cy="28575"/>
          </a:xfrm>
          <a:custGeom>
            <a:avLst/>
            <a:gdLst>
              <a:gd name="T0" fmla="*/ 37734157 w 216"/>
              <a:gd name="T1" fmla="*/ 0 h 20"/>
              <a:gd name="T2" fmla="*/ 452801241 w 216"/>
              <a:gd name="T3" fmla="*/ 0 h 20"/>
              <a:gd name="T4" fmla="*/ 415068543 w 216"/>
              <a:gd name="T5" fmla="*/ 40826527 h 20"/>
              <a:gd name="T6" fmla="*/ 0 w 216"/>
              <a:gd name="T7" fmla="*/ 40826527 h 20"/>
              <a:gd name="T8" fmla="*/ 37734157 w 216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0"/>
              <a:gd name="T17" fmla="*/ 216 w 216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0">
                <a:moveTo>
                  <a:pt x="18" y="0"/>
                </a:moveTo>
                <a:lnTo>
                  <a:pt x="216" y="0"/>
                </a:lnTo>
                <a:lnTo>
                  <a:pt x="198" y="20"/>
                </a:lnTo>
                <a:lnTo>
                  <a:pt x="0" y="2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42925" y="4751388"/>
            <a:ext cx="28733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Freeform 21"/>
          <p:cNvSpPr>
            <a:spLocks/>
          </p:cNvSpPr>
          <p:nvPr/>
        </p:nvSpPr>
        <p:spPr bwMode="auto">
          <a:xfrm>
            <a:off x="517525" y="4751388"/>
            <a:ext cx="312738" cy="28575"/>
          </a:xfrm>
          <a:custGeom>
            <a:avLst/>
            <a:gdLst>
              <a:gd name="T0" fmla="*/ 0 w 216"/>
              <a:gd name="T1" fmla="*/ 40826527 h 20"/>
              <a:gd name="T2" fmla="*/ 415068543 w 216"/>
              <a:gd name="T3" fmla="*/ 40826527 h 20"/>
              <a:gd name="T4" fmla="*/ 452801241 w 216"/>
              <a:gd name="T5" fmla="*/ 0 h 20"/>
              <a:gd name="T6" fmla="*/ 37734157 w 216"/>
              <a:gd name="T7" fmla="*/ 0 h 20"/>
              <a:gd name="T8" fmla="*/ 0 w 216"/>
              <a:gd name="T9" fmla="*/ 4082652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0"/>
              <a:gd name="T17" fmla="*/ 216 w 216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0">
                <a:moveTo>
                  <a:pt x="0" y="20"/>
                </a:moveTo>
                <a:lnTo>
                  <a:pt x="198" y="20"/>
                </a:lnTo>
                <a:lnTo>
                  <a:pt x="216" y="0"/>
                </a:lnTo>
                <a:lnTo>
                  <a:pt x="18" y="0"/>
                </a:lnTo>
                <a:lnTo>
                  <a:pt x="0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17525" y="4779963"/>
            <a:ext cx="28733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Freeform 23"/>
          <p:cNvSpPr>
            <a:spLocks/>
          </p:cNvSpPr>
          <p:nvPr/>
        </p:nvSpPr>
        <p:spPr bwMode="auto">
          <a:xfrm>
            <a:off x="517525" y="4618038"/>
            <a:ext cx="312738" cy="30162"/>
          </a:xfrm>
          <a:custGeom>
            <a:avLst/>
            <a:gdLst>
              <a:gd name="T0" fmla="*/ 37734157 w 216"/>
              <a:gd name="T1" fmla="*/ 0 h 20"/>
              <a:gd name="T2" fmla="*/ 452801241 w 216"/>
              <a:gd name="T3" fmla="*/ 0 h 20"/>
              <a:gd name="T4" fmla="*/ 415068543 w 216"/>
              <a:gd name="T5" fmla="*/ 45487307 h 20"/>
              <a:gd name="T6" fmla="*/ 0 w 216"/>
              <a:gd name="T7" fmla="*/ 45487307 h 20"/>
              <a:gd name="T8" fmla="*/ 37734157 w 216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0"/>
              <a:gd name="T17" fmla="*/ 216 w 216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0">
                <a:moveTo>
                  <a:pt x="18" y="0"/>
                </a:moveTo>
                <a:lnTo>
                  <a:pt x="216" y="0"/>
                </a:lnTo>
                <a:lnTo>
                  <a:pt x="198" y="20"/>
                </a:lnTo>
                <a:lnTo>
                  <a:pt x="0" y="2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542925" y="4530725"/>
            <a:ext cx="287338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Freeform 25"/>
          <p:cNvSpPr>
            <a:spLocks/>
          </p:cNvSpPr>
          <p:nvPr/>
        </p:nvSpPr>
        <p:spPr bwMode="auto">
          <a:xfrm>
            <a:off x="517525" y="4530725"/>
            <a:ext cx="312738" cy="30163"/>
          </a:xfrm>
          <a:custGeom>
            <a:avLst/>
            <a:gdLst>
              <a:gd name="T0" fmla="*/ 0 w 216"/>
              <a:gd name="T1" fmla="*/ 43324118 h 21"/>
              <a:gd name="T2" fmla="*/ 415068543 w 216"/>
              <a:gd name="T3" fmla="*/ 43324118 h 21"/>
              <a:gd name="T4" fmla="*/ 452801241 w 216"/>
              <a:gd name="T5" fmla="*/ 0 h 21"/>
              <a:gd name="T6" fmla="*/ 37734157 w 216"/>
              <a:gd name="T7" fmla="*/ 0 h 21"/>
              <a:gd name="T8" fmla="*/ 0 w 216"/>
              <a:gd name="T9" fmla="*/ 4332411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1"/>
              <a:gd name="T17" fmla="*/ 216 w 216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1">
                <a:moveTo>
                  <a:pt x="0" y="21"/>
                </a:moveTo>
                <a:lnTo>
                  <a:pt x="198" y="21"/>
                </a:lnTo>
                <a:lnTo>
                  <a:pt x="216" y="0"/>
                </a:lnTo>
                <a:lnTo>
                  <a:pt x="18" y="0"/>
                </a:lnTo>
                <a:lnTo>
                  <a:pt x="0" y="2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517525" y="4560888"/>
            <a:ext cx="287338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Freeform 27"/>
          <p:cNvSpPr>
            <a:spLocks/>
          </p:cNvSpPr>
          <p:nvPr/>
        </p:nvSpPr>
        <p:spPr bwMode="auto">
          <a:xfrm>
            <a:off x="517525" y="4397375"/>
            <a:ext cx="312738" cy="31750"/>
          </a:xfrm>
          <a:custGeom>
            <a:avLst/>
            <a:gdLst>
              <a:gd name="T0" fmla="*/ 37734157 w 216"/>
              <a:gd name="T1" fmla="*/ 0 h 21"/>
              <a:gd name="T2" fmla="*/ 452801241 w 216"/>
              <a:gd name="T3" fmla="*/ 0 h 21"/>
              <a:gd name="T4" fmla="*/ 415068543 w 216"/>
              <a:gd name="T5" fmla="*/ 48002971 h 21"/>
              <a:gd name="T6" fmla="*/ 0 w 216"/>
              <a:gd name="T7" fmla="*/ 48002971 h 21"/>
              <a:gd name="T8" fmla="*/ 37734157 w 216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1"/>
              <a:gd name="T17" fmla="*/ 216 w 216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1">
                <a:moveTo>
                  <a:pt x="18" y="0"/>
                </a:moveTo>
                <a:lnTo>
                  <a:pt x="216" y="0"/>
                </a:lnTo>
                <a:lnTo>
                  <a:pt x="198" y="21"/>
                </a:lnTo>
                <a:lnTo>
                  <a:pt x="0" y="21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542925" y="4311650"/>
            <a:ext cx="287338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Freeform 29"/>
          <p:cNvSpPr>
            <a:spLocks/>
          </p:cNvSpPr>
          <p:nvPr/>
        </p:nvSpPr>
        <p:spPr bwMode="auto">
          <a:xfrm>
            <a:off x="517525" y="4311650"/>
            <a:ext cx="312738" cy="28575"/>
          </a:xfrm>
          <a:custGeom>
            <a:avLst/>
            <a:gdLst>
              <a:gd name="T0" fmla="*/ 0 w 216"/>
              <a:gd name="T1" fmla="*/ 40826527 h 20"/>
              <a:gd name="T2" fmla="*/ 415068543 w 216"/>
              <a:gd name="T3" fmla="*/ 40826527 h 20"/>
              <a:gd name="T4" fmla="*/ 452801241 w 216"/>
              <a:gd name="T5" fmla="*/ 0 h 20"/>
              <a:gd name="T6" fmla="*/ 37734157 w 216"/>
              <a:gd name="T7" fmla="*/ 0 h 20"/>
              <a:gd name="T8" fmla="*/ 0 w 216"/>
              <a:gd name="T9" fmla="*/ 4082652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0"/>
              <a:gd name="T17" fmla="*/ 216 w 216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0">
                <a:moveTo>
                  <a:pt x="0" y="20"/>
                </a:moveTo>
                <a:lnTo>
                  <a:pt x="198" y="20"/>
                </a:lnTo>
                <a:lnTo>
                  <a:pt x="216" y="0"/>
                </a:lnTo>
                <a:lnTo>
                  <a:pt x="18" y="0"/>
                </a:lnTo>
                <a:lnTo>
                  <a:pt x="0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17525" y="4340225"/>
            <a:ext cx="28733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Freeform 31"/>
          <p:cNvSpPr>
            <a:spLocks/>
          </p:cNvSpPr>
          <p:nvPr/>
        </p:nvSpPr>
        <p:spPr bwMode="auto">
          <a:xfrm>
            <a:off x="517525" y="4178300"/>
            <a:ext cx="312738" cy="30163"/>
          </a:xfrm>
          <a:custGeom>
            <a:avLst/>
            <a:gdLst>
              <a:gd name="T0" fmla="*/ 37734157 w 216"/>
              <a:gd name="T1" fmla="*/ 0 h 20"/>
              <a:gd name="T2" fmla="*/ 452801241 w 216"/>
              <a:gd name="T3" fmla="*/ 0 h 20"/>
              <a:gd name="T4" fmla="*/ 415068543 w 216"/>
              <a:gd name="T5" fmla="*/ 45490323 h 20"/>
              <a:gd name="T6" fmla="*/ 0 w 216"/>
              <a:gd name="T7" fmla="*/ 45490323 h 20"/>
              <a:gd name="T8" fmla="*/ 37734157 w 216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0"/>
              <a:gd name="T17" fmla="*/ 216 w 216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0">
                <a:moveTo>
                  <a:pt x="18" y="0"/>
                </a:moveTo>
                <a:lnTo>
                  <a:pt x="216" y="0"/>
                </a:lnTo>
                <a:lnTo>
                  <a:pt x="198" y="20"/>
                </a:lnTo>
                <a:lnTo>
                  <a:pt x="0" y="2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542925" y="4089400"/>
            <a:ext cx="28733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Freeform 33"/>
          <p:cNvSpPr>
            <a:spLocks/>
          </p:cNvSpPr>
          <p:nvPr/>
        </p:nvSpPr>
        <p:spPr bwMode="auto">
          <a:xfrm>
            <a:off x="517525" y="4089400"/>
            <a:ext cx="312738" cy="30163"/>
          </a:xfrm>
          <a:custGeom>
            <a:avLst/>
            <a:gdLst>
              <a:gd name="T0" fmla="*/ 0 w 216"/>
              <a:gd name="T1" fmla="*/ 45490323 h 20"/>
              <a:gd name="T2" fmla="*/ 415068543 w 216"/>
              <a:gd name="T3" fmla="*/ 45490323 h 20"/>
              <a:gd name="T4" fmla="*/ 452801241 w 216"/>
              <a:gd name="T5" fmla="*/ 0 h 20"/>
              <a:gd name="T6" fmla="*/ 37734157 w 216"/>
              <a:gd name="T7" fmla="*/ 0 h 20"/>
              <a:gd name="T8" fmla="*/ 0 w 216"/>
              <a:gd name="T9" fmla="*/ 45490323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0"/>
              <a:gd name="T17" fmla="*/ 216 w 216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0">
                <a:moveTo>
                  <a:pt x="0" y="20"/>
                </a:moveTo>
                <a:lnTo>
                  <a:pt x="198" y="20"/>
                </a:lnTo>
                <a:lnTo>
                  <a:pt x="216" y="0"/>
                </a:lnTo>
                <a:lnTo>
                  <a:pt x="18" y="0"/>
                </a:lnTo>
                <a:lnTo>
                  <a:pt x="0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517525" y="4119563"/>
            <a:ext cx="28733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Freeform 35"/>
          <p:cNvSpPr>
            <a:spLocks/>
          </p:cNvSpPr>
          <p:nvPr/>
        </p:nvSpPr>
        <p:spPr bwMode="auto">
          <a:xfrm>
            <a:off x="517525" y="3957638"/>
            <a:ext cx="312738" cy="30162"/>
          </a:xfrm>
          <a:custGeom>
            <a:avLst/>
            <a:gdLst>
              <a:gd name="T0" fmla="*/ 37734157 w 216"/>
              <a:gd name="T1" fmla="*/ 0 h 20"/>
              <a:gd name="T2" fmla="*/ 452801241 w 216"/>
              <a:gd name="T3" fmla="*/ 0 h 20"/>
              <a:gd name="T4" fmla="*/ 415068543 w 216"/>
              <a:gd name="T5" fmla="*/ 45487307 h 20"/>
              <a:gd name="T6" fmla="*/ 0 w 216"/>
              <a:gd name="T7" fmla="*/ 45487307 h 20"/>
              <a:gd name="T8" fmla="*/ 37734157 w 216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0"/>
              <a:gd name="T17" fmla="*/ 216 w 216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0">
                <a:moveTo>
                  <a:pt x="18" y="0"/>
                </a:moveTo>
                <a:lnTo>
                  <a:pt x="216" y="0"/>
                </a:lnTo>
                <a:lnTo>
                  <a:pt x="198" y="20"/>
                </a:lnTo>
                <a:lnTo>
                  <a:pt x="0" y="2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542925" y="3868738"/>
            <a:ext cx="28733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Freeform 37"/>
          <p:cNvSpPr>
            <a:spLocks/>
          </p:cNvSpPr>
          <p:nvPr/>
        </p:nvSpPr>
        <p:spPr bwMode="auto">
          <a:xfrm>
            <a:off x="517525" y="3868738"/>
            <a:ext cx="312738" cy="15875"/>
          </a:xfrm>
          <a:custGeom>
            <a:avLst/>
            <a:gdLst>
              <a:gd name="T0" fmla="*/ 0 w 216"/>
              <a:gd name="T1" fmla="*/ 25201559 h 10"/>
              <a:gd name="T2" fmla="*/ 415068543 w 216"/>
              <a:gd name="T3" fmla="*/ 25201559 h 10"/>
              <a:gd name="T4" fmla="*/ 452801241 w 216"/>
              <a:gd name="T5" fmla="*/ 0 h 10"/>
              <a:gd name="T6" fmla="*/ 37734157 w 216"/>
              <a:gd name="T7" fmla="*/ 0 h 10"/>
              <a:gd name="T8" fmla="*/ 0 w 216"/>
              <a:gd name="T9" fmla="*/ 25201559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10"/>
              <a:gd name="T17" fmla="*/ 216 w 216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10">
                <a:moveTo>
                  <a:pt x="0" y="10"/>
                </a:moveTo>
                <a:lnTo>
                  <a:pt x="198" y="10"/>
                </a:lnTo>
                <a:lnTo>
                  <a:pt x="216" y="0"/>
                </a:lnTo>
                <a:lnTo>
                  <a:pt x="18" y="0"/>
                </a:lnTo>
                <a:lnTo>
                  <a:pt x="0" y="1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517525" y="3884613"/>
            <a:ext cx="287338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Freeform 39"/>
          <p:cNvSpPr>
            <a:spLocks/>
          </p:cNvSpPr>
          <p:nvPr/>
        </p:nvSpPr>
        <p:spPr bwMode="auto">
          <a:xfrm>
            <a:off x="517525" y="3736975"/>
            <a:ext cx="2068513" cy="14288"/>
          </a:xfrm>
          <a:custGeom>
            <a:avLst/>
            <a:gdLst>
              <a:gd name="T0" fmla="*/ 37981325 w 1424"/>
              <a:gd name="T1" fmla="*/ 0 h 10"/>
              <a:gd name="T2" fmla="*/ 2147483647 w 1424"/>
              <a:gd name="T3" fmla="*/ 0 h 10"/>
              <a:gd name="T4" fmla="*/ 2147483647 w 1424"/>
              <a:gd name="T5" fmla="*/ 20414692 h 10"/>
              <a:gd name="T6" fmla="*/ 0 w 1424"/>
              <a:gd name="T7" fmla="*/ 20414692 h 10"/>
              <a:gd name="T8" fmla="*/ 37981325 w 1424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10"/>
              <a:gd name="T17" fmla="*/ 1424 w 1424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10">
                <a:moveTo>
                  <a:pt x="18" y="0"/>
                </a:moveTo>
                <a:lnTo>
                  <a:pt x="1424" y="0"/>
                </a:lnTo>
                <a:lnTo>
                  <a:pt x="1406" y="10"/>
                </a:lnTo>
                <a:lnTo>
                  <a:pt x="0" y="1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542925" y="3648075"/>
            <a:ext cx="204311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5" name="Freeform 41"/>
          <p:cNvSpPr>
            <a:spLocks/>
          </p:cNvSpPr>
          <p:nvPr/>
        </p:nvSpPr>
        <p:spPr bwMode="auto">
          <a:xfrm>
            <a:off x="517525" y="3648075"/>
            <a:ext cx="2068513" cy="15875"/>
          </a:xfrm>
          <a:custGeom>
            <a:avLst/>
            <a:gdLst>
              <a:gd name="T0" fmla="*/ 0 w 1424"/>
              <a:gd name="T1" fmla="*/ 22910509 h 11"/>
              <a:gd name="T2" fmla="*/ 2147483647 w 1424"/>
              <a:gd name="T3" fmla="*/ 22910509 h 11"/>
              <a:gd name="T4" fmla="*/ 2147483647 w 1424"/>
              <a:gd name="T5" fmla="*/ 0 h 11"/>
              <a:gd name="T6" fmla="*/ 37981325 w 1424"/>
              <a:gd name="T7" fmla="*/ 0 h 11"/>
              <a:gd name="T8" fmla="*/ 0 w 1424"/>
              <a:gd name="T9" fmla="*/ 22910509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11"/>
              <a:gd name="T17" fmla="*/ 1424 w 1424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11">
                <a:moveTo>
                  <a:pt x="0" y="11"/>
                </a:moveTo>
                <a:lnTo>
                  <a:pt x="1406" y="11"/>
                </a:lnTo>
                <a:lnTo>
                  <a:pt x="1424" y="0"/>
                </a:lnTo>
                <a:lnTo>
                  <a:pt x="18" y="0"/>
                </a:lnTo>
                <a:lnTo>
                  <a:pt x="0" y="1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517525" y="3663950"/>
            <a:ext cx="2041525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Freeform 43"/>
          <p:cNvSpPr>
            <a:spLocks/>
          </p:cNvSpPr>
          <p:nvPr/>
        </p:nvSpPr>
        <p:spPr bwMode="auto">
          <a:xfrm>
            <a:off x="533400" y="3505200"/>
            <a:ext cx="2068513" cy="15875"/>
          </a:xfrm>
          <a:custGeom>
            <a:avLst/>
            <a:gdLst>
              <a:gd name="T0" fmla="*/ 37981325 w 1424"/>
              <a:gd name="T1" fmla="*/ 0 h 11"/>
              <a:gd name="T2" fmla="*/ 2147483647 w 1424"/>
              <a:gd name="T3" fmla="*/ 0 h 11"/>
              <a:gd name="T4" fmla="*/ 2147483647 w 1424"/>
              <a:gd name="T5" fmla="*/ 22910509 h 11"/>
              <a:gd name="T6" fmla="*/ 0 w 1424"/>
              <a:gd name="T7" fmla="*/ 22910509 h 11"/>
              <a:gd name="T8" fmla="*/ 37981325 w 1424"/>
              <a:gd name="T9" fmla="*/ 0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11"/>
              <a:gd name="T17" fmla="*/ 1424 w 1424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11">
                <a:moveTo>
                  <a:pt x="18" y="0"/>
                </a:moveTo>
                <a:lnTo>
                  <a:pt x="1424" y="0"/>
                </a:lnTo>
                <a:lnTo>
                  <a:pt x="1406" y="11"/>
                </a:lnTo>
                <a:lnTo>
                  <a:pt x="0" y="11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542925" y="3429000"/>
            <a:ext cx="2043113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Freeform 45"/>
          <p:cNvSpPr>
            <a:spLocks/>
          </p:cNvSpPr>
          <p:nvPr/>
        </p:nvSpPr>
        <p:spPr bwMode="auto">
          <a:xfrm>
            <a:off x="517525" y="3429000"/>
            <a:ext cx="2068513" cy="14288"/>
          </a:xfrm>
          <a:custGeom>
            <a:avLst/>
            <a:gdLst>
              <a:gd name="T0" fmla="*/ 0 w 1424"/>
              <a:gd name="T1" fmla="*/ 20414692 h 10"/>
              <a:gd name="T2" fmla="*/ 2147483647 w 1424"/>
              <a:gd name="T3" fmla="*/ 20414692 h 10"/>
              <a:gd name="T4" fmla="*/ 2147483647 w 1424"/>
              <a:gd name="T5" fmla="*/ 0 h 10"/>
              <a:gd name="T6" fmla="*/ 37981325 w 1424"/>
              <a:gd name="T7" fmla="*/ 0 h 10"/>
              <a:gd name="T8" fmla="*/ 0 w 1424"/>
              <a:gd name="T9" fmla="*/ 20414692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10"/>
              <a:gd name="T17" fmla="*/ 1424 w 1424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10">
                <a:moveTo>
                  <a:pt x="0" y="10"/>
                </a:moveTo>
                <a:lnTo>
                  <a:pt x="1406" y="10"/>
                </a:lnTo>
                <a:lnTo>
                  <a:pt x="1424" y="0"/>
                </a:lnTo>
                <a:lnTo>
                  <a:pt x="18" y="0"/>
                </a:lnTo>
                <a:lnTo>
                  <a:pt x="0" y="1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517525" y="3443288"/>
            <a:ext cx="204152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Freeform 47"/>
          <p:cNvSpPr>
            <a:spLocks/>
          </p:cNvSpPr>
          <p:nvPr/>
        </p:nvSpPr>
        <p:spPr bwMode="auto">
          <a:xfrm>
            <a:off x="517525" y="3297238"/>
            <a:ext cx="2068513" cy="14287"/>
          </a:xfrm>
          <a:custGeom>
            <a:avLst/>
            <a:gdLst>
              <a:gd name="T0" fmla="*/ 37981325 w 1424"/>
              <a:gd name="T1" fmla="*/ 0 h 10"/>
              <a:gd name="T2" fmla="*/ 2147483647 w 1424"/>
              <a:gd name="T3" fmla="*/ 0 h 10"/>
              <a:gd name="T4" fmla="*/ 2147483647 w 1424"/>
              <a:gd name="T5" fmla="*/ 20411835 h 10"/>
              <a:gd name="T6" fmla="*/ 0 w 1424"/>
              <a:gd name="T7" fmla="*/ 20411835 h 10"/>
              <a:gd name="T8" fmla="*/ 37981325 w 1424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10"/>
              <a:gd name="T17" fmla="*/ 1424 w 1424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10">
                <a:moveTo>
                  <a:pt x="18" y="0"/>
                </a:moveTo>
                <a:lnTo>
                  <a:pt x="1424" y="0"/>
                </a:lnTo>
                <a:lnTo>
                  <a:pt x="1406" y="10"/>
                </a:lnTo>
                <a:lnTo>
                  <a:pt x="0" y="1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542925" y="3194050"/>
            <a:ext cx="2043113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Freeform 49"/>
          <p:cNvSpPr>
            <a:spLocks/>
          </p:cNvSpPr>
          <p:nvPr/>
        </p:nvSpPr>
        <p:spPr bwMode="auto">
          <a:xfrm>
            <a:off x="517525" y="3194050"/>
            <a:ext cx="2068513" cy="28575"/>
          </a:xfrm>
          <a:custGeom>
            <a:avLst/>
            <a:gdLst>
              <a:gd name="T0" fmla="*/ 0 w 1424"/>
              <a:gd name="T1" fmla="*/ 40826527 h 20"/>
              <a:gd name="T2" fmla="*/ 2147483647 w 1424"/>
              <a:gd name="T3" fmla="*/ 40826527 h 20"/>
              <a:gd name="T4" fmla="*/ 2147483647 w 1424"/>
              <a:gd name="T5" fmla="*/ 0 h 20"/>
              <a:gd name="T6" fmla="*/ 37981325 w 1424"/>
              <a:gd name="T7" fmla="*/ 0 h 20"/>
              <a:gd name="T8" fmla="*/ 0 w 1424"/>
              <a:gd name="T9" fmla="*/ 4082652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20"/>
              <a:gd name="T17" fmla="*/ 1424 w 142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20">
                <a:moveTo>
                  <a:pt x="0" y="20"/>
                </a:moveTo>
                <a:lnTo>
                  <a:pt x="1406" y="20"/>
                </a:lnTo>
                <a:lnTo>
                  <a:pt x="1424" y="0"/>
                </a:lnTo>
                <a:lnTo>
                  <a:pt x="18" y="0"/>
                </a:lnTo>
                <a:lnTo>
                  <a:pt x="0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Rectangle 50"/>
          <p:cNvSpPr>
            <a:spLocks noChangeArrowheads="1"/>
          </p:cNvSpPr>
          <p:nvPr/>
        </p:nvSpPr>
        <p:spPr bwMode="auto">
          <a:xfrm>
            <a:off x="517525" y="3222625"/>
            <a:ext cx="204152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5" name="Freeform 51"/>
          <p:cNvSpPr>
            <a:spLocks/>
          </p:cNvSpPr>
          <p:nvPr/>
        </p:nvSpPr>
        <p:spPr bwMode="auto">
          <a:xfrm>
            <a:off x="517525" y="3062288"/>
            <a:ext cx="2068513" cy="28575"/>
          </a:xfrm>
          <a:custGeom>
            <a:avLst/>
            <a:gdLst>
              <a:gd name="T0" fmla="*/ 37981325 w 1424"/>
              <a:gd name="T1" fmla="*/ 0 h 20"/>
              <a:gd name="T2" fmla="*/ 2147483647 w 1424"/>
              <a:gd name="T3" fmla="*/ 0 h 20"/>
              <a:gd name="T4" fmla="*/ 2147483647 w 1424"/>
              <a:gd name="T5" fmla="*/ 40826527 h 20"/>
              <a:gd name="T6" fmla="*/ 0 w 1424"/>
              <a:gd name="T7" fmla="*/ 40826527 h 20"/>
              <a:gd name="T8" fmla="*/ 37981325 w 142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20"/>
              <a:gd name="T17" fmla="*/ 1424 w 142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20">
                <a:moveTo>
                  <a:pt x="18" y="0"/>
                </a:moveTo>
                <a:lnTo>
                  <a:pt x="1424" y="0"/>
                </a:lnTo>
                <a:lnTo>
                  <a:pt x="1406" y="20"/>
                </a:lnTo>
                <a:lnTo>
                  <a:pt x="0" y="2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542925" y="2973388"/>
            <a:ext cx="204311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7" name="Freeform 53"/>
          <p:cNvSpPr>
            <a:spLocks/>
          </p:cNvSpPr>
          <p:nvPr/>
        </p:nvSpPr>
        <p:spPr bwMode="auto">
          <a:xfrm>
            <a:off x="517525" y="2973388"/>
            <a:ext cx="2068513" cy="28575"/>
          </a:xfrm>
          <a:custGeom>
            <a:avLst/>
            <a:gdLst>
              <a:gd name="T0" fmla="*/ 0 w 1424"/>
              <a:gd name="T1" fmla="*/ 40826527 h 20"/>
              <a:gd name="T2" fmla="*/ 2147483647 w 1424"/>
              <a:gd name="T3" fmla="*/ 40826527 h 20"/>
              <a:gd name="T4" fmla="*/ 2147483647 w 1424"/>
              <a:gd name="T5" fmla="*/ 0 h 20"/>
              <a:gd name="T6" fmla="*/ 37981325 w 1424"/>
              <a:gd name="T7" fmla="*/ 0 h 20"/>
              <a:gd name="T8" fmla="*/ 0 w 1424"/>
              <a:gd name="T9" fmla="*/ 4082652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20"/>
              <a:gd name="T17" fmla="*/ 1424 w 142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20">
                <a:moveTo>
                  <a:pt x="0" y="20"/>
                </a:moveTo>
                <a:lnTo>
                  <a:pt x="1406" y="20"/>
                </a:lnTo>
                <a:lnTo>
                  <a:pt x="1424" y="0"/>
                </a:lnTo>
                <a:lnTo>
                  <a:pt x="18" y="0"/>
                </a:lnTo>
                <a:lnTo>
                  <a:pt x="0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533400" y="2971800"/>
            <a:ext cx="204152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517525" y="2841625"/>
            <a:ext cx="2068513" cy="28575"/>
          </a:xfrm>
          <a:custGeom>
            <a:avLst/>
            <a:gdLst>
              <a:gd name="T0" fmla="*/ 37981325 w 1424"/>
              <a:gd name="T1" fmla="*/ 0 h 20"/>
              <a:gd name="T2" fmla="*/ 2147483647 w 1424"/>
              <a:gd name="T3" fmla="*/ 0 h 20"/>
              <a:gd name="T4" fmla="*/ 2147483647 w 1424"/>
              <a:gd name="T5" fmla="*/ 40826527 h 20"/>
              <a:gd name="T6" fmla="*/ 0 w 1424"/>
              <a:gd name="T7" fmla="*/ 40826527 h 20"/>
              <a:gd name="T8" fmla="*/ 37981325 w 142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20"/>
              <a:gd name="T17" fmla="*/ 1424 w 142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20">
                <a:moveTo>
                  <a:pt x="18" y="0"/>
                </a:moveTo>
                <a:lnTo>
                  <a:pt x="1424" y="0"/>
                </a:lnTo>
                <a:lnTo>
                  <a:pt x="1406" y="20"/>
                </a:lnTo>
                <a:lnTo>
                  <a:pt x="0" y="2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542925" y="2752725"/>
            <a:ext cx="204311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1" name="Freeform 57"/>
          <p:cNvSpPr>
            <a:spLocks/>
          </p:cNvSpPr>
          <p:nvPr/>
        </p:nvSpPr>
        <p:spPr bwMode="auto">
          <a:xfrm>
            <a:off x="517525" y="2752725"/>
            <a:ext cx="2068513" cy="30163"/>
          </a:xfrm>
          <a:custGeom>
            <a:avLst/>
            <a:gdLst>
              <a:gd name="T0" fmla="*/ 0 w 1424"/>
              <a:gd name="T1" fmla="*/ 43324118 h 21"/>
              <a:gd name="T2" fmla="*/ 2147483647 w 1424"/>
              <a:gd name="T3" fmla="*/ 43324118 h 21"/>
              <a:gd name="T4" fmla="*/ 2147483647 w 1424"/>
              <a:gd name="T5" fmla="*/ 0 h 21"/>
              <a:gd name="T6" fmla="*/ 37981325 w 1424"/>
              <a:gd name="T7" fmla="*/ 0 h 21"/>
              <a:gd name="T8" fmla="*/ 0 w 1424"/>
              <a:gd name="T9" fmla="*/ 4332411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4"/>
              <a:gd name="T16" fmla="*/ 0 h 21"/>
              <a:gd name="T17" fmla="*/ 1424 w 1424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4" h="21">
                <a:moveTo>
                  <a:pt x="0" y="21"/>
                </a:moveTo>
                <a:lnTo>
                  <a:pt x="1406" y="21"/>
                </a:lnTo>
                <a:lnTo>
                  <a:pt x="1424" y="0"/>
                </a:lnTo>
                <a:lnTo>
                  <a:pt x="18" y="0"/>
                </a:lnTo>
                <a:lnTo>
                  <a:pt x="0" y="2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517525" y="2782888"/>
            <a:ext cx="2041525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8445500" y="3841750"/>
            <a:ext cx="3286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ARC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8453438" y="3611563"/>
            <a:ext cx="312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BNZ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8445500" y="3375025"/>
            <a:ext cx="3286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HBR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686" name="Rectangle 62"/>
          <p:cNvSpPr>
            <a:spLocks noChangeArrowheads="1"/>
          </p:cNvSpPr>
          <p:nvPr/>
        </p:nvSpPr>
        <p:spPr bwMode="auto">
          <a:xfrm>
            <a:off x="8448675" y="3149600"/>
            <a:ext cx="320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KBS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687" name="Rectangle 63"/>
          <p:cNvSpPr>
            <a:spLocks noChangeArrowheads="1"/>
          </p:cNvSpPr>
          <p:nvPr/>
        </p:nvSpPr>
        <p:spPr bwMode="auto">
          <a:xfrm>
            <a:off x="7335838" y="2919413"/>
            <a:ext cx="3206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VCR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688" name="Freeform 64"/>
          <p:cNvSpPr>
            <a:spLocks/>
          </p:cNvSpPr>
          <p:nvPr/>
        </p:nvSpPr>
        <p:spPr bwMode="auto">
          <a:xfrm>
            <a:off x="517525" y="2620963"/>
            <a:ext cx="2355850" cy="30162"/>
          </a:xfrm>
          <a:custGeom>
            <a:avLst/>
            <a:gdLst>
              <a:gd name="T0" fmla="*/ 37972467 w 1622"/>
              <a:gd name="T1" fmla="*/ 0 h 21"/>
              <a:gd name="T2" fmla="*/ 2147483647 w 1622"/>
              <a:gd name="T3" fmla="*/ 0 h 21"/>
              <a:gd name="T4" fmla="*/ 2147483647 w 1622"/>
              <a:gd name="T5" fmla="*/ 43321245 h 21"/>
              <a:gd name="T6" fmla="*/ 0 w 1622"/>
              <a:gd name="T7" fmla="*/ 43321245 h 21"/>
              <a:gd name="T8" fmla="*/ 37972467 w 1622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2"/>
              <a:gd name="T16" fmla="*/ 0 h 21"/>
              <a:gd name="T17" fmla="*/ 1622 w 1622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2" h="21">
                <a:moveTo>
                  <a:pt x="18" y="0"/>
                </a:moveTo>
                <a:lnTo>
                  <a:pt x="1622" y="0"/>
                </a:lnTo>
                <a:lnTo>
                  <a:pt x="1604" y="21"/>
                </a:lnTo>
                <a:lnTo>
                  <a:pt x="0" y="21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9" name="Rectangle 65"/>
          <p:cNvSpPr>
            <a:spLocks noChangeArrowheads="1"/>
          </p:cNvSpPr>
          <p:nvPr/>
        </p:nvSpPr>
        <p:spPr bwMode="auto">
          <a:xfrm>
            <a:off x="542925" y="2533650"/>
            <a:ext cx="2330450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0" name="Freeform 66"/>
          <p:cNvSpPr>
            <a:spLocks/>
          </p:cNvSpPr>
          <p:nvPr/>
        </p:nvSpPr>
        <p:spPr bwMode="auto">
          <a:xfrm>
            <a:off x="517525" y="2533650"/>
            <a:ext cx="2355850" cy="28575"/>
          </a:xfrm>
          <a:custGeom>
            <a:avLst/>
            <a:gdLst>
              <a:gd name="T0" fmla="*/ 0 w 1622"/>
              <a:gd name="T1" fmla="*/ 40826527 h 20"/>
              <a:gd name="T2" fmla="*/ 2147483647 w 1622"/>
              <a:gd name="T3" fmla="*/ 40826527 h 20"/>
              <a:gd name="T4" fmla="*/ 2147483647 w 1622"/>
              <a:gd name="T5" fmla="*/ 0 h 20"/>
              <a:gd name="T6" fmla="*/ 37972467 w 1622"/>
              <a:gd name="T7" fmla="*/ 0 h 20"/>
              <a:gd name="T8" fmla="*/ 0 w 1622"/>
              <a:gd name="T9" fmla="*/ 4082652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2"/>
              <a:gd name="T16" fmla="*/ 0 h 20"/>
              <a:gd name="T17" fmla="*/ 1622 w 1622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2" h="20">
                <a:moveTo>
                  <a:pt x="0" y="20"/>
                </a:moveTo>
                <a:lnTo>
                  <a:pt x="1604" y="20"/>
                </a:lnTo>
                <a:lnTo>
                  <a:pt x="1622" y="0"/>
                </a:lnTo>
                <a:lnTo>
                  <a:pt x="18" y="0"/>
                </a:lnTo>
                <a:lnTo>
                  <a:pt x="0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1" name="Rectangle 67"/>
          <p:cNvSpPr>
            <a:spLocks noChangeArrowheads="1"/>
          </p:cNvSpPr>
          <p:nvPr/>
        </p:nvSpPr>
        <p:spPr bwMode="auto">
          <a:xfrm>
            <a:off x="517525" y="2562225"/>
            <a:ext cx="23288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2" name="Freeform 68"/>
          <p:cNvSpPr>
            <a:spLocks/>
          </p:cNvSpPr>
          <p:nvPr/>
        </p:nvSpPr>
        <p:spPr bwMode="auto">
          <a:xfrm>
            <a:off x="517525" y="2400300"/>
            <a:ext cx="2355850" cy="30163"/>
          </a:xfrm>
          <a:custGeom>
            <a:avLst/>
            <a:gdLst>
              <a:gd name="T0" fmla="*/ 37972467 w 1622"/>
              <a:gd name="T1" fmla="*/ 0 h 20"/>
              <a:gd name="T2" fmla="*/ 2147483647 w 1622"/>
              <a:gd name="T3" fmla="*/ 0 h 20"/>
              <a:gd name="T4" fmla="*/ 2147483647 w 1622"/>
              <a:gd name="T5" fmla="*/ 45490323 h 20"/>
              <a:gd name="T6" fmla="*/ 0 w 1622"/>
              <a:gd name="T7" fmla="*/ 45490323 h 20"/>
              <a:gd name="T8" fmla="*/ 37972467 w 1622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2"/>
              <a:gd name="T16" fmla="*/ 0 h 20"/>
              <a:gd name="T17" fmla="*/ 1622 w 1622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2" h="20">
                <a:moveTo>
                  <a:pt x="18" y="0"/>
                </a:moveTo>
                <a:lnTo>
                  <a:pt x="1622" y="0"/>
                </a:lnTo>
                <a:lnTo>
                  <a:pt x="1604" y="20"/>
                </a:lnTo>
                <a:lnTo>
                  <a:pt x="0" y="2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3" name="Rectangle 69"/>
          <p:cNvSpPr>
            <a:spLocks noChangeArrowheads="1"/>
          </p:cNvSpPr>
          <p:nvPr/>
        </p:nvSpPr>
        <p:spPr bwMode="auto">
          <a:xfrm>
            <a:off x="2678112" y="4522787"/>
            <a:ext cx="287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694" name="Freeform 70"/>
          <p:cNvSpPr>
            <a:spLocks/>
          </p:cNvSpPr>
          <p:nvPr/>
        </p:nvSpPr>
        <p:spPr bwMode="auto">
          <a:xfrm>
            <a:off x="517525" y="2312988"/>
            <a:ext cx="2355850" cy="28575"/>
          </a:xfrm>
          <a:custGeom>
            <a:avLst/>
            <a:gdLst>
              <a:gd name="T0" fmla="*/ 0 w 1622"/>
              <a:gd name="T1" fmla="*/ 40826527 h 20"/>
              <a:gd name="T2" fmla="*/ 2147483647 w 1622"/>
              <a:gd name="T3" fmla="*/ 40826527 h 20"/>
              <a:gd name="T4" fmla="*/ 2147483647 w 1622"/>
              <a:gd name="T5" fmla="*/ 0 h 20"/>
              <a:gd name="T6" fmla="*/ 37972467 w 1622"/>
              <a:gd name="T7" fmla="*/ 0 h 20"/>
              <a:gd name="T8" fmla="*/ 0 w 1622"/>
              <a:gd name="T9" fmla="*/ 4082652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2"/>
              <a:gd name="T16" fmla="*/ 0 h 20"/>
              <a:gd name="T17" fmla="*/ 1622 w 1622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2" h="20">
                <a:moveTo>
                  <a:pt x="0" y="20"/>
                </a:moveTo>
                <a:lnTo>
                  <a:pt x="1604" y="20"/>
                </a:lnTo>
                <a:lnTo>
                  <a:pt x="1622" y="0"/>
                </a:lnTo>
                <a:lnTo>
                  <a:pt x="18" y="0"/>
                </a:lnTo>
                <a:lnTo>
                  <a:pt x="0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6" name="Freeform 72"/>
          <p:cNvSpPr>
            <a:spLocks/>
          </p:cNvSpPr>
          <p:nvPr/>
        </p:nvSpPr>
        <p:spPr bwMode="auto">
          <a:xfrm>
            <a:off x="517525" y="2179638"/>
            <a:ext cx="2355850" cy="15875"/>
          </a:xfrm>
          <a:custGeom>
            <a:avLst/>
            <a:gdLst>
              <a:gd name="T0" fmla="*/ 37972467 w 1622"/>
              <a:gd name="T1" fmla="*/ 0 h 10"/>
              <a:gd name="T2" fmla="*/ 2147483647 w 1622"/>
              <a:gd name="T3" fmla="*/ 0 h 10"/>
              <a:gd name="T4" fmla="*/ 2147483647 w 1622"/>
              <a:gd name="T5" fmla="*/ 25201559 h 10"/>
              <a:gd name="T6" fmla="*/ 0 w 1622"/>
              <a:gd name="T7" fmla="*/ 25201559 h 10"/>
              <a:gd name="T8" fmla="*/ 37972467 w 1622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2"/>
              <a:gd name="T16" fmla="*/ 0 h 10"/>
              <a:gd name="T17" fmla="*/ 1622 w 1622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2" h="10">
                <a:moveTo>
                  <a:pt x="18" y="0"/>
                </a:moveTo>
                <a:lnTo>
                  <a:pt x="1622" y="0"/>
                </a:lnTo>
                <a:lnTo>
                  <a:pt x="1604" y="10"/>
                </a:lnTo>
                <a:lnTo>
                  <a:pt x="0" y="1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7" name="Rectangle 73"/>
          <p:cNvSpPr>
            <a:spLocks noChangeArrowheads="1"/>
          </p:cNvSpPr>
          <p:nvPr/>
        </p:nvSpPr>
        <p:spPr bwMode="auto">
          <a:xfrm>
            <a:off x="542925" y="2092325"/>
            <a:ext cx="2330450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8" name="Freeform 74"/>
          <p:cNvSpPr>
            <a:spLocks/>
          </p:cNvSpPr>
          <p:nvPr/>
        </p:nvSpPr>
        <p:spPr bwMode="auto">
          <a:xfrm>
            <a:off x="517525" y="2092325"/>
            <a:ext cx="2355850" cy="14288"/>
          </a:xfrm>
          <a:custGeom>
            <a:avLst/>
            <a:gdLst>
              <a:gd name="T0" fmla="*/ 0 w 1622"/>
              <a:gd name="T1" fmla="*/ 20414692 h 10"/>
              <a:gd name="T2" fmla="*/ 2147483647 w 1622"/>
              <a:gd name="T3" fmla="*/ 20414692 h 10"/>
              <a:gd name="T4" fmla="*/ 2147483647 w 1622"/>
              <a:gd name="T5" fmla="*/ 0 h 10"/>
              <a:gd name="T6" fmla="*/ 37972467 w 1622"/>
              <a:gd name="T7" fmla="*/ 0 h 10"/>
              <a:gd name="T8" fmla="*/ 0 w 1622"/>
              <a:gd name="T9" fmla="*/ 20414692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2"/>
              <a:gd name="T16" fmla="*/ 0 h 10"/>
              <a:gd name="T17" fmla="*/ 1622 w 1622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2" h="10">
                <a:moveTo>
                  <a:pt x="0" y="10"/>
                </a:moveTo>
                <a:lnTo>
                  <a:pt x="1604" y="10"/>
                </a:lnTo>
                <a:lnTo>
                  <a:pt x="1622" y="0"/>
                </a:lnTo>
                <a:lnTo>
                  <a:pt x="18" y="0"/>
                </a:lnTo>
                <a:lnTo>
                  <a:pt x="0" y="1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9" name="Rectangle 75"/>
          <p:cNvSpPr>
            <a:spLocks noChangeArrowheads="1"/>
          </p:cNvSpPr>
          <p:nvPr/>
        </p:nvSpPr>
        <p:spPr bwMode="auto">
          <a:xfrm>
            <a:off x="517525" y="2106613"/>
            <a:ext cx="23288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0" name="Freeform 76"/>
          <p:cNvSpPr>
            <a:spLocks/>
          </p:cNvSpPr>
          <p:nvPr/>
        </p:nvSpPr>
        <p:spPr bwMode="auto">
          <a:xfrm>
            <a:off x="517525" y="1958975"/>
            <a:ext cx="3232150" cy="15875"/>
          </a:xfrm>
          <a:custGeom>
            <a:avLst/>
            <a:gdLst>
              <a:gd name="T0" fmla="*/ 37949443 w 2226"/>
              <a:gd name="T1" fmla="*/ 0 h 10"/>
              <a:gd name="T2" fmla="*/ 2147483647 w 2226"/>
              <a:gd name="T3" fmla="*/ 0 h 10"/>
              <a:gd name="T4" fmla="*/ 2147483647 w 2226"/>
              <a:gd name="T5" fmla="*/ 25201559 h 10"/>
              <a:gd name="T6" fmla="*/ 0 w 2226"/>
              <a:gd name="T7" fmla="*/ 25201559 h 10"/>
              <a:gd name="T8" fmla="*/ 37949443 w 2226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6"/>
              <a:gd name="T16" fmla="*/ 0 h 10"/>
              <a:gd name="T17" fmla="*/ 2226 w 2226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6" h="10">
                <a:moveTo>
                  <a:pt x="18" y="0"/>
                </a:moveTo>
                <a:lnTo>
                  <a:pt x="2226" y="0"/>
                </a:lnTo>
                <a:lnTo>
                  <a:pt x="2208" y="10"/>
                </a:lnTo>
                <a:lnTo>
                  <a:pt x="0" y="1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1" name="Rectangle 77"/>
          <p:cNvSpPr>
            <a:spLocks noChangeArrowheads="1"/>
          </p:cNvSpPr>
          <p:nvPr/>
        </p:nvSpPr>
        <p:spPr bwMode="auto">
          <a:xfrm>
            <a:off x="542925" y="1871663"/>
            <a:ext cx="3206750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2" name="Freeform 78"/>
          <p:cNvSpPr>
            <a:spLocks/>
          </p:cNvSpPr>
          <p:nvPr/>
        </p:nvSpPr>
        <p:spPr bwMode="auto">
          <a:xfrm>
            <a:off x="517525" y="1871663"/>
            <a:ext cx="3232150" cy="14287"/>
          </a:xfrm>
          <a:custGeom>
            <a:avLst/>
            <a:gdLst>
              <a:gd name="T0" fmla="*/ 0 w 2226"/>
              <a:gd name="T1" fmla="*/ 20411835 h 10"/>
              <a:gd name="T2" fmla="*/ 2147483647 w 2226"/>
              <a:gd name="T3" fmla="*/ 20411835 h 10"/>
              <a:gd name="T4" fmla="*/ 2147483647 w 2226"/>
              <a:gd name="T5" fmla="*/ 0 h 10"/>
              <a:gd name="T6" fmla="*/ 37949443 w 2226"/>
              <a:gd name="T7" fmla="*/ 0 h 10"/>
              <a:gd name="T8" fmla="*/ 0 w 2226"/>
              <a:gd name="T9" fmla="*/ 20411835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6"/>
              <a:gd name="T16" fmla="*/ 0 h 10"/>
              <a:gd name="T17" fmla="*/ 2226 w 2226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6" h="10">
                <a:moveTo>
                  <a:pt x="0" y="10"/>
                </a:moveTo>
                <a:lnTo>
                  <a:pt x="2208" y="10"/>
                </a:lnTo>
                <a:lnTo>
                  <a:pt x="2226" y="0"/>
                </a:lnTo>
                <a:lnTo>
                  <a:pt x="18" y="0"/>
                </a:lnTo>
                <a:lnTo>
                  <a:pt x="0" y="1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3" name="Rectangle 79"/>
          <p:cNvSpPr>
            <a:spLocks noChangeArrowheads="1"/>
          </p:cNvSpPr>
          <p:nvPr/>
        </p:nvSpPr>
        <p:spPr bwMode="auto">
          <a:xfrm>
            <a:off x="517525" y="1885950"/>
            <a:ext cx="320675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4" name="Freeform 80"/>
          <p:cNvSpPr>
            <a:spLocks/>
          </p:cNvSpPr>
          <p:nvPr/>
        </p:nvSpPr>
        <p:spPr bwMode="auto">
          <a:xfrm>
            <a:off x="517525" y="1738313"/>
            <a:ext cx="3808413" cy="14287"/>
          </a:xfrm>
          <a:custGeom>
            <a:avLst/>
            <a:gdLst>
              <a:gd name="T0" fmla="*/ 37946194 w 2623"/>
              <a:gd name="T1" fmla="*/ 0 h 10"/>
              <a:gd name="T2" fmla="*/ 2147483647 w 2623"/>
              <a:gd name="T3" fmla="*/ 0 h 10"/>
              <a:gd name="T4" fmla="*/ 2147483647 w 2623"/>
              <a:gd name="T5" fmla="*/ 20411835 h 10"/>
              <a:gd name="T6" fmla="*/ 0 w 2623"/>
              <a:gd name="T7" fmla="*/ 20411835 h 10"/>
              <a:gd name="T8" fmla="*/ 37946194 w 2623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3"/>
              <a:gd name="T16" fmla="*/ 0 h 10"/>
              <a:gd name="T17" fmla="*/ 2623 w 2623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3" h="10">
                <a:moveTo>
                  <a:pt x="18" y="0"/>
                </a:moveTo>
                <a:lnTo>
                  <a:pt x="2623" y="0"/>
                </a:lnTo>
                <a:lnTo>
                  <a:pt x="2605" y="10"/>
                </a:lnTo>
                <a:lnTo>
                  <a:pt x="0" y="1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5" name="Rectangle 81"/>
          <p:cNvSpPr>
            <a:spLocks noChangeArrowheads="1"/>
          </p:cNvSpPr>
          <p:nvPr/>
        </p:nvSpPr>
        <p:spPr bwMode="auto">
          <a:xfrm>
            <a:off x="542925" y="1651000"/>
            <a:ext cx="3783013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6" name="Freeform 82"/>
          <p:cNvSpPr>
            <a:spLocks/>
          </p:cNvSpPr>
          <p:nvPr/>
        </p:nvSpPr>
        <p:spPr bwMode="auto">
          <a:xfrm>
            <a:off x="517525" y="1651000"/>
            <a:ext cx="3808413" cy="15875"/>
          </a:xfrm>
          <a:custGeom>
            <a:avLst/>
            <a:gdLst>
              <a:gd name="T0" fmla="*/ 0 w 2623"/>
              <a:gd name="T1" fmla="*/ 25201559 h 10"/>
              <a:gd name="T2" fmla="*/ 2147483647 w 2623"/>
              <a:gd name="T3" fmla="*/ 25201559 h 10"/>
              <a:gd name="T4" fmla="*/ 2147483647 w 2623"/>
              <a:gd name="T5" fmla="*/ 0 h 10"/>
              <a:gd name="T6" fmla="*/ 37946194 w 2623"/>
              <a:gd name="T7" fmla="*/ 0 h 10"/>
              <a:gd name="T8" fmla="*/ 0 w 2623"/>
              <a:gd name="T9" fmla="*/ 25201559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3"/>
              <a:gd name="T16" fmla="*/ 0 h 10"/>
              <a:gd name="T17" fmla="*/ 2623 w 2623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3" h="10">
                <a:moveTo>
                  <a:pt x="0" y="10"/>
                </a:moveTo>
                <a:lnTo>
                  <a:pt x="2605" y="10"/>
                </a:lnTo>
                <a:lnTo>
                  <a:pt x="2623" y="0"/>
                </a:lnTo>
                <a:lnTo>
                  <a:pt x="18" y="0"/>
                </a:lnTo>
                <a:lnTo>
                  <a:pt x="0" y="1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7" name="Rectangle 83"/>
          <p:cNvSpPr>
            <a:spLocks noChangeArrowheads="1"/>
          </p:cNvSpPr>
          <p:nvPr/>
        </p:nvSpPr>
        <p:spPr bwMode="auto">
          <a:xfrm>
            <a:off x="517525" y="1666875"/>
            <a:ext cx="3783013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8" name="Freeform 84"/>
          <p:cNvSpPr>
            <a:spLocks/>
          </p:cNvSpPr>
          <p:nvPr/>
        </p:nvSpPr>
        <p:spPr bwMode="auto">
          <a:xfrm>
            <a:off x="517525" y="1519238"/>
            <a:ext cx="4973638" cy="14287"/>
          </a:xfrm>
          <a:custGeom>
            <a:avLst/>
            <a:gdLst>
              <a:gd name="T0" fmla="*/ 37957934 w 3425"/>
              <a:gd name="T1" fmla="*/ 0 h 10"/>
              <a:gd name="T2" fmla="*/ 2147483647 w 3425"/>
              <a:gd name="T3" fmla="*/ 0 h 10"/>
              <a:gd name="T4" fmla="*/ 2147483647 w 3425"/>
              <a:gd name="T5" fmla="*/ 20411835 h 10"/>
              <a:gd name="T6" fmla="*/ 0 w 3425"/>
              <a:gd name="T7" fmla="*/ 20411835 h 10"/>
              <a:gd name="T8" fmla="*/ 37957934 w 3425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25"/>
              <a:gd name="T16" fmla="*/ 0 h 10"/>
              <a:gd name="T17" fmla="*/ 3425 w 3425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25" h="10">
                <a:moveTo>
                  <a:pt x="18" y="0"/>
                </a:moveTo>
                <a:lnTo>
                  <a:pt x="3425" y="0"/>
                </a:lnTo>
                <a:lnTo>
                  <a:pt x="3407" y="10"/>
                </a:lnTo>
                <a:lnTo>
                  <a:pt x="0" y="1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9" name="Rectangle 85"/>
          <p:cNvSpPr>
            <a:spLocks noChangeArrowheads="1"/>
          </p:cNvSpPr>
          <p:nvPr/>
        </p:nvSpPr>
        <p:spPr bwMode="auto">
          <a:xfrm>
            <a:off x="2649538" y="2271713"/>
            <a:ext cx="4948237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0" name="Freeform 86"/>
          <p:cNvSpPr>
            <a:spLocks/>
          </p:cNvSpPr>
          <p:nvPr/>
        </p:nvSpPr>
        <p:spPr bwMode="auto">
          <a:xfrm>
            <a:off x="517525" y="1416050"/>
            <a:ext cx="4973638" cy="30163"/>
          </a:xfrm>
          <a:custGeom>
            <a:avLst/>
            <a:gdLst>
              <a:gd name="T0" fmla="*/ 0 w 3425"/>
              <a:gd name="T1" fmla="*/ 45490323 h 20"/>
              <a:gd name="T2" fmla="*/ 2147483647 w 3425"/>
              <a:gd name="T3" fmla="*/ 45490323 h 20"/>
              <a:gd name="T4" fmla="*/ 2147483647 w 3425"/>
              <a:gd name="T5" fmla="*/ 0 h 20"/>
              <a:gd name="T6" fmla="*/ 37957934 w 3425"/>
              <a:gd name="T7" fmla="*/ 0 h 20"/>
              <a:gd name="T8" fmla="*/ 0 w 3425"/>
              <a:gd name="T9" fmla="*/ 45490323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25"/>
              <a:gd name="T16" fmla="*/ 0 h 20"/>
              <a:gd name="T17" fmla="*/ 3425 w 3425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25" h="20">
                <a:moveTo>
                  <a:pt x="0" y="20"/>
                </a:moveTo>
                <a:lnTo>
                  <a:pt x="3407" y="20"/>
                </a:lnTo>
                <a:lnTo>
                  <a:pt x="3425" y="0"/>
                </a:lnTo>
                <a:lnTo>
                  <a:pt x="18" y="0"/>
                </a:lnTo>
                <a:lnTo>
                  <a:pt x="0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1" name="Rectangle 87"/>
          <p:cNvSpPr>
            <a:spLocks noChangeArrowheads="1"/>
          </p:cNvSpPr>
          <p:nvPr/>
        </p:nvSpPr>
        <p:spPr bwMode="auto">
          <a:xfrm>
            <a:off x="517525" y="1446213"/>
            <a:ext cx="4948238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2" name="Freeform 88"/>
          <p:cNvSpPr>
            <a:spLocks/>
          </p:cNvSpPr>
          <p:nvPr/>
        </p:nvSpPr>
        <p:spPr bwMode="auto">
          <a:xfrm>
            <a:off x="517525" y="1284288"/>
            <a:ext cx="4973638" cy="28575"/>
          </a:xfrm>
          <a:custGeom>
            <a:avLst/>
            <a:gdLst>
              <a:gd name="T0" fmla="*/ 37957934 w 3425"/>
              <a:gd name="T1" fmla="*/ 0 h 20"/>
              <a:gd name="T2" fmla="*/ 2147483647 w 3425"/>
              <a:gd name="T3" fmla="*/ 0 h 20"/>
              <a:gd name="T4" fmla="*/ 2147483647 w 3425"/>
              <a:gd name="T5" fmla="*/ 40826527 h 20"/>
              <a:gd name="T6" fmla="*/ 0 w 3425"/>
              <a:gd name="T7" fmla="*/ 40826527 h 20"/>
              <a:gd name="T8" fmla="*/ 37957934 w 3425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25"/>
              <a:gd name="T16" fmla="*/ 0 h 20"/>
              <a:gd name="T17" fmla="*/ 3425 w 3425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25" h="20">
                <a:moveTo>
                  <a:pt x="18" y="0"/>
                </a:moveTo>
                <a:lnTo>
                  <a:pt x="3425" y="0"/>
                </a:lnTo>
                <a:lnTo>
                  <a:pt x="3407" y="20"/>
                </a:lnTo>
                <a:lnTo>
                  <a:pt x="0" y="2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3" name="Rectangle 89"/>
          <p:cNvSpPr>
            <a:spLocks noChangeArrowheads="1"/>
          </p:cNvSpPr>
          <p:nvPr/>
        </p:nvSpPr>
        <p:spPr bwMode="auto">
          <a:xfrm>
            <a:off x="542925" y="1195388"/>
            <a:ext cx="494823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4" name="Freeform 90"/>
          <p:cNvSpPr>
            <a:spLocks/>
          </p:cNvSpPr>
          <p:nvPr/>
        </p:nvSpPr>
        <p:spPr bwMode="auto">
          <a:xfrm>
            <a:off x="533400" y="1219200"/>
            <a:ext cx="4973638" cy="28575"/>
          </a:xfrm>
          <a:custGeom>
            <a:avLst/>
            <a:gdLst>
              <a:gd name="T0" fmla="*/ 0 w 3425"/>
              <a:gd name="T1" fmla="*/ 40826527 h 20"/>
              <a:gd name="T2" fmla="*/ 2147483647 w 3425"/>
              <a:gd name="T3" fmla="*/ 40826527 h 20"/>
              <a:gd name="T4" fmla="*/ 2147483647 w 3425"/>
              <a:gd name="T5" fmla="*/ 0 h 20"/>
              <a:gd name="T6" fmla="*/ 37957934 w 3425"/>
              <a:gd name="T7" fmla="*/ 0 h 20"/>
              <a:gd name="T8" fmla="*/ 0 w 3425"/>
              <a:gd name="T9" fmla="*/ 4082652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25"/>
              <a:gd name="T16" fmla="*/ 0 h 20"/>
              <a:gd name="T17" fmla="*/ 3425 w 3425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25" h="20">
                <a:moveTo>
                  <a:pt x="0" y="20"/>
                </a:moveTo>
                <a:lnTo>
                  <a:pt x="3407" y="20"/>
                </a:lnTo>
                <a:lnTo>
                  <a:pt x="3425" y="0"/>
                </a:lnTo>
                <a:lnTo>
                  <a:pt x="18" y="0"/>
                </a:lnTo>
                <a:lnTo>
                  <a:pt x="0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517525" y="1223963"/>
            <a:ext cx="4948238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6" name="Freeform 92"/>
          <p:cNvSpPr>
            <a:spLocks/>
          </p:cNvSpPr>
          <p:nvPr/>
        </p:nvSpPr>
        <p:spPr bwMode="auto">
          <a:xfrm>
            <a:off x="533400" y="1066800"/>
            <a:ext cx="5260975" cy="28575"/>
          </a:xfrm>
          <a:custGeom>
            <a:avLst/>
            <a:gdLst>
              <a:gd name="T0" fmla="*/ 37955111 w 3623"/>
              <a:gd name="T1" fmla="*/ 0 h 20"/>
              <a:gd name="T2" fmla="*/ 2147483647 w 3623"/>
              <a:gd name="T3" fmla="*/ 0 h 20"/>
              <a:gd name="T4" fmla="*/ 2147483647 w 3623"/>
              <a:gd name="T5" fmla="*/ 40826527 h 20"/>
              <a:gd name="T6" fmla="*/ 0 w 3623"/>
              <a:gd name="T7" fmla="*/ 40826527 h 20"/>
              <a:gd name="T8" fmla="*/ 37955111 w 3623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23"/>
              <a:gd name="T16" fmla="*/ 0 h 20"/>
              <a:gd name="T17" fmla="*/ 3623 w 362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23" h="20">
                <a:moveTo>
                  <a:pt x="18" y="0"/>
                </a:moveTo>
                <a:lnTo>
                  <a:pt x="3623" y="0"/>
                </a:lnTo>
                <a:lnTo>
                  <a:pt x="3605" y="20"/>
                </a:lnTo>
                <a:lnTo>
                  <a:pt x="0" y="2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7" name="Rectangle 93"/>
          <p:cNvSpPr>
            <a:spLocks noChangeArrowheads="1"/>
          </p:cNvSpPr>
          <p:nvPr/>
        </p:nvSpPr>
        <p:spPr bwMode="auto">
          <a:xfrm>
            <a:off x="685800" y="990600"/>
            <a:ext cx="523557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8" name="Freeform 94"/>
          <p:cNvSpPr>
            <a:spLocks/>
          </p:cNvSpPr>
          <p:nvPr/>
        </p:nvSpPr>
        <p:spPr bwMode="auto">
          <a:xfrm>
            <a:off x="504825" y="6235700"/>
            <a:ext cx="7329488" cy="42863"/>
          </a:xfrm>
          <a:custGeom>
            <a:avLst/>
            <a:gdLst>
              <a:gd name="T0" fmla="*/ 0 w 5047"/>
              <a:gd name="T1" fmla="*/ 61241232 h 30"/>
              <a:gd name="T2" fmla="*/ 2147483647 w 5047"/>
              <a:gd name="T3" fmla="*/ 61241232 h 30"/>
              <a:gd name="T4" fmla="*/ 2147483647 w 5047"/>
              <a:gd name="T5" fmla="*/ 0 h 30"/>
              <a:gd name="T6" fmla="*/ 94905746 w 5047"/>
              <a:gd name="T7" fmla="*/ 0 h 30"/>
              <a:gd name="T8" fmla="*/ 0 w 5047"/>
              <a:gd name="T9" fmla="*/ 61241232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7"/>
              <a:gd name="T16" fmla="*/ 0 h 30"/>
              <a:gd name="T17" fmla="*/ 5047 w 5047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7" h="30">
                <a:moveTo>
                  <a:pt x="0" y="30"/>
                </a:moveTo>
                <a:lnTo>
                  <a:pt x="5002" y="30"/>
                </a:lnTo>
                <a:lnTo>
                  <a:pt x="5047" y="0"/>
                </a:lnTo>
                <a:lnTo>
                  <a:pt x="45" y="0"/>
                </a:lnTo>
                <a:lnTo>
                  <a:pt x="0" y="3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9" name="Freeform 95"/>
          <p:cNvSpPr>
            <a:spLocks/>
          </p:cNvSpPr>
          <p:nvPr/>
        </p:nvSpPr>
        <p:spPr bwMode="auto">
          <a:xfrm>
            <a:off x="504825" y="6235700"/>
            <a:ext cx="7329488" cy="42863"/>
          </a:xfrm>
          <a:custGeom>
            <a:avLst/>
            <a:gdLst>
              <a:gd name="T0" fmla="*/ 0 w 5047"/>
              <a:gd name="T1" fmla="*/ 61241232 h 30"/>
              <a:gd name="T2" fmla="*/ 2147483647 w 5047"/>
              <a:gd name="T3" fmla="*/ 61241232 h 30"/>
              <a:gd name="T4" fmla="*/ 2147483647 w 5047"/>
              <a:gd name="T5" fmla="*/ 0 h 30"/>
              <a:gd name="T6" fmla="*/ 94905746 w 5047"/>
              <a:gd name="T7" fmla="*/ 0 h 30"/>
              <a:gd name="T8" fmla="*/ 0 w 5047"/>
              <a:gd name="T9" fmla="*/ 61241232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7"/>
              <a:gd name="T16" fmla="*/ 0 h 30"/>
              <a:gd name="T17" fmla="*/ 5047 w 5047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7" h="30">
                <a:moveTo>
                  <a:pt x="0" y="30"/>
                </a:moveTo>
                <a:lnTo>
                  <a:pt x="5002" y="30"/>
                </a:lnTo>
                <a:lnTo>
                  <a:pt x="5047" y="0"/>
                </a:lnTo>
                <a:lnTo>
                  <a:pt x="45" y="0"/>
                </a:lnTo>
                <a:lnTo>
                  <a:pt x="0" y="3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0" name="Freeform 96"/>
          <p:cNvSpPr>
            <a:spLocks/>
          </p:cNvSpPr>
          <p:nvPr/>
        </p:nvSpPr>
        <p:spPr bwMode="auto">
          <a:xfrm>
            <a:off x="533400" y="6176963"/>
            <a:ext cx="25400" cy="28575"/>
          </a:xfrm>
          <a:custGeom>
            <a:avLst/>
            <a:gdLst>
              <a:gd name="T0" fmla="*/ 35842218 w 18"/>
              <a:gd name="T1" fmla="*/ 0 h 20"/>
              <a:gd name="T2" fmla="*/ 35842218 w 18"/>
              <a:gd name="T3" fmla="*/ 0 h 20"/>
              <a:gd name="T4" fmla="*/ 0 w 18"/>
              <a:gd name="T5" fmla="*/ 40826527 h 20"/>
              <a:gd name="T6" fmla="*/ 0 w 18"/>
              <a:gd name="T7" fmla="*/ 40826527 h 20"/>
              <a:gd name="T8" fmla="*/ 35842218 w 18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20"/>
              <a:gd name="T17" fmla="*/ 18 w 18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20">
                <a:moveTo>
                  <a:pt x="18" y="0"/>
                </a:moveTo>
                <a:lnTo>
                  <a:pt x="18" y="0"/>
                </a:lnTo>
                <a:lnTo>
                  <a:pt x="0" y="20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1" name="Rectangle 97"/>
          <p:cNvSpPr>
            <a:spLocks noChangeArrowheads="1"/>
          </p:cNvSpPr>
          <p:nvPr/>
        </p:nvSpPr>
        <p:spPr bwMode="auto">
          <a:xfrm>
            <a:off x="8015288" y="6116638"/>
            <a:ext cx="2968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NTL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22" name="Rectangle 98"/>
          <p:cNvSpPr>
            <a:spLocks noChangeArrowheads="1"/>
          </p:cNvSpPr>
          <p:nvPr/>
        </p:nvSpPr>
        <p:spPr bwMode="auto">
          <a:xfrm>
            <a:off x="7999413" y="5897563"/>
            <a:ext cx="3286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AND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23" name="Rectangle 99"/>
          <p:cNvSpPr>
            <a:spLocks noChangeArrowheads="1"/>
          </p:cNvSpPr>
          <p:nvPr/>
        </p:nvSpPr>
        <p:spPr bwMode="auto">
          <a:xfrm>
            <a:off x="7989888" y="5684838"/>
            <a:ext cx="3476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CWT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24" name="Rectangle 100"/>
          <p:cNvSpPr>
            <a:spLocks noChangeArrowheads="1"/>
          </p:cNvSpPr>
          <p:nvPr/>
        </p:nvSpPr>
        <p:spPr bwMode="auto">
          <a:xfrm>
            <a:off x="8007350" y="5473700"/>
            <a:ext cx="312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KNZ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25" name="Rectangle 101"/>
          <p:cNvSpPr>
            <a:spLocks noChangeArrowheads="1"/>
          </p:cNvSpPr>
          <p:nvPr/>
        </p:nvSpPr>
        <p:spPr bwMode="auto">
          <a:xfrm>
            <a:off x="4052888" y="5060950"/>
            <a:ext cx="261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NIN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26" name="Rectangle 102"/>
          <p:cNvSpPr>
            <a:spLocks noChangeArrowheads="1"/>
          </p:cNvSpPr>
          <p:nvPr/>
        </p:nvSpPr>
        <p:spPr bwMode="auto">
          <a:xfrm>
            <a:off x="8435975" y="5260975"/>
            <a:ext cx="3476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NWT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27" name="Line 103"/>
          <p:cNvSpPr>
            <a:spLocks noChangeShapeType="1"/>
          </p:cNvSpPr>
          <p:nvPr/>
        </p:nvSpPr>
        <p:spPr bwMode="auto">
          <a:xfrm>
            <a:off x="504825" y="6278563"/>
            <a:ext cx="1588" cy="746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" name="Rectangle 104"/>
          <p:cNvSpPr>
            <a:spLocks noChangeArrowheads="1"/>
          </p:cNvSpPr>
          <p:nvPr/>
        </p:nvSpPr>
        <p:spPr bwMode="auto">
          <a:xfrm>
            <a:off x="293688" y="6388100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latin typeface="Arial" pitchFamily="34" charset="0"/>
              </a:rPr>
              <a:t>1980</a:t>
            </a:r>
            <a:endParaRPr lang="en-US" sz="2400" b="1">
              <a:latin typeface="Times New Roman" pitchFamily="18" charset="0"/>
            </a:endParaRPr>
          </a:p>
        </p:txBody>
      </p:sp>
      <p:grpSp>
        <p:nvGrpSpPr>
          <p:cNvPr id="26729" name="Group 105"/>
          <p:cNvGrpSpPr>
            <a:grpSpLocks/>
          </p:cNvGrpSpPr>
          <p:nvPr/>
        </p:nvGrpSpPr>
        <p:grpSpPr bwMode="auto">
          <a:xfrm>
            <a:off x="1568450" y="6281738"/>
            <a:ext cx="508000" cy="392112"/>
            <a:chOff x="1101" y="3955"/>
            <a:chExt cx="320" cy="247"/>
          </a:xfrm>
        </p:grpSpPr>
        <p:sp>
          <p:nvSpPr>
            <p:cNvPr id="26804" name="Line 106"/>
            <p:cNvSpPr>
              <a:spLocks noChangeShapeType="1"/>
            </p:cNvSpPr>
            <p:nvPr/>
          </p:nvSpPr>
          <p:spPr bwMode="auto">
            <a:xfrm>
              <a:off x="1232" y="3955"/>
              <a:ext cx="1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5" name="Rectangle 107"/>
            <p:cNvSpPr>
              <a:spLocks noChangeArrowheads="1"/>
            </p:cNvSpPr>
            <p:nvPr/>
          </p:nvSpPr>
          <p:spPr bwMode="auto">
            <a:xfrm>
              <a:off x="1101" y="4029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1985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6730" name="Group 108"/>
          <p:cNvGrpSpPr>
            <a:grpSpLocks/>
          </p:cNvGrpSpPr>
          <p:nvPr/>
        </p:nvGrpSpPr>
        <p:grpSpPr bwMode="auto">
          <a:xfrm>
            <a:off x="2844800" y="6280150"/>
            <a:ext cx="508000" cy="392113"/>
            <a:chOff x="2016" y="3955"/>
            <a:chExt cx="320" cy="247"/>
          </a:xfrm>
        </p:grpSpPr>
        <p:sp>
          <p:nvSpPr>
            <p:cNvPr id="26802" name="Line 109"/>
            <p:cNvSpPr>
              <a:spLocks noChangeShapeType="1"/>
            </p:cNvSpPr>
            <p:nvPr/>
          </p:nvSpPr>
          <p:spPr bwMode="auto">
            <a:xfrm>
              <a:off x="2148" y="3955"/>
              <a:ext cx="1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3" name="Rectangle 110"/>
            <p:cNvSpPr>
              <a:spLocks noChangeArrowheads="1"/>
            </p:cNvSpPr>
            <p:nvPr/>
          </p:nvSpPr>
          <p:spPr bwMode="auto">
            <a:xfrm>
              <a:off x="2016" y="4029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1990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6731" name="Group 111"/>
          <p:cNvGrpSpPr>
            <a:grpSpLocks/>
          </p:cNvGrpSpPr>
          <p:nvPr/>
        </p:nvGrpSpPr>
        <p:grpSpPr bwMode="auto">
          <a:xfrm>
            <a:off x="4119563" y="6281738"/>
            <a:ext cx="508000" cy="392112"/>
            <a:chOff x="2931" y="3955"/>
            <a:chExt cx="320" cy="247"/>
          </a:xfrm>
        </p:grpSpPr>
        <p:sp>
          <p:nvSpPr>
            <p:cNvPr id="26800" name="Line 112"/>
            <p:cNvSpPr>
              <a:spLocks noChangeShapeType="1"/>
            </p:cNvSpPr>
            <p:nvPr/>
          </p:nvSpPr>
          <p:spPr bwMode="auto">
            <a:xfrm>
              <a:off x="3063" y="3955"/>
              <a:ext cx="1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1" name="Rectangle 113"/>
            <p:cNvSpPr>
              <a:spLocks noChangeArrowheads="1"/>
            </p:cNvSpPr>
            <p:nvPr/>
          </p:nvSpPr>
          <p:spPr bwMode="auto">
            <a:xfrm>
              <a:off x="2931" y="4029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1995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6732" name="Group 114"/>
          <p:cNvGrpSpPr>
            <a:grpSpLocks/>
          </p:cNvGrpSpPr>
          <p:nvPr/>
        </p:nvGrpSpPr>
        <p:grpSpPr bwMode="auto">
          <a:xfrm>
            <a:off x="5395913" y="6280150"/>
            <a:ext cx="508000" cy="392113"/>
            <a:chOff x="3846" y="3955"/>
            <a:chExt cx="320" cy="247"/>
          </a:xfrm>
        </p:grpSpPr>
        <p:sp>
          <p:nvSpPr>
            <p:cNvPr id="26798" name="Line 115"/>
            <p:cNvSpPr>
              <a:spLocks noChangeShapeType="1"/>
            </p:cNvSpPr>
            <p:nvPr/>
          </p:nvSpPr>
          <p:spPr bwMode="auto">
            <a:xfrm>
              <a:off x="3979" y="3955"/>
              <a:ext cx="1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9" name="Rectangle 116"/>
            <p:cNvSpPr>
              <a:spLocks noChangeArrowheads="1"/>
            </p:cNvSpPr>
            <p:nvPr/>
          </p:nvSpPr>
          <p:spPr bwMode="auto">
            <a:xfrm>
              <a:off x="3846" y="4029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2000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6733" name="Line 117"/>
          <p:cNvSpPr>
            <a:spLocks noChangeShapeType="1"/>
          </p:cNvSpPr>
          <p:nvPr/>
        </p:nvSpPr>
        <p:spPr bwMode="auto">
          <a:xfrm>
            <a:off x="504825" y="6278563"/>
            <a:ext cx="7651750" cy="1587"/>
          </a:xfrm>
          <a:prstGeom prst="line">
            <a:avLst/>
          </a:prstGeom>
          <a:noFill/>
          <a:ln w="1435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734" name="Group 118"/>
          <p:cNvGrpSpPr>
            <a:grpSpLocks/>
          </p:cNvGrpSpPr>
          <p:nvPr/>
        </p:nvGrpSpPr>
        <p:grpSpPr bwMode="auto">
          <a:xfrm>
            <a:off x="6670675" y="6281738"/>
            <a:ext cx="508000" cy="392112"/>
            <a:chOff x="4502" y="3973"/>
            <a:chExt cx="320" cy="247"/>
          </a:xfrm>
        </p:grpSpPr>
        <p:sp>
          <p:nvSpPr>
            <p:cNvPr id="26796" name="Line 119"/>
            <p:cNvSpPr>
              <a:spLocks noChangeShapeType="1"/>
            </p:cNvSpPr>
            <p:nvPr/>
          </p:nvSpPr>
          <p:spPr bwMode="auto">
            <a:xfrm>
              <a:off x="4634" y="3973"/>
              <a:ext cx="0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7" name="Rectangle 120"/>
            <p:cNvSpPr>
              <a:spLocks noChangeArrowheads="1"/>
            </p:cNvSpPr>
            <p:nvPr/>
          </p:nvSpPr>
          <p:spPr bwMode="auto">
            <a:xfrm>
              <a:off x="4502" y="4047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2005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6735" name="Rectangle 121"/>
          <p:cNvSpPr>
            <a:spLocks noChangeArrowheads="1"/>
          </p:cNvSpPr>
          <p:nvPr/>
        </p:nvSpPr>
        <p:spPr bwMode="auto">
          <a:xfrm>
            <a:off x="8002588" y="4840288"/>
            <a:ext cx="3222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SGS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36" name="Rectangle 122"/>
          <p:cNvSpPr>
            <a:spLocks noChangeArrowheads="1"/>
          </p:cNvSpPr>
          <p:nvPr/>
        </p:nvSpPr>
        <p:spPr bwMode="auto">
          <a:xfrm>
            <a:off x="2959100" y="4638675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OKE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37" name="Rectangle 123"/>
          <p:cNvSpPr>
            <a:spLocks noChangeArrowheads="1"/>
          </p:cNvSpPr>
          <p:nvPr/>
        </p:nvSpPr>
        <p:spPr bwMode="auto">
          <a:xfrm>
            <a:off x="2997200" y="4427538"/>
            <a:ext cx="2301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ILL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38" name="Rectangle 124"/>
          <p:cNvSpPr>
            <a:spLocks noChangeArrowheads="1"/>
          </p:cNvSpPr>
          <p:nvPr/>
        </p:nvSpPr>
        <p:spPr bwMode="auto">
          <a:xfrm>
            <a:off x="7332663" y="4235450"/>
            <a:ext cx="3286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CDR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39" name="Rectangle 125"/>
          <p:cNvSpPr>
            <a:spLocks noChangeArrowheads="1"/>
          </p:cNvSpPr>
          <p:nvPr/>
        </p:nvSpPr>
        <p:spPr bwMode="auto">
          <a:xfrm>
            <a:off x="7340600" y="4043363"/>
            <a:ext cx="3032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JRN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40" name="Rectangle 126"/>
          <p:cNvSpPr>
            <a:spLocks noChangeArrowheads="1"/>
          </p:cNvSpPr>
          <p:nvPr/>
        </p:nvSpPr>
        <p:spPr bwMode="auto">
          <a:xfrm>
            <a:off x="7340600" y="2286000"/>
            <a:ext cx="312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HFR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41" name="Rectangle 127"/>
          <p:cNvSpPr>
            <a:spLocks noChangeArrowheads="1"/>
          </p:cNvSpPr>
          <p:nvPr/>
        </p:nvSpPr>
        <p:spPr bwMode="auto">
          <a:xfrm>
            <a:off x="7335838" y="2709863"/>
            <a:ext cx="3222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LUQ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42" name="Rectangle 128"/>
          <p:cNvSpPr>
            <a:spLocks noChangeArrowheads="1"/>
          </p:cNvSpPr>
          <p:nvPr/>
        </p:nvSpPr>
        <p:spPr bwMode="auto">
          <a:xfrm>
            <a:off x="7324725" y="2498725"/>
            <a:ext cx="304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SEV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43" name="Text Box 129"/>
          <p:cNvSpPr txBox="1">
            <a:spLocks noChangeArrowheads="1"/>
          </p:cNvSpPr>
          <p:nvPr/>
        </p:nvSpPr>
        <p:spPr bwMode="auto">
          <a:xfrm>
            <a:off x="0" y="115888"/>
            <a:ext cx="34877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800" b="1" dirty="0" smtClean="0">
                <a:latin typeface="Times New Roman" pitchFamily="18" charset="0"/>
              </a:rPr>
              <a:t>LTER Timeline and Funding Sources - 2010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26744" name="Rectangle 130"/>
          <p:cNvSpPr>
            <a:spLocks noChangeArrowheads="1"/>
          </p:cNvSpPr>
          <p:nvPr/>
        </p:nvSpPr>
        <p:spPr bwMode="auto">
          <a:xfrm>
            <a:off x="8448675" y="1652588"/>
            <a:ext cx="3206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CAP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45" name="Rectangle 131"/>
          <p:cNvSpPr>
            <a:spLocks noChangeArrowheads="1"/>
          </p:cNvSpPr>
          <p:nvPr/>
        </p:nvSpPr>
        <p:spPr bwMode="auto">
          <a:xfrm>
            <a:off x="8453438" y="1431925"/>
            <a:ext cx="312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BES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46" name="Text Box 132"/>
          <p:cNvSpPr txBox="1">
            <a:spLocks noChangeArrowheads="1"/>
          </p:cNvSpPr>
          <p:nvPr/>
        </p:nvSpPr>
        <p:spPr bwMode="auto">
          <a:xfrm>
            <a:off x="2984500" y="1462088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b="1" u="sng">
                <a:solidFill>
                  <a:srgbClr val="FF0000"/>
                </a:solidFill>
                <a:latin typeface="Times New Roman" pitchFamily="18" charset="0"/>
              </a:rPr>
              <a:t>SBE, EHR</a:t>
            </a:r>
          </a:p>
        </p:txBody>
      </p:sp>
      <p:sp>
        <p:nvSpPr>
          <p:cNvPr id="26747" name="Text Box 133"/>
          <p:cNvSpPr txBox="1">
            <a:spLocks noChangeArrowheads="1"/>
          </p:cNvSpPr>
          <p:nvPr/>
        </p:nvSpPr>
        <p:spPr bwMode="auto">
          <a:xfrm>
            <a:off x="395288" y="29416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 u="sng">
                <a:solidFill>
                  <a:srgbClr val="FF0000"/>
                </a:solidFill>
                <a:latin typeface="Times New Roman" pitchFamily="18" charset="0"/>
              </a:rPr>
              <a:t>DEB</a:t>
            </a:r>
          </a:p>
        </p:txBody>
      </p:sp>
      <p:sp>
        <p:nvSpPr>
          <p:cNvPr id="26748" name="Line 134"/>
          <p:cNvSpPr>
            <a:spLocks noChangeShapeType="1"/>
          </p:cNvSpPr>
          <p:nvPr/>
        </p:nvSpPr>
        <p:spPr bwMode="auto">
          <a:xfrm flipV="1">
            <a:off x="1290638" y="2547938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9" name="Line 135"/>
          <p:cNvSpPr>
            <a:spLocks noChangeShapeType="1"/>
          </p:cNvSpPr>
          <p:nvPr/>
        </p:nvSpPr>
        <p:spPr bwMode="auto">
          <a:xfrm rot="1286864">
            <a:off x="1246188" y="3582988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0" name="Line 136"/>
          <p:cNvSpPr>
            <a:spLocks noChangeShapeType="1"/>
          </p:cNvSpPr>
          <p:nvPr/>
        </p:nvSpPr>
        <p:spPr bwMode="auto">
          <a:xfrm>
            <a:off x="573088" y="3417888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1" name="Rectangle 137"/>
          <p:cNvSpPr>
            <a:spLocks noChangeArrowheads="1"/>
          </p:cNvSpPr>
          <p:nvPr/>
        </p:nvSpPr>
        <p:spPr bwMode="auto">
          <a:xfrm>
            <a:off x="8456613" y="1239838"/>
            <a:ext cx="246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PIE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52" name="Rectangle 138"/>
          <p:cNvSpPr>
            <a:spLocks noChangeArrowheads="1"/>
          </p:cNvSpPr>
          <p:nvPr/>
        </p:nvSpPr>
        <p:spPr bwMode="auto">
          <a:xfrm>
            <a:off x="7332663" y="865188"/>
            <a:ext cx="330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GCE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53" name="Rectangle 139"/>
          <p:cNvSpPr>
            <a:spLocks noChangeArrowheads="1"/>
          </p:cNvSpPr>
          <p:nvPr/>
        </p:nvSpPr>
        <p:spPr bwMode="auto">
          <a:xfrm>
            <a:off x="7337425" y="673100"/>
            <a:ext cx="320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SBC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54" name="Rectangle 140"/>
          <p:cNvSpPr>
            <a:spLocks noChangeArrowheads="1"/>
          </p:cNvSpPr>
          <p:nvPr/>
        </p:nvSpPr>
        <p:spPr bwMode="auto">
          <a:xfrm>
            <a:off x="7343775" y="1057275"/>
            <a:ext cx="304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FCE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55" name="Text Box 141"/>
          <p:cNvSpPr txBox="1">
            <a:spLocks noChangeArrowheads="1"/>
          </p:cNvSpPr>
          <p:nvPr/>
        </p:nvSpPr>
        <p:spPr bwMode="auto">
          <a:xfrm>
            <a:off x="4306888" y="254000"/>
            <a:ext cx="162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 u="sng">
                <a:solidFill>
                  <a:srgbClr val="FF0000"/>
                </a:solidFill>
                <a:latin typeface="Times New Roman" pitchFamily="18" charset="0"/>
              </a:rPr>
              <a:t>GEO-OCE</a:t>
            </a:r>
          </a:p>
        </p:txBody>
      </p:sp>
      <p:sp>
        <p:nvSpPr>
          <p:cNvPr id="26756" name="Rectangle 142"/>
          <p:cNvSpPr>
            <a:spLocks noChangeArrowheads="1"/>
          </p:cNvSpPr>
          <p:nvPr/>
        </p:nvSpPr>
        <p:spPr bwMode="auto">
          <a:xfrm>
            <a:off x="8010525" y="2084388"/>
            <a:ext cx="304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PAL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57" name="Rectangle 143"/>
          <p:cNvSpPr>
            <a:spLocks noChangeArrowheads="1"/>
          </p:cNvSpPr>
          <p:nvPr/>
        </p:nvSpPr>
        <p:spPr bwMode="auto">
          <a:xfrm>
            <a:off x="8428038" y="18542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latin typeface="Arial" pitchFamily="34" charset="0"/>
              </a:rPr>
              <a:t>MCM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26758" name="Text Box 144"/>
          <p:cNvSpPr txBox="1">
            <a:spLocks noChangeArrowheads="1"/>
          </p:cNvSpPr>
          <p:nvPr/>
        </p:nvSpPr>
        <p:spPr bwMode="auto">
          <a:xfrm>
            <a:off x="2152650" y="1776413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 u="sng">
                <a:solidFill>
                  <a:srgbClr val="FF0000"/>
                </a:solidFill>
                <a:latin typeface="Times New Roman" pitchFamily="18" charset="0"/>
              </a:rPr>
              <a:t>Polar</a:t>
            </a:r>
          </a:p>
        </p:txBody>
      </p:sp>
      <p:sp>
        <p:nvSpPr>
          <p:cNvPr id="26759" name="Line 145"/>
          <p:cNvSpPr>
            <a:spLocks noChangeShapeType="1"/>
          </p:cNvSpPr>
          <p:nvPr/>
        </p:nvSpPr>
        <p:spPr bwMode="auto">
          <a:xfrm>
            <a:off x="8166100" y="6269038"/>
            <a:ext cx="0" cy="746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0" name="Rectangle 146"/>
          <p:cNvSpPr>
            <a:spLocks noChangeArrowheads="1"/>
          </p:cNvSpPr>
          <p:nvPr/>
        </p:nvSpPr>
        <p:spPr bwMode="auto">
          <a:xfrm>
            <a:off x="7947025" y="6388100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latin typeface="Arial" pitchFamily="34" charset="0"/>
              </a:rPr>
              <a:t>2010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6761" name="Line 147"/>
          <p:cNvSpPr>
            <a:spLocks noChangeShapeType="1"/>
          </p:cNvSpPr>
          <p:nvPr/>
        </p:nvSpPr>
        <p:spPr bwMode="auto">
          <a:xfrm>
            <a:off x="504825" y="5126038"/>
            <a:ext cx="3232150" cy="15875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2" name="Line 148"/>
          <p:cNvSpPr>
            <a:spLocks noChangeShapeType="1"/>
          </p:cNvSpPr>
          <p:nvPr/>
        </p:nvSpPr>
        <p:spPr bwMode="auto">
          <a:xfrm flipV="1">
            <a:off x="773113" y="4708525"/>
            <a:ext cx="1981200" cy="1270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3" name="Line 149"/>
          <p:cNvSpPr>
            <a:spLocks noChangeShapeType="1"/>
          </p:cNvSpPr>
          <p:nvPr/>
        </p:nvSpPr>
        <p:spPr bwMode="auto">
          <a:xfrm flipV="1">
            <a:off x="773113" y="4510088"/>
            <a:ext cx="1971675" cy="3175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4" name="Line 150"/>
          <p:cNvSpPr>
            <a:spLocks noChangeShapeType="1"/>
          </p:cNvSpPr>
          <p:nvPr/>
        </p:nvSpPr>
        <p:spPr bwMode="auto">
          <a:xfrm flipV="1">
            <a:off x="773113" y="4313238"/>
            <a:ext cx="6280150" cy="3175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5" name="Line 151"/>
          <p:cNvSpPr>
            <a:spLocks noChangeShapeType="1"/>
          </p:cNvSpPr>
          <p:nvPr/>
        </p:nvSpPr>
        <p:spPr bwMode="auto">
          <a:xfrm>
            <a:off x="773113" y="4102100"/>
            <a:ext cx="6280150" cy="17463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6" name="Line 152"/>
          <p:cNvSpPr>
            <a:spLocks noChangeShapeType="1"/>
          </p:cNvSpPr>
          <p:nvPr/>
        </p:nvSpPr>
        <p:spPr bwMode="auto">
          <a:xfrm>
            <a:off x="504825" y="5957888"/>
            <a:ext cx="7273925" cy="15875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7" name="Line 153"/>
          <p:cNvSpPr>
            <a:spLocks noChangeShapeType="1"/>
          </p:cNvSpPr>
          <p:nvPr/>
        </p:nvSpPr>
        <p:spPr bwMode="auto">
          <a:xfrm>
            <a:off x="504825" y="6169025"/>
            <a:ext cx="7273925" cy="15875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8" name="Line 154"/>
          <p:cNvSpPr>
            <a:spLocks noChangeShapeType="1"/>
          </p:cNvSpPr>
          <p:nvPr/>
        </p:nvSpPr>
        <p:spPr bwMode="auto">
          <a:xfrm>
            <a:off x="504825" y="5335588"/>
            <a:ext cx="7688263" cy="635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9" name="Line 155"/>
          <p:cNvSpPr>
            <a:spLocks noChangeShapeType="1"/>
          </p:cNvSpPr>
          <p:nvPr/>
        </p:nvSpPr>
        <p:spPr bwMode="auto">
          <a:xfrm>
            <a:off x="504825" y="5746750"/>
            <a:ext cx="7273925" cy="15875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0" name="Line 156"/>
          <p:cNvSpPr>
            <a:spLocks noChangeShapeType="1"/>
          </p:cNvSpPr>
          <p:nvPr/>
        </p:nvSpPr>
        <p:spPr bwMode="auto">
          <a:xfrm>
            <a:off x="504825" y="5537200"/>
            <a:ext cx="7273925" cy="15875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1" name="Line 157"/>
          <p:cNvSpPr>
            <a:spLocks noChangeShapeType="1"/>
          </p:cNvSpPr>
          <p:nvPr/>
        </p:nvSpPr>
        <p:spPr bwMode="auto">
          <a:xfrm>
            <a:off x="782638" y="4914900"/>
            <a:ext cx="6956425" cy="15875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2" name="Line 158"/>
          <p:cNvSpPr>
            <a:spLocks noChangeShapeType="1"/>
          </p:cNvSpPr>
          <p:nvPr/>
        </p:nvSpPr>
        <p:spPr bwMode="auto">
          <a:xfrm>
            <a:off x="2071688" y="3879850"/>
            <a:ext cx="6110287" cy="26988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3" name="Line 159"/>
          <p:cNvSpPr>
            <a:spLocks noChangeShapeType="1"/>
          </p:cNvSpPr>
          <p:nvPr/>
        </p:nvSpPr>
        <p:spPr bwMode="auto">
          <a:xfrm>
            <a:off x="2071688" y="2973388"/>
            <a:ext cx="4972050" cy="14287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4" name="Line 160"/>
          <p:cNvSpPr>
            <a:spLocks noChangeShapeType="1"/>
          </p:cNvSpPr>
          <p:nvPr/>
        </p:nvSpPr>
        <p:spPr bwMode="auto">
          <a:xfrm>
            <a:off x="2071688" y="3417888"/>
            <a:ext cx="6110287" cy="36512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5" name="Line 161"/>
          <p:cNvSpPr>
            <a:spLocks noChangeShapeType="1"/>
          </p:cNvSpPr>
          <p:nvPr/>
        </p:nvSpPr>
        <p:spPr bwMode="auto">
          <a:xfrm>
            <a:off x="2071688" y="3182938"/>
            <a:ext cx="6110287" cy="41275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6" name="Line 162"/>
          <p:cNvSpPr>
            <a:spLocks noChangeShapeType="1"/>
          </p:cNvSpPr>
          <p:nvPr/>
        </p:nvSpPr>
        <p:spPr bwMode="auto">
          <a:xfrm>
            <a:off x="2235200" y="2765425"/>
            <a:ext cx="4832350" cy="14288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7" name="Line 163"/>
          <p:cNvSpPr>
            <a:spLocks noChangeShapeType="1"/>
          </p:cNvSpPr>
          <p:nvPr/>
        </p:nvSpPr>
        <p:spPr bwMode="auto">
          <a:xfrm>
            <a:off x="2235200" y="2347913"/>
            <a:ext cx="4832350" cy="14287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8" name="Line 164"/>
          <p:cNvSpPr>
            <a:spLocks noChangeShapeType="1"/>
          </p:cNvSpPr>
          <p:nvPr/>
        </p:nvSpPr>
        <p:spPr bwMode="auto">
          <a:xfrm>
            <a:off x="2235200" y="2555875"/>
            <a:ext cx="4832350" cy="14288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9" name="Line 165"/>
          <p:cNvSpPr>
            <a:spLocks noChangeShapeType="1"/>
          </p:cNvSpPr>
          <p:nvPr/>
        </p:nvSpPr>
        <p:spPr bwMode="auto">
          <a:xfrm>
            <a:off x="3305175" y="2135188"/>
            <a:ext cx="4378325" cy="17462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0" name="Line 166"/>
          <p:cNvSpPr>
            <a:spLocks noChangeShapeType="1"/>
          </p:cNvSpPr>
          <p:nvPr/>
        </p:nvSpPr>
        <p:spPr bwMode="auto">
          <a:xfrm>
            <a:off x="3902075" y="1914525"/>
            <a:ext cx="4279900" cy="2540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1" name="Line 167"/>
          <p:cNvSpPr>
            <a:spLocks noChangeShapeType="1"/>
          </p:cNvSpPr>
          <p:nvPr/>
        </p:nvSpPr>
        <p:spPr bwMode="auto">
          <a:xfrm>
            <a:off x="2074863" y="3649663"/>
            <a:ext cx="6110287" cy="36512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2" name="Line 168"/>
          <p:cNvSpPr>
            <a:spLocks noChangeShapeType="1"/>
          </p:cNvSpPr>
          <p:nvPr/>
        </p:nvSpPr>
        <p:spPr bwMode="auto">
          <a:xfrm>
            <a:off x="4725988" y="1525588"/>
            <a:ext cx="3455987" cy="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3" name="Line 169"/>
          <p:cNvSpPr>
            <a:spLocks noChangeShapeType="1"/>
          </p:cNvSpPr>
          <p:nvPr/>
        </p:nvSpPr>
        <p:spPr bwMode="auto">
          <a:xfrm>
            <a:off x="4725988" y="1720850"/>
            <a:ext cx="3455987" cy="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4" name="Line 170"/>
          <p:cNvSpPr>
            <a:spLocks noChangeShapeType="1"/>
          </p:cNvSpPr>
          <p:nvPr/>
        </p:nvSpPr>
        <p:spPr bwMode="auto">
          <a:xfrm>
            <a:off x="4956175" y="1331913"/>
            <a:ext cx="3225800" cy="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5" name="Line 171"/>
          <p:cNvSpPr>
            <a:spLocks noChangeShapeType="1"/>
          </p:cNvSpPr>
          <p:nvPr/>
        </p:nvSpPr>
        <p:spPr bwMode="auto">
          <a:xfrm>
            <a:off x="5608638" y="1136650"/>
            <a:ext cx="1444625" cy="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6" name="Line 172"/>
          <p:cNvSpPr>
            <a:spLocks noChangeShapeType="1"/>
          </p:cNvSpPr>
          <p:nvPr/>
        </p:nvSpPr>
        <p:spPr bwMode="auto">
          <a:xfrm>
            <a:off x="5608638" y="942975"/>
            <a:ext cx="1444625" cy="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7" name="Line 173"/>
          <p:cNvSpPr>
            <a:spLocks noChangeShapeType="1"/>
          </p:cNvSpPr>
          <p:nvPr/>
        </p:nvSpPr>
        <p:spPr bwMode="auto">
          <a:xfrm>
            <a:off x="5608638" y="747713"/>
            <a:ext cx="1444625" cy="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8" name="Line 174"/>
          <p:cNvSpPr>
            <a:spLocks noChangeShapeType="1"/>
          </p:cNvSpPr>
          <p:nvPr/>
        </p:nvSpPr>
        <p:spPr bwMode="auto">
          <a:xfrm>
            <a:off x="6723063" y="358775"/>
            <a:ext cx="1444625" cy="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9" name="Line 175"/>
          <p:cNvSpPr>
            <a:spLocks noChangeShapeType="1"/>
          </p:cNvSpPr>
          <p:nvPr/>
        </p:nvSpPr>
        <p:spPr bwMode="auto">
          <a:xfrm>
            <a:off x="6723063" y="554038"/>
            <a:ext cx="1444625" cy="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0" name="Text Box 176"/>
          <p:cNvSpPr txBox="1">
            <a:spLocks noChangeArrowheads="1"/>
          </p:cNvSpPr>
          <p:nvPr/>
        </p:nvSpPr>
        <p:spPr bwMode="auto">
          <a:xfrm>
            <a:off x="8356600" y="430213"/>
            <a:ext cx="504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1200" b="1">
                <a:latin typeface="Arial" pitchFamily="34" charset="0"/>
              </a:rPr>
              <a:t>CCE</a:t>
            </a:r>
          </a:p>
        </p:txBody>
      </p:sp>
      <p:sp>
        <p:nvSpPr>
          <p:cNvPr id="26791" name="Text Box 177"/>
          <p:cNvSpPr txBox="1">
            <a:spLocks noChangeArrowheads="1"/>
          </p:cNvSpPr>
          <p:nvPr/>
        </p:nvSpPr>
        <p:spPr bwMode="auto">
          <a:xfrm>
            <a:off x="8343900" y="209550"/>
            <a:ext cx="530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1200" b="1">
                <a:latin typeface="Arial" pitchFamily="34" charset="0"/>
              </a:rPr>
              <a:t>MCR</a:t>
            </a:r>
          </a:p>
        </p:txBody>
      </p:sp>
      <p:sp>
        <p:nvSpPr>
          <p:cNvPr id="26792" name="Line 178"/>
          <p:cNvSpPr>
            <a:spLocks noChangeShapeType="1"/>
          </p:cNvSpPr>
          <p:nvPr/>
        </p:nvSpPr>
        <p:spPr bwMode="auto">
          <a:xfrm>
            <a:off x="5130800" y="731838"/>
            <a:ext cx="346075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3" name="Line 179"/>
          <p:cNvSpPr>
            <a:spLocks noChangeShapeType="1"/>
          </p:cNvSpPr>
          <p:nvPr/>
        </p:nvSpPr>
        <p:spPr bwMode="auto">
          <a:xfrm flipV="1">
            <a:off x="5948363" y="433388"/>
            <a:ext cx="6159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4" name="Line 180"/>
          <p:cNvSpPr>
            <a:spLocks noChangeShapeType="1"/>
          </p:cNvSpPr>
          <p:nvPr/>
        </p:nvSpPr>
        <p:spPr bwMode="auto">
          <a:xfrm>
            <a:off x="4841875" y="750888"/>
            <a:ext cx="201613" cy="4619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5" name="Line 181"/>
          <p:cNvSpPr>
            <a:spLocks noChangeShapeType="1"/>
          </p:cNvSpPr>
          <p:nvPr/>
        </p:nvSpPr>
        <p:spPr bwMode="auto">
          <a:xfrm>
            <a:off x="4754563" y="779463"/>
            <a:ext cx="250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Rectangle 69"/>
          <p:cNvSpPr>
            <a:spLocks noChangeArrowheads="1"/>
          </p:cNvSpPr>
          <p:nvPr/>
        </p:nvSpPr>
        <p:spPr bwMode="auto">
          <a:xfrm>
            <a:off x="2680493" y="4329304"/>
            <a:ext cx="201613" cy="28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3" name="Rectangle 69"/>
          <p:cNvSpPr>
            <a:spLocks noChangeArrowheads="1"/>
          </p:cNvSpPr>
          <p:nvPr/>
        </p:nvSpPr>
        <p:spPr bwMode="auto">
          <a:xfrm>
            <a:off x="3700461" y="4961130"/>
            <a:ext cx="201613" cy="28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4" name="Rectangle 69"/>
          <p:cNvSpPr>
            <a:spLocks noChangeArrowheads="1"/>
          </p:cNvSpPr>
          <p:nvPr/>
        </p:nvSpPr>
        <p:spPr bwMode="auto">
          <a:xfrm>
            <a:off x="7654925" y="4742054"/>
            <a:ext cx="201613" cy="28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0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LTER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At its founding in 1980 LTER was almost unique in that NSF required sites to include management of data in proposals</a:t>
            </a:r>
          </a:p>
          <a:p>
            <a:r>
              <a:rPr lang="en-US" sz="3200" dirty="0" smtClean="0"/>
              <a:t>Reason: Long-term studies and experiments require data to be managed, otherwise you lose old data as fast as you gain new data</a:t>
            </a:r>
          </a:p>
          <a:p>
            <a:pPr lvl="1"/>
            <a:r>
              <a:rPr lang="en-US" sz="3000" dirty="0" smtClean="0"/>
              <a:t>Analysis of a 20-year experiment requires data from year 1 as well as year 20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05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LTER’s First Decade – 1980-1989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641080" cy="533095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LTER did substantial work on developing best practices for managing data at the level of the individual LTER site</a:t>
            </a:r>
          </a:p>
          <a:p>
            <a:pPr lvl="1"/>
            <a:r>
              <a:rPr lang="en-US" sz="2800" dirty="0" smtClean="0"/>
              <a:t>This was a the dawn of the microcomputer/PC era</a:t>
            </a:r>
          </a:p>
          <a:p>
            <a:pPr lvl="2"/>
            <a:r>
              <a:rPr lang="en-US" sz="2400" dirty="0" smtClean="0"/>
              <a:t>Merging practices from mainframe computing with emerging technologies</a:t>
            </a:r>
          </a:p>
          <a:p>
            <a:pPr lvl="2"/>
            <a:r>
              <a:rPr lang="en-US" sz="2400" dirty="0" smtClean="0"/>
              <a:t>1986 “Research Data Management” volume published</a:t>
            </a:r>
          </a:p>
          <a:p>
            <a:r>
              <a:rPr lang="en-US" sz="2800" dirty="0" smtClean="0"/>
              <a:t>Focus was almost entirely on the site</a:t>
            </a:r>
          </a:p>
          <a:p>
            <a:pPr lvl="1"/>
            <a:r>
              <a:rPr lang="en-US" sz="2600" dirty="0" smtClean="0"/>
              <a:t>Little sharing of information on what data was being archived between sites</a:t>
            </a:r>
          </a:p>
          <a:p>
            <a:pPr lvl="1"/>
            <a:r>
              <a:rPr lang="en-US" sz="2600" dirty="0" smtClean="0"/>
              <a:t>No formal mechanisms for sharing data</a:t>
            </a:r>
          </a:p>
          <a:p>
            <a:r>
              <a:rPr lang="en-US" sz="2800" dirty="0" smtClean="0"/>
              <a:t>1989 – LTER Network Office (LNO) established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8201" y="1143000"/>
            <a:ext cx="1395799" cy="1062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918924" y="5192688"/>
            <a:ext cx="1054351" cy="10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000" dirty="0" smtClean="0"/>
              <a:t>  Decade – 1990-2000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55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1990 - an important year!</a:t>
            </a:r>
          </a:p>
          <a:p>
            <a:pPr lvl="1"/>
            <a:r>
              <a:rPr lang="en-US" sz="2800" dirty="0" smtClean="0"/>
              <a:t>First LTER-wide Data Catalog</a:t>
            </a:r>
          </a:p>
          <a:p>
            <a:pPr lvl="2"/>
            <a:r>
              <a:rPr lang="en-US" sz="2600" dirty="0" smtClean="0"/>
              <a:t>10 datasets per site were listed</a:t>
            </a:r>
          </a:p>
          <a:p>
            <a:pPr lvl="1"/>
            <a:r>
              <a:rPr lang="en-US" sz="2800" dirty="0" smtClean="0"/>
              <a:t> First Network Guidelines for Site Data Access Policies</a:t>
            </a:r>
          </a:p>
          <a:p>
            <a:pPr lvl="2"/>
            <a:r>
              <a:rPr lang="en-US" sz="2600" dirty="0" smtClean="0"/>
              <a:t>Described elements that should be included in individual site policies</a:t>
            </a:r>
          </a:p>
          <a:p>
            <a:pPr marL="342202" lvl="2" indent="0">
              <a:buNone/>
            </a:pPr>
            <a:endParaRPr lang="en-US" sz="2600" dirty="0" smtClean="0"/>
          </a:p>
          <a:p>
            <a:pPr lvl="3"/>
            <a:endParaRPr lang="en-US" sz="22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5" r="16191"/>
          <a:stretch/>
        </p:blipFill>
        <p:spPr>
          <a:xfrm>
            <a:off x="6629400" y="228600"/>
            <a:ext cx="2033371" cy="23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1990 Guidelines for Site Data Management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40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General Guidelines - The </a:t>
            </a:r>
            <a:r>
              <a:rPr lang="en-US" sz="1800" dirty="0"/>
              <a:t>management policy should include provisions that assure:</a:t>
            </a:r>
          </a:p>
          <a:p>
            <a:r>
              <a:rPr lang="en-US" sz="1800" dirty="0" smtClean="0"/>
              <a:t>The </a:t>
            </a:r>
            <a:r>
              <a:rPr lang="en-US" sz="1800" b="1" dirty="0"/>
              <a:t>timely availability of data </a:t>
            </a:r>
            <a:r>
              <a:rPr lang="en-US" sz="1800" dirty="0"/>
              <a:t>to the scientific community;</a:t>
            </a:r>
          </a:p>
          <a:p>
            <a:r>
              <a:rPr lang="en-US" sz="1800" dirty="0" smtClean="0"/>
              <a:t>That </a:t>
            </a:r>
            <a:r>
              <a:rPr lang="en-US" sz="1800" dirty="0"/>
              <a:t>researchers and LTER sites contributing data to LTER databases </a:t>
            </a:r>
            <a:r>
              <a:rPr lang="en-US" sz="1800" dirty="0" smtClean="0"/>
              <a:t>receive </a:t>
            </a:r>
            <a:r>
              <a:rPr lang="en-US" sz="1800" b="1" dirty="0" smtClean="0"/>
              <a:t>adequate </a:t>
            </a:r>
            <a:r>
              <a:rPr lang="en-US" sz="1800" b="1" dirty="0"/>
              <a:t>acknowledgement</a:t>
            </a:r>
            <a:r>
              <a:rPr lang="en-US" sz="1800" dirty="0"/>
              <a:t> for the use of their data by other researchers and </a:t>
            </a:r>
            <a:r>
              <a:rPr lang="en-US" sz="1800" dirty="0" smtClean="0"/>
              <a:t>that sites </a:t>
            </a:r>
            <a:r>
              <a:rPr lang="en-US" sz="1800" dirty="0"/>
              <a:t>receive copies of any publication using that data;</a:t>
            </a:r>
          </a:p>
          <a:p>
            <a:r>
              <a:rPr lang="en-US" sz="1600" dirty="0" smtClean="0"/>
              <a:t>That </a:t>
            </a:r>
            <a:r>
              <a:rPr lang="en-US" sz="1600" dirty="0"/>
              <a:t>documentation and transformation of data are adequate to permit data to </a:t>
            </a:r>
            <a:r>
              <a:rPr lang="en-US" sz="1600" dirty="0" smtClean="0"/>
              <a:t>be used </a:t>
            </a:r>
            <a:r>
              <a:rPr lang="en-US" sz="1600" dirty="0"/>
              <a:t>by researchers not involved in its original collection;</a:t>
            </a:r>
          </a:p>
          <a:p>
            <a:r>
              <a:rPr lang="en-US" sz="1600" dirty="0" smtClean="0"/>
              <a:t>That </a:t>
            </a:r>
            <a:r>
              <a:rPr lang="en-US" sz="1600" dirty="0"/>
              <a:t>data must continue to be available even if an investigator leaves the </a:t>
            </a:r>
            <a:r>
              <a:rPr lang="en-US" sz="1600" dirty="0" smtClean="0"/>
              <a:t>project through </a:t>
            </a:r>
            <a:r>
              <a:rPr lang="en-US" sz="1600" dirty="0"/>
              <a:t>transfer or death;</a:t>
            </a:r>
          </a:p>
          <a:p>
            <a:r>
              <a:rPr lang="en-US" sz="1600" dirty="0" smtClean="0"/>
              <a:t>That </a:t>
            </a:r>
            <a:r>
              <a:rPr lang="en-US" sz="1600" dirty="0"/>
              <a:t>standards of quality assurance and quality control are adhered to;</a:t>
            </a:r>
          </a:p>
          <a:p>
            <a:r>
              <a:rPr lang="en-US" sz="1600" dirty="0" smtClean="0"/>
              <a:t>That </a:t>
            </a:r>
            <a:r>
              <a:rPr lang="en-US" sz="1600" dirty="0"/>
              <a:t>long-term archival storage of data is maintained;</a:t>
            </a:r>
          </a:p>
          <a:p>
            <a:r>
              <a:rPr lang="en-US" sz="1600" dirty="0" smtClean="0"/>
              <a:t>That </a:t>
            </a:r>
            <a:r>
              <a:rPr lang="en-US" sz="1600" dirty="0"/>
              <a:t>researchers have an </a:t>
            </a:r>
            <a:r>
              <a:rPr lang="en-US" sz="1600" b="1" dirty="0"/>
              <a:t>obligation both to contribute data</a:t>
            </a:r>
            <a:r>
              <a:rPr lang="en-US" sz="1600" dirty="0"/>
              <a:t> collected with </a:t>
            </a:r>
            <a:r>
              <a:rPr lang="en-US" sz="1600" dirty="0" smtClean="0"/>
              <a:t>LTER funding </a:t>
            </a:r>
            <a:r>
              <a:rPr lang="en-US" sz="1600" dirty="0"/>
              <a:t>to the LTER site database </a:t>
            </a:r>
            <a:r>
              <a:rPr lang="en-US" sz="1600" b="1" dirty="0"/>
              <a:t>and to publish the data</a:t>
            </a:r>
            <a:r>
              <a:rPr lang="en-US" sz="1600" dirty="0"/>
              <a:t> in the open literature </a:t>
            </a:r>
            <a:r>
              <a:rPr lang="en-US" sz="1600" dirty="0" smtClean="0"/>
              <a:t>in a </a:t>
            </a:r>
            <a:r>
              <a:rPr lang="en-US" sz="1600" dirty="0"/>
              <a:t>timely fashion;</a:t>
            </a:r>
          </a:p>
          <a:p>
            <a:r>
              <a:rPr lang="en-US" sz="1600" dirty="0" smtClean="0"/>
              <a:t>That </a:t>
            </a:r>
            <a:r>
              <a:rPr lang="en-US" sz="1600" dirty="0"/>
              <a:t>costs of making data available should be recovered directly or by </a:t>
            </a:r>
            <a:r>
              <a:rPr lang="en-US" sz="1600" dirty="0" smtClean="0"/>
              <a:t>reciprocal sharing </a:t>
            </a:r>
            <a:r>
              <a:rPr lang="en-US" sz="1600" dirty="0"/>
              <a:t>and collaborative research;</a:t>
            </a:r>
          </a:p>
          <a:p>
            <a:r>
              <a:rPr lang="en-US" sz="1600" dirty="0" smtClean="0"/>
              <a:t>That </a:t>
            </a:r>
            <a:r>
              <a:rPr lang="en-US" sz="1600" dirty="0"/>
              <a:t>LTER data sets not be resold or distributed by the recipient; and</a:t>
            </a:r>
          </a:p>
          <a:p>
            <a:r>
              <a:rPr lang="en-US" sz="2000" b="1" dirty="0" smtClean="0"/>
              <a:t>That </a:t>
            </a:r>
            <a:r>
              <a:rPr lang="en-US" sz="2000" b="1" dirty="0"/>
              <a:t>investigators have a reasonable opportunity to have first use of data </a:t>
            </a:r>
            <a:r>
              <a:rPr lang="en-US" sz="2000" b="1" dirty="0" smtClean="0"/>
              <a:t>they collected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6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Policy (1990)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298448"/>
            <a:ext cx="8991600" cy="5407152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/>
              <a:t>Type I. Published data and metadata (i.e., data about data).</a:t>
            </a:r>
          </a:p>
          <a:p>
            <a:pPr lvl="1"/>
            <a:r>
              <a:rPr lang="en-US" dirty="0"/>
              <a:t>Policy: Data are available upon request without review.</a:t>
            </a:r>
          </a:p>
          <a:p>
            <a:r>
              <a:rPr lang="en-US" sz="2400" dirty="0"/>
              <a:t>Data Type II. Collective data of the LTER site (usually routine </a:t>
            </a:r>
            <a:r>
              <a:rPr lang="en-US" sz="2400" dirty="0" smtClean="0"/>
              <a:t>measurements generated </a:t>
            </a:r>
            <a:r>
              <a:rPr lang="en-US" sz="2400" dirty="0"/>
              <a:t>by technical staff).</a:t>
            </a:r>
          </a:p>
          <a:p>
            <a:pPr lvl="1"/>
            <a:r>
              <a:rPr lang="en-US" dirty="0"/>
              <a:t>Policy: Data are available for specific scientific purposes one year after generation.</a:t>
            </a:r>
          </a:p>
          <a:p>
            <a:r>
              <a:rPr lang="en-US" sz="2400" dirty="0"/>
              <a:t>Data Type III. Original measurements by individual researchers.</a:t>
            </a:r>
          </a:p>
          <a:p>
            <a:pPr lvl="1"/>
            <a:r>
              <a:rPr lang="en-US" dirty="0"/>
              <a:t>Policy: Data are available for specific scientific purposes two years </a:t>
            </a:r>
            <a:r>
              <a:rPr lang="en-US" dirty="0" smtClean="0"/>
              <a:t>after generation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can be released earlier with permission of the researcher.</a:t>
            </a:r>
          </a:p>
          <a:p>
            <a:r>
              <a:rPr lang="en-US" sz="2400" dirty="0"/>
              <a:t>Data Type IV. Unusual long-term data collected by individual researchers.</a:t>
            </a:r>
          </a:p>
          <a:p>
            <a:pPr lvl="1"/>
            <a:r>
              <a:rPr lang="en-US" dirty="0"/>
              <a:t>Policy: The principal investigator of the LTER site can designate that such data </a:t>
            </a:r>
            <a:r>
              <a:rPr lang="en-US" dirty="0" smtClean="0"/>
              <a:t>can be </a:t>
            </a:r>
            <a:r>
              <a:rPr lang="en-US" dirty="0"/>
              <a:t>withheld for longer periods. Such action should be rare and justified </a:t>
            </a:r>
            <a:r>
              <a:rPr lang="en-US" dirty="0" smtClean="0"/>
              <a:t>in writing</a:t>
            </a:r>
            <a:r>
              <a:rPr lang="en-US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93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“Guidelines”  for Site Policies?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40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Why not just adopt a uniform policy?</a:t>
            </a:r>
          </a:p>
          <a:p>
            <a:pPr marL="512064" indent="-514350">
              <a:buFont typeface="+mj-lt"/>
              <a:buAutoNum type="arabicPeriod"/>
            </a:pPr>
            <a:r>
              <a:rPr lang="en-US" sz="3200" dirty="0" smtClean="0"/>
              <a:t>We had no example policies to work from, so guidelines let us “test” a wide variety of options</a:t>
            </a:r>
          </a:p>
          <a:p>
            <a:pPr marL="512064" indent="-514350">
              <a:buFont typeface="+mj-lt"/>
              <a:buAutoNum type="arabicPeriod"/>
            </a:pPr>
            <a:r>
              <a:rPr lang="en-US" sz="3200" dirty="0" smtClean="0"/>
              <a:t>Most researchers were not yet comfortable with sharing data </a:t>
            </a:r>
            <a:r>
              <a:rPr lang="en-US" sz="3000" dirty="0" smtClean="0"/>
              <a:t>- site policies could be crafted to address the specific concerns of researchers at the sites</a:t>
            </a:r>
          </a:p>
          <a:p>
            <a:pPr marL="0" indent="0">
              <a:buNone/>
            </a:pPr>
            <a:r>
              <a:rPr lang="en-US" sz="3000" dirty="0" smtClean="0"/>
              <a:t>By 1994 most sites had published data policies that could then be compared to discern “best practices”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318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1992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First easy-to-use Internet downloading tools - Gopher</a:t>
            </a:r>
          </a:p>
          <a:p>
            <a:r>
              <a:rPr lang="en-US" sz="3200" dirty="0" smtClean="0"/>
              <a:t>Demonstration of the power of structured metadata</a:t>
            </a:r>
            <a:endParaRPr lang="en-US" sz="2800" dirty="0" smtClean="0"/>
          </a:p>
          <a:p>
            <a:r>
              <a:rPr lang="en-US" sz="2800" dirty="0" smtClean="0"/>
              <a:t>Start of work on developing a content standard for exchange of metadata between sites</a:t>
            </a:r>
          </a:p>
          <a:p>
            <a:pPr lvl="1"/>
            <a:r>
              <a:rPr lang="en-US" sz="2800" dirty="0" smtClean="0"/>
              <a:t>Looked for common elements in existing site metadata</a:t>
            </a:r>
          </a:p>
          <a:p>
            <a:pPr lvl="1"/>
            <a:r>
              <a:rPr lang="en-US" sz="2400" dirty="0" smtClean="0"/>
              <a:t>This effort paved the way for development of Ecological Metadata Language a decade later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3800" y="345454"/>
            <a:ext cx="1143000" cy="9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1994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With the release of the first web browser in 1993, the World-Wide-Web became practical</a:t>
            </a:r>
          </a:p>
          <a:p>
            <a:r>
              <a:rPr lang="en-US" sz="2800" dirty="0" smtClean="0"/>
              <a:t>With substantial input from NSF, the LTER Coordinating Committee mandated that each site should make </a:t>
            </a:r>
            <a:r>
              <a:rPr lang="en-US" sz="2800" u="sng" dirty="0" smtClean="0"/>
              <a:t>at least one </a:t>
            </a:r>
            <a:r>
              <a:rPr lang="en-US" sz="2800" dirty="0" smtClean="0"/>
              <a:t>dataset available online</a:t>
            </a:r>
          </a:p>
          <a:p>
            <a:pPr lvl="1"/>
            <a:r>
              <a:rPr lang="en-US" sz="2600" dirty="0" smtClean="0"/>
              <a:t>Demonstration of feasibility</a:t>
            </a:r>
          </a:p>
          <a:p>
            <a:r>
              <a:rPr lang="en-US" sz="2800" dirty="0" smtClean="0"/>
              <a:t>In fact, most LTER sites put more than one dataset online, often all their datasets</a:t>
            </a:r>
          </a:p>
          <a:p>
            <a:pPr lvl="1"/>
            <a:r>
              <a:rPr lang="en-US" sz="2600" dirty="0" smtClean="0"/>
              <a:t>Competition developed between sites over who had the “best” data online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58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97" y="0"/>
            <a:ext cx="30289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http://www.visualisingdata.com/blog/wp-content/uploads/2010/03/DataDelu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76199"/>
            <a:ext cx="2971800" cy="39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over of 11 February Issue of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74" y="144150"/>
            <a:ext cx="2933700" cy="375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154269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Science in a number of disciplines are recognizing that our ability to manage and assimilate massive quantities of data are a key to understanding of our world.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24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Growth of LTER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30"/>
          <p:cNvGrpSpPr>
            <a:grpSpLocks/>
          </p:cNvGrpSpPr>
          <p:nvPr/>
        </p:nvGrpSpPr>
        <p:grpSpPr bwMode="auto">
          <a:xfrm>
            <a:off x="304800" y="1447800"/>
            <a:ext cx="8382000" cy="4619625"/>
            <a:chOff x="480" y="1134"/>
            <a:chExt cx="5280" cy="2910"/>
          </a:xfrm>
        </p:grpSpPr>
        <p:sp>
          <p:nvSpPr>
            <p:cNvPr id="5" name="Rectangle 1029"/>
            <p:cNvSpPr>
              <a:spLocks noChangeArrowheads="1"/>
            </p:cNvSpPr>
            <p:nvPr/>
          </p:nvSpPr>
          <p:spPr bwMode="auto">
            <a:xfrm>
              <a:off x="480" y="1134"/>
              <a:ext cx="5280" cy="29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10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134"/>
              <a:ext cx="4896" cy="2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5-Point Star 6"/>
          <p:cNvSpPr/>
          <p:nvPr/>
        </p:nvSpPr>
        <p:spPr>
          <a:xfrm>
            <a:off x="4908331" y="4892565"/>
            <a:ext cx="3048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1997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Michener et al. paper on N0n-Geospatial Metadata published</a:t>
            </a:r>
          </a:p>
          <a:p>
            <a:pPr lvl="1"/>
            <a:r>
              <a:rPr lang="en-US" sz="2800" dirty="0" smtClean="0"/>
              <a:t>Set initial content standards for ecological metadata that were used to create Ecological Metadata Language</a:t>
            </a:r>
          </a:p>
          <a:p>
            <a:r>
              <a:rPr lang="en-US" sz="3200" dirty="0" smtClean="0"/>
              <a:t>LTER Network formerly adopts a network-wide standard for data sharing</a:t>
            </a:r>
          </a:p>
          <a:p>
            <a:pPr lvl="1"/>
            <a:r>
              <a:rPr lang="en-US" sz="2800" dirty="0" smtClean="0"/>
              <a:t>Data can be held back for 2 years</a:t>
            </a:r>
          </a:p>
          <a:p>
            <a:pPr lvl="1"/>
            <a:r>
              <a:rPr lang="en-US" sz="2800" dirty="0" smtClean="0"/>
              <a:t>Exceptions must be rare, justified and documented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9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access policy for the LTER Network </a:t>
            </a:r>
            <a:r>
              <a:rPr lang="en-US" dirty="0" smtClean="0"/>
              <a:t>1997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types of data: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Type </a:t>
            </a:r>
            <a:r>
              <a:rPr lang="en-US" b="1" dirty="0"/>
              <a:t>I</a:t>
            </a:r>
            <a:r>
              <a:rPr lang="en-US" dirty="0"/>
              <a:t> </a:t>
            </a:r>
            <a:r>
              <a:rPr lang="en-US" b="1" dirty="0"/>
              <a:t>(data that are freely available within 2–3 years) with minimum restrictions</a:t>
            </a:r>
            <a:r>
              <a:rPr lang="en-US" dirty="0" smtClean="0"/>
              <a:t>, and </a:t>
            </a:r>
          </a:p>
          <a:p>
            <a:pPr marL="0" indent="0">
              <a:buNone/>
            </a:pPr>
            <a:r>
              <a:rPr lang="en-US" b="1" dirty="0" smtClean="0"/>
              <a:t>Type </a:t>
            </a:r>
            <a:r>
              <a:rPr lang="en-US" b="1" dirty="0"/>
              <a:t>II (Exceptional data sets that are available only with written permission from the PI/investigator(s)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Implied in this timetable, is the assumption that some data sets require more effort to get online and that </a:t>
            </a:r>
            <a:r>
              <a:rPr lang="en-US" dirty="0" smtClean="0"/>
              <a:t>no "</a:t>
            </a:r>
            <a:r>
              <a:rPr lang="en-US" dirty="0"/>
              <a:t>blanket policy" is going to cover all data sets at all sites. However, each site would pursue getting all of </a:t>
            </a:r>
            <a:r>
              <a:rPr lang="en-US" dirty="0" smtClean="0"/>
              <a:t>their data </a:t>
            </a:r>
            <a:r>
              <a:rPr lang="en-US" dirty="0"/>
              <a:t>online in the most expedient fashion possible.</a:t>
            </a:r>
          </a:p>
          <a:p>
            <a:r>
              <a:rPr lang="en-US" dirty="0"/>
              <a:t>2) The number of data sets that are assigned TYPE II status should be rare in occurrence and that the </a:t>
            </a:r>
            <a:r>
              <a:rPr lang="en-US" dirty="0" smtClean="0"/>
              <a:t>justification for </a:t>
            </a:r>
            <a:r>
              <a:rPr lang="en-US" dirty="0"/>
              <a:t>exceptions must be well documented and approved by the lead PI and site data manager. Some </a:t>
            </a:r>
            <a:r>
              <a:rPr lang="en-US" dirty="0" smtClean="0"/>
              <a:t>examples of </a:t>
            </a:r>
            <a:r>
              <a:rPr lang="en-US" dirty="0"/>
              <a:t>Type II data may include: locations of rare or endangered species, data that are covered by copyright </a:t>
            </a:r>
            <a:r>
              <a:rPr lang="en-US" dirty="0" smtClean="0"/>
              <a:t>laws (</a:t>
            </a:r>
            <a:r>
              <a:rPr lang="en-US" dirty="0"/>
              <a:t>e.g. TM and/or SPOT satellite data) or some types of census data involving human subjects.</a:t>
            </a:r>
          </a:p>
        </p:txBody>
      </p:sp>
    </p:spTree>
    <p:extLst>
      <p:ext uri="{BB962C8B-B14F-4D97-AF65-F5344CB8AC3E}">
        <p14:creationId xmlns:p14="http://schemas.microsoft.com/office/powerpoint/2010/main" val="30445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Data to LTER Goals - 2001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In January 2001 a meeting of LTER Lead Investigators was convened to revise the goals for the LTER Network. Only one completely new goal was added: </a:t>
            </a: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“</a:t>
            </a:r>
            <a:r>
              <a:rPr lang="en-US" sz="3200" dirty="0"/>
              <a:t>Information: To inform </a:t>
            </a:r>
            <a:r>
              <a:rPr lang="en-US" sz="3200" dirty="0" smtClean="0"/>
              <a:t>the LTER </a:t>
            </a:r>
            <a:r>
              <a:rPr lang="en-US" sz="3200" dirty="0"/>
              <a:t>and broader scientific community by creating well-designed and well-documented databases</a:t>
            </a:r>
            <a:r>
              <a:rPr lang="en-US" sz="3200" dirty="0" smtClean="0"/>
              <a:t>.”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Thus in little more than a decade the U.S. LTER went from not sharing data to having data sharing as one of its primary goals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54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585"/>
            <a:ext cx="8591550" cy="91440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Lessons Learned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990600"/>
            <a:ext cx="8595360" cy="5715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Research communities need to “own” their data policies</a:t>
            </a:r>
          </a:p>
          <a:p>
            <a:pPr lvl="1"/>
            <a:r>
              <a:rPr lang="en-US" sz="3000" dirty="0" smtClean="0"/>
              <a:t>Difficult to do if policies are imposed from without</a:t>
            </a:r>
          </a:p>
          <a:p>
            <a:pPr lvl="1"/>
            <a:r>
              <a:rPr lang="en-US" sz="3000" dirty="0" smtClean="0"/>
              <a:t>Incentives and Provisions </a:t>
            </a:r>
            <a:r>
              <a:rPr lang="en-US" sz="3000" dirty="0" smtClean="0"/>
              <a:t>must make sense to the community involved</a:t>
            </a:r>
          </a:p>
          <a:p>
            <a:r>
              <a:rPr lang="en-US" sz="3200" dirty="0" smtClean="0"/>
              <a:t>Experience with data sharing generally makes people more willing to share</a:t>
            </a:r>
          </a:p>
          <a:p>
            <a:pPr lvl="1"/>
            <a:r>
              <a:rPr lang="en-US" sz="3000" dirty="0" smtClean="0"/>
              <a:t>Myths get dispelled</a:t>
            </a:r>
          </a:p>
        </p:txBody>
      </p:sp>
    </p:spTree>
    <p:extLst>
      <p:ext uri="{BB962C8B-B14F-4D97-AF65-F5344CB8AC3E}">
        <p14:creationId xmlns:p14="http://schemas.microsoft.com/office/powerpoint/2010/main" val="8287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Myths About Sharing Data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“If I share my data, there are lots of people who will “steal” it by creating publications with it and not acknowledging my contribution” </a:t>
            </a:r>
          </a:p>
          <a:p>
            <a:pPr marL="0" indent="0">
              <a:buNone/>
            </a:pPr>
            <a:r>
              <a:rPr lang="en-US" sz="3200" dirty="0" smtClean="0"/>
              <a:t>Not true: </a:t>
            </a:r>
          </a:p>
          <a:p>
            <a:pPr marL="457200" indent="-457200"/>
            <a:r>
              <a:rPr lang="en-US" sz="3200" dirty="0" smtClean="0"/>
              <a:t>Data sharing policies dictate that users must acknowledge or cite data</a:t>
            </a:r>
          </a:p>
          <a:p>
            <a:pPr marL="457200" indent="-457200"/>
            <a:r>
              <a:rPr lang="en-US" sz="3200" dirty="0" smtClean="0"/>
              <a:t>By having your data in an archive you establish clear priority – no one else can make a credible claim that they collected the data, not you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45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2006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survey of LTER information managers sought to identify “problems” that had occurred due to data sharing</a:t>
            </a:r>
          </a:p>
          <a:p>
            <a:r>
              <a:rPr lang="en-US" dirty="0"/>
              <a:t>In aggregate</a:t>
            </a:r>
            <a:r>
              <a:rPr lang="en-US" dirty="0" smtClean="0"/>
              <a:t>, those </a:t>
            </a:r>
            <a:r>
              <a:rPr lang="en-US" dirty="0"/>
              <a:t>who responded reported on the results of 31,789 data set downloads and identified a grand </a:t>
            </a:r>
            <a:r>
              <a:rPr lang="en-US" dirty="0" smtClean="0"/>
              <a:t>total of </a:t>
            </a:r>
            <a:r>
              <a:rPr lang="en-US" dirty="0"/>
              <a:t>four instances where problems occurred: </a:t>
            </a:r>
            <a:endParaRPr lang="en-US" dirty="0" smtClean="0"/>
          </a:p>
          <a:p>
            <a:pPr marL="627952" lvl="1" indent="-457200">
              <a:buFont typeface="+mj-lt"/>
              <a:buAutoNum type="arabicPeriod"/>
            </a:pPr>
            <a:r>
              <a:rPr lang="en-US" dirty="0" smtClean="0"/>
              <a:t>where </a:t>
            </a:r>
            <a:r>
              <a:rPr lang="en-US" dirty="0"/>
              <a:t>a litigator requested unpublished data for </a:t>
            </a:r>
            <a:r>
              <a:rPr lang="en-US" dirty="0" smtClean="0"/>
              <a:t>courtroom </a:t>
            </a:r>
            <a:r>
              <a:rPr lang="en-US" dirty="0"/>
              <a:t>use, </a:t>
            </a:r>
          </a:p>
          <a:p>
            <a:pPr marL="627952" lvl="1" indent="-457200">
              <a:buFont typeface="+mj-lt"/>
              <a:buAutoNum type="arabicPeriod"/>
            </a:pPr>
            <a:r>
              <a:rPr lang="en-US" dirty="0" smtClean="0"/>
              <a:t>where </a:t>
            </a:r>
            <a:r>
              <a:rPr lang="en-US" dirty="0"/>
              <a:t>a data requestor lied about their identity (circumstantial indications are that it </a:t>
            </a:r>
            <a:r>
              <a:rPr lang="en-US" dirty="0" smtClean="0"/>
              <a:t>was a </a:t>
            </a:r>
            <a:r>
              <a:rPr lang="en-US" dirty="0"/>
              <a:t>K–12 student), </a:t>
            </a:r>
          </a:p>
          <a:p>
            <a:pPr marL="627952" lvl="1" indent="-457200">
              <a:buFont typeface="+mj-lt"/>
              <a:buAutoNum type="arabicPeriod"/>
            </a:pPr>
            <a:r>
              <a:rPr lang="en-US" dirty="0" smtClean="0"/>
              <a:t>different </a:t>
            </a:r>
            <a:r>
              <a:rPr lang="en-US" dirty="0"/>
              <a:t>researchers downloaded the same data to work on similar papers </a:t>
            </a:r>
            <a:r>
              <a:rPr lang="en-US" dirty="0" smtClean="0"/>
              <a:t>without knowing </a:t>
            </a:r>
            <a:r>
              <a:rPr lang="en-US" dirty="0"/>
              <a:t>that the other was doing so, and finally </a:t>
            </a:r>
            <a:endParaRPr lang="en-US" dirty="0" smtClean="0"/>
          </a:p>
          <a:p>
            <a:pPr marL="627952" lvl="1" indent="-457200">
              <a:buFont typeface="+mj-lt"/>
              <a:buAutoNum type="arabicPeriod"/>
            </a:pPr>
            <a:r>
              <a:rPr lang="en-US" dirty="0" smtClean="0"/>
              <a:t>where </a:t>
            </a:r>
            <a:r>
              <a:rPr lang="en-US" dirty="0"/>
              <a:t>a researcher disagreed with a subsequent</a:t>
            </a:r>
          </a:p>
          <a:p>
            <a:r>
              <a:rPr lang="en-US" dirty="0" smtClean="0"/>
              <a:t>Interpretation </a:t>
            </a:r>
            <a:r>
              <a:rPr lang="en-US" dirty="0"/>
              <a:t>of their data. Taken together these problems occurred in &lt;0.1% of the requests.</a:t>
            </a:r>
          </a:p>
        </p:txBody>
      </p:sp>
    </p:spTree>
    <p:extLst>
      <p:ext uri="{BB962C8B-B14F-4D97-AF65-F5344CB8AC3E}">
        <p14:creationId xmlns:p14="http://schemas.microsoft.com/office/powerpoint/2010/main" val="34635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Myths About Sharing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371600"/>
            <a:ext cx="859536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“Other researchers  may analyze or interpret my data in different ways that contradict my conclusions”</a:t>
            </a:r>
          </a:p>
          <a:p>
            <a:pPr marL="0" indent="0">
              <a:buNone/>
            </a:pPr>
            <a:r>
              <a:rPr lang="en-US" sz="3600" dirty="0" smtClean="0"/>
              <a:t>True: </a:t>
            </a:r>
          </a:p>
          <a:p>
            <a:pPr marL="571500" indent="-571500"/>
            <a:r>
              <a:rPr lang="en-US" sz="3600" dirty="0" smtClean="0"/>
              <a:t>Honest disagreements are inevitable</a:t>
            </a:r>
          </a:p>
          <a:p>
            <a:pPr marL="571500" indent="-571500"/>
            <a:r>
              <a:rPr lang="en-US" sz="3600" dirty="0" smtClean="0"/>
              <a:t>Such disagreements are a critical part of the scientific process and have often led to important new understandings</a:t>
            </a:r>
          </a:p>
          <a:p>
            <a:pPr marL="571500" indent="-571500"/>
            <a:r>
              <a:rPr lang="en-US" sz="3600" dirty="0" smtClean="0"/>
              <a:t>Withholding data just makes you look as if you have something to hide</a:t>
            </a:r>
          </a:p>
          <a:p>
            <a:pPr marL="571500" indent="-571500"/>
            <a:r>
              <a:rPr lang="en-US" sz="3600" dirty="0" smtClean="0"/>
              <a:t>Journals are increasingly requiring that data used for publications be archived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962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Myths About Sharing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371600"/>
            <a:ext cx="859536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“So many researchers will download my data that I’ll be asked to spend my valuable time answering their questions”</a:t>
            </a:r>
          </a:p>
          <a:p>
            <a:pPr marL="0" indent="0">
              <a:buNone/>
            </a:pPr>
            <a:r>
              <a:rPr lang="en-US" sz="3600" dirty="0" smtClean="0"/>
              <a:t>Usually False: </a:t>
            </a:r>
          </a:p>
          <a:p>
            <a:pPr marL="571500" indent="-571500"/>
            <a:r>
              <a:rPr lang="en-US" sz="3600" dirty="0" smtClean="0"/>
              <a:t>Only a few, incredibly valuable datasets are used frequently</a:t>
            </a:r>
          </a:p>
          <a:p>
            <a:pPr marL="571500" indent="-571500"/>
            <a:r>
              <a:rPr lang="en-US" sz="3600" dirty="0" smtClean="0"/>
              <a:t>You should be more worried that no-one will think your data is worth downloading</a:t>
            </a:r>
          </a:p>
          <a:p>
            <a:pPr marL="571500" indent="-571500"/>
            <a:r>
              <a:rPr lang="en-US" sz="3600" dirty="0" smtClean="0"/>
              <a:t>Often users are the subsequent graduate students of the professor who initiated the data collection</a:t>
            </a:r>
          </a:p>
          <a:p>
            <a:pPr marL="571500" indent="-571500"/>
            <a:r>
              <a:rPr lang="en-US" sz="3600" dirty="0" smtClean="0"/>
              <a:t>Good quality metadata means that people won’t be bothering you</a:t>
            </a:r>
          </a:p>
          <a:p>
            <a:pPr marL="571500" indent="-571500"/>
            <a:r>
              <a:rPr lang="en-US" sz="3600" dirty="0" smtClean="0"/>
              <a:t>Some researchers may contact you about collaboration or possible co-authorship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65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Incentives for Sharing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869680" cy="5559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For Scientists the following incentives may exist for sharing data</a:t>
            </a:r>
          </a:p>
          <a:p>
            <a:r>
              <a:rPr lang="en-US" sz="2800" dirty="0" smtClean="0"/>
              <a:t>Money</a:t>
            </a:r>
          </a:p>
          <a:p>
            <a:pPr lvl="1"/>
            <a:r>
              <a:rPr lang="en-US" sz="2800" dirty="0" smtClean="0"/>
              <a:t>Increased likelihood of grant funding (common)</a:t>
            </a:r>
          </a:p>
          <a:p>
            <a:pPr lvl="2"/>
            <a:r>
              <a:rPr lang="en-US" sz="2600" dirty="0" smtClean="0"/>
              <a:t>US National Science Foundation now requires data management plans for all proposals</a:t>
            </a:r>
          </a:p>
          <a:p>
            <a:pPr lvl="1"/>
            <a:r>
              <a:rPr lang="en-US" sz="2800" dirty="0" smtClean="0"/>
              <a:t>Direct payments for data (rare)</a:t>
            </a:r>
          </a:p>
          <a:p>
            <a:r>
              <a:rPr lang="en-US" sz="2800" dirty="0" smtClean="0"/>
              <a:t>Scientific Credit</a:t>
            </a:r>
          </a:p>
          <a:p>
            <a:pPr lvl="1"/>
            <a:r>
              <a:rPr lang="en-US" sz="2800" dirty="0" smtClean="0"/>
              <a:t>Often data sharing leads to co-authorship on papers</a:t>
            </a:r>
          </a:p>
          <a:p>
            <a:pPr lvl="1"/>
            <a:r>
              <a:rPr lang="en-US" sz="2800" dirty="0" smtClean="0"/>
              <a:t>Citations of datasets (increasingly common)</a:t>
            </a:r>
          </a:p>
          <a:p>
            <a:pPr lvl="1"/>
            <a:r>
              <a:rPr lang="en-US" sz="2800" dirty="0" smtClean="0"/>
              <a:t>Acknowledgments </a:t>
            </a:r>
          </a:p>
          <a:p>
            <a:r>
              <a:rPr lang="en-US" sz="3000" dirty="0" smtClean="0"/>
              <a:t>Posterity </a:t>
            </a:r>
          </a:p>
          <a:p>
            <a:pPr lvl="1"/>
            <a:r>
              <a:rPr lang="en-US" sz="2800" dirty="0" smtClean="0"/>
              <a:t>Valuable, Well-documented data will long outlive their creator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639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29675" cy="373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572929" y="3931920"/>
            <a:ext cx="8226743" cy="298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In September 2009 a special issue of NATURE addressed data sharing. Some quotes from the leadoff editorial:</a:t>
            </a:r>
            <a:endParaRPr lang="en-US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“More and more often these days, a research project’s success is measured not just by the publications it produces, but also by the data it makes available to the wider community.”</a:t>
            </a:r>
            <a:endParaRPr lang="en-US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“universities and individual disciplines need to undertake a vigorous programme of education and outreach about data”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96" name="Group 24"/>
          <p:cNvGrpSpPr>
            <a:grpSpLocks/>
          </p:cNvGrpSpPr>
          <p:nvPr/>
        </p:nvGrpSpPr>
        <p:grpSpPr bwMode="auto">
          <a:xfrm>
            <a:off x="838200" y="1524000"/>
            <a:ext cx="7543800" cy="5245100"/>
            <a:chOff x="528" y="960"/>
            <a:chExt cx="4752" cy="3304"/>
          </a:xfrm>
        </p:grpSpPr>
        <p:sp>
          <p:nvSpPr>
            <p:cNvPr id="131095" name="Rectangle 23"/>
            <p:cNvSpPr>
              <a:spLocks noChangeArrowheads="1"/>
            </p:cNvSpPr>
            <p:nvPr/>
          </p:nvSpPr>
          <p:spPr bwMode="auto">
            <a:xfrm>
              <a:off x="528" y="960"/>
              <a:ext cx="4752" cy="33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74" name="Line 2"/>
            <p:cNvSpPr>
              <a:spLocks noChangeShapeType="1"/>
            </p:cNvSpPr>
            <p:nvPr/>
          </p:nvSpPr>
          <p:spPr bwMode="auto">
            <a:xfrm>
              <a:off x="959" y="1215"/>
              <a:ext cx="0" cy="26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75" name="Line 3"/>
            <p:cNvSpPr>
              <a:spLocks noChangeShapeType="1"/>
            </p:cNvSpPr>
            <p:nvPr/>
          </p:nvSpPr>
          <p:spPr bwMode="auto">
            <a:xfrm>
              <a:off x="967" y="3847"/>
              <a:ext cx="41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76" name="Rectangle 4"/>
            <p:cNvSpPr>
              <a:spLocks noChangeArrowheads="1"/>
            </p:cNvSpPr>
            <p:nvPr/>
          </p:nvSpPr>
          <p:spPr bwMode="auto">
            <a:xfrm rot="16200000">
              <a:off x="-332" y="2380"/>
              <a:ext cx="221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i="0">
                  <a:solidFill>
                    <a:schemeClr val="bg2"/>
                  </a:solidFill>
                  <a:effectLst/>
                  <a:latin typeface="Tahoma" pitchFamily="34" charset="0"/>
                </a:rPr>
                <a:t>Data Value</a:t>
              </a:r>
            </a:p>
          </p:txBody>
        </p:sp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2742" y="3886"/>
              <a:ext cx="85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i="0">
                  <a:solidFill>
                    <a:schemeClr val="bg2"/>
                  </a:solidFill>
                  <a:effectLst/>
                  <a:latin typeface="Tahoma" pitchFamily="34" charset="0"/>
                </a:rPr>
                <a:t>Time</a:t>
              </a:r>
            </a:p>
          </p:txBody>
        </p:sp>
        <p:sp>
          <p:nvSpPr>
            <p:cNvPr id="131078" name="Line 6"/>
            <p:cNvSpPr>
              <a:spLocks noChangeShapeType="1"/>
            </p:cNvSpPr>
            <p:nvPr/>
          </p:nvSpPr>
          <p:spPr bwMode="auto">
            <a:xfrm flipV="1">
              <a:off x="3690" y="2160"/>
              <a:ext cx="240" cy="112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79" name="Line 7"/>
            <p:cNvSpPr>
              <a:spLocks noChangeShapeType="1"/>
            </p:cNvSpPr>
            <p:nvPr/>
          </p:nvSpPr>
          <p:spPr bwMode="auto">
            <a:xfrm flipH="1">
              <a:off x="1866" y="3072"/>
              <a:ext cx="96" cy="224"/>
            </a:xfrm>
            <a:prstGeom prst="line">
              <a:avLst/>
            </a:prstGeom>
            <a:noFill/>
            <a:ln w="25400">
              <a:solidFill>
                <a:srgbClr val="9966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 flipH="1" flipV="1">
              <a:off x="3786" y="3024"/>
              <a:ext cx="96" cy="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1" name="Line 9"/>
            <p:cNvSpPr>
              <a:spLocks noChangeShapeType="1"/>
            </p:cNvSpPr>
            <p:nvPr/>
          </p:nvSpPr>
          <p:spPr bwMode="auto">
            <a:xfrm flipV="1">
              <a:off x="954" y="2448"/>
              <a:ext cx="408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82" name="Freeform 10"/>
            <p:cNvSpPr>
              <a:spLocks/>
            </p:cNvSpPr>
            <p:nvPr/>
          </p:nvSpPr>
          <p:spPr bwMode="auto">
            <a:xfrm>
              <a:off x="954" y="1248"/>
              <a:ext cx="2160" cy="1720"/>
            </a:xfrm>
            <a:custGeom>
              <a:avLst/>
              <a:gdLst>
                <a:gd name="T0" fmla="*/ 0 w 2160"/>
                <a:gd name="T1" fmla="*/ 1680 h 1720"/>
                <a:gd name="T2" fmla="*/ 1776 w 2160"/>
                <a:gd name="T3" fmla="*/ 1440 h 1720"/>
                <a:gd name="T4" fmla="*/ 2160 w 2160"/>
                <a:gd name="T5" fmla="*/ 0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" h="1720">
                  <a:moveTo>
                    <a:pt x="0" y="1680"/>
                  </a:moveTo>
                  <a:cubicBezTo>
                    <a:pt x="708" y="1700"/>
                    <a:pt x="1416" y="1720"/>
                    <a:pt x="1776" y="1440"/>
                  </a:cubicBezTo>
                  <a:cubicBezTo>
                    <a:pt x="2136" y="1160"/>
                    <a:pt x="2096" y="240"/>
                    <a:pt x="2160" y="0"/>
                  </a:cubicBezTo>
                </a:path>
              </a:pathLst>
            </a:custGeom>
            <a:noFill/>
            <a:ln w="57150" cap="rnd" cmpd="sng">
              <a:solidFill>
                <a:srgbClr val="0000F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83" name="Freeform 11"/>
            <p:cNvSpPr>
              <a:spLocks/>
            </p:cNvSpPr>
            <p:nvPr/>
          </p:nvSpPr>
          <p:spPr bwMode="auto">
            <a:xfrm>
              <a:off x="954" y="1584"/>
              <a:ext cx="4032" cy="1296"/>
            </a:xfrm>
            <a:custGeom>
              <a:avLst/>
              <a:gdLst>
                <a:gd name="T0" fmla="*/ 0 w 4032"/>
                <a:gd name="T1" fmla="*/ 1296 h 1296"/>
                <a:gd name="T2" fmla="*/ 2304 w 4032"/>
                <a:gd name="T3" fmla="*/ 1008 h 1296"/>
                <a:gd name="T4" fmla="*/ 2784 w 4032"/>
                <a:gd name="T5" fmla="*/ 336 h 1296"/>
                <a:gd name="T6" fmla="*/ 4032 w 4032"/>
                <a:gd name="T7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2" h="1296">
                  <a:moveTo>
                    <a:pt x="0" y="1296"/>
                  </a:moveTo>
                  <a:cubicBezTo>
                    <a:pt x="920" y="1232"/>
                    <a:pt x="1840" y="1168"/>
                    <a:pt x="2304" y="1008"/>
                  </a:cubicBezTo>
                  <a:cubicBezTo>
                    <a:pt x="2768" y="848"/>
                    <a:pt x="2496" y="504"/>
                    <a:pt x="2784" y="336"/>
                  </a:cubicBezTo>
                  <a:cubicBezTo>
                    <a:pt x="3072" y="168"/>
                    <a:pt x="3552" y="84"/>
                    <a:pt x="4032" y="0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lg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84" name="Freeform 12"/>
            <p:cNvSpPr>
              <a:spLocks/>
            </p:cNvSpPr>
            <p:nvPr/>
          </p:nvSpPr>
          <p:spPr bwMode="auto">
            <a:xfrm>
              <a:off x="954" y="2976"/>
              <a:ext cx="1824" cy="864"/>
            </a:xfrm>
            <a:custGeom>
              <a:avLst/>
              <a:gdLst>
                <a:gd name="T0" fmla="*/ 0 w 1776"/>
                <a:gd name="T1" fmla="*/ 256 h 928"/>
                <a:gd name="T2" fmla="*/ 1248 w 1776"/>
                <a:gd name="T3" fmla="*/ 112 h 928"/>
                <a:gd name="T4" fmla="*/ 1776 w 1776"/>
                <a:gd name="T5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6" h="928">
                  <a:moveTo>
                    <a:pt x="0" y="256"/>
                  </a:moveTo>
                  <a:cubicBezTo>
                    <a:pt x="476" y="128"/>
                    <a:pt x="952" y="0"/>
                    <a:pt x="1248" y="112"/>
                  </a:cubicBezTo>
                  <a:cubicBezTo>
                    <a:pt x="1544" y="224"/>
                    <a:pt x="1660" y="576"/>
                    <a:pt x="1776" y="928"/>
                  </a:cubicBezTo>
                </a:path>
              </a:pathLst>
            </a:custGeom>
            <a:noFill/>
            <a:ln w="38100" cap="flat" cmpd="sng">
              <a:solidFill>
                <a:srgbClr val="996633"/>
              </a:solidFill>
              <a:prstDash val="lgDashDotDot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85" name="Freeform 13"/>
            <p:cNvSpPr>
              <a:spLocks/>
            </p:cNvSpPr>
            <p:nvPr/>
          </p:nvSpPr>
          <p:spPr bwMode="auto">
            <a:xfrm>
              <a:off x="954" y="2864"/>
              <a:ext cx="4080" cy="592"/>
            </a:xfrm>
            <a:custGeom>
              <a:avLst/>
              <a:gdLst>
                <a:gd name="T0" fmla="*/ 0 w 4080"/>
                <a:gd name="T1" fmla="*/ 208 h 592"/>
                <a:gd name="T2" fmla="*/ 2592 w 4080"/>
                <a:gd name="T3" fmla="*/ 64 h 592"/>
                <a:gd name="T4" fmla="*/ 4080 w 4080"/>
                <a:gd name="T5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0" h="592">
                  <a:moveTo>
                    <a:pt x="0" y="208"/>
                  </a:moveTo>
                  <a:cubicBezTo>
                    <a:pt x="956" y="104"/>
                    <a:pt x="1912" y="0"/>
                    <a:pt x="2592" y="64"/>
                  </a:cubicBezTo>
                  <a:cubicBezTo>
                    <a:pt x="3272" y="128"/>
                    <a:pt x="3676" y="360"/>
                    <a:pt x="4080" y="592"/>
                  </a:cubicBezTo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>
              <a:off x="2586" y="1872"/>
              <a:ext cx="38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7" name="Text Box 15"/>
            <p:cNvSpPr txBox="1">
              <a:spLocks noChangeArrowheads="1"/>
            </p:cNvSpPr>
            <p:nvPr/>
          </p:nvSpPr>
          <p:spPr bwMode="auto">
            <a:xfrm>
              <a:off x="1584" y="1552"/>
              <a:ext cx="11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>
                  <a:solidFill>
                    <a:srgbClr val="0000FF"/>
                  </a:solidFill>
                  <a:effectLst/>
                  <a:latin typeface="Tahoma" pitchFamily="34" charset="0"/>
                </a:rPr>
                <a:t>Serendipitous</a:t>
              </a:r>
            </a:p>
            <a:p>
              <a:pPr algn="ctr" eaLnBrk="1" hangingPunct="1"/>
              <a:r>
                <a:rPr lang="en-US" sz="1800" i="0">
                  <a:solidFill>
                    <a:srgbClr val="0000FF"/>
                  </a:solidFill>
                  <a:effectLst/>
                  <a:latin typeface="Tahoma" pitchFamily="34" charset="0"/>
                </a:rPr>
                <a:t>Discovery</a:t>
              </a:r>
            </a:p>
          </p:txBody>
        </p:sp>
        <p:sp>
          <p:nvSpPr>
            <p:cNvPr id="131088" name="Text Box 16"/>
            <p:cNvSpPr txBox="1">
              <a:spLocks noChangeArrowheads="1"/>
            </p:cNvSpPr>
            <p:nvPr/>
          </p:nvSpPr>
          <p:spPr bwMode="auto">
            <a:xfrm>
              <a:off x="3967" y="1936"/>
              <a:ext cx="81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>
                  <a:solidFill>
                    <a:srgbClr val="00CC00"/>
                  </a:solidFill>
                  <a:effectLst/>
                  <a:latin typeface="Tahoma" pitchFamily="34" charset="0"/>
                </a:rPr>
                <a:t>Inter-site</a:t>
              </a:r>
            </a:p>
            <a:p>
              <a:pPr algn="ctr" eaLnBrk="1" hangingPunct="1"/>
              <a:r>
                <a:rPr lang="en-US" sz="1800" i="0">
                  <a:solidFill>
                    <a:srgbClr val="00CC00"/>
                  </a:solidFill>
                  <a:effectLst/>
                  <a:latin typeface="Tahoma" pitchFamily="34" charset="0"/>
                </a:rPr>
                <a:t>Synthesis</a:t>
              </a:r>
            </a:p>
          </p:txBody>
        </p:sp>
        <p:sp>
          <p:nvSpPr>
            <p:cNvPr id="131089" name="Text Box 17"/>
            <p:cNvSpPr txBox="1">
              <a:spLocks noChangeArrowheads="1"/>
            </p:cNvSpPr>
            <p:nvPr/>
          </p:nvSpPr>
          <p:spPr bwMode="auto">
            <a:xfrm>
              <a:off x="3710" y="2608"/>
              <a:ext cx="13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>
                  <a:solidFill>
                    <a:srgbClr val="FF0000"/>
                  </a:solidFill>
                  <a:effectLst/>
                  <a:latin typeface="Tahoma" pitchFamily="34" charset="0"/>
                </a:rPr>
                <a:t>Gradual Increase</a:t>
              </a:r>
            </a:p>
            <a:p>
              <a:pPr algn="ctr" eaLnBrk="1" hangingPunct="1"/>
              <a:r>
                <a:rPr lang="en-US" sz="1800" i="0">
                  <a:solidFill>
                    <a:srgbClr val="FF0000"/>
                  </a:solidFill>
                  <a:effectLst/>
                  <a:latin typeface="Tahoma" pitchFamily="34" charset="0"/>
                </a:rPr>
                <a:t>In Data Equity</a:t>
              </a:r>
            </a:p>
          </p:txBody>
        </p:sp>
        <p:sp>
          <p:nvSpPr>
            <p:cNvPr id="131090" name="Text Box 18"/>
            <p:cNvSpPr txBox="1">
              <a:spLocks noChangeArrowheads="1"/>
            </p:cNvSpPr>
            <p:nvPr/>
          </p:nvSpPr>
          <p:spPr bwMode="auto">
            <a:xfrm>
              <a:off x="915" y="3264"/>
              <a:ext cx="176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>
                  <a:solidFill>
                    <a:srgbClr val="996633"/>
                  </a:solidFill>
                  <a:effectLst/>
                  <a:latin typeface="Tahoma" pitchFamily="34" charset="0"/>
                </a:rPr>
                <a:t>Methodological Flaws, </a:t>
              </a:r>
            </a:p>
            <a:p>
              <a:pPr algn="ctr" eaLnBrk="1" hangingPunct="1"/>
              <a:r>
                <a:rPr lang="en-US" sz="1800" i="0">
                  <a:solidFill>
                    <a:srgbClr val="996633"/>
                  </a:solidFill>
                  <a:effectLst/>
                  <a:latin typeface="Tahoma" pitchFamily="34" charset="0"/>
                </a:rPr>
                <a:t>Instrumentation </a:t>
              </a:r>
            </a:p>
            <a:p>
              <a:pPr algn="ctr" eaLnBrk="1" hangingPunct="1"/>
              <a:r>
                <a:rPr lang="en-US" sz="1800" i="0">
                  <a:solidFill>
                    <a:srgbClr val="996633"/>
                  </a:solidFill>
                  <a:effectLst/>
                  <a:latin typeface="Tahoma" pitchFamily="34" charset="0"/>
                </a:rPr>
                <a:t>Obsolescence</a:t>
              </a:r>
            </a:p>
          </p:txBody>
        </p:sp>
        <p:sp>
          <p:nvSpPr>
            <p:cNvPr id="131091" name="Text Box 19"/>
            <p:cNvSpPr txBox="1">
              <a:spLocks noChangeArrowheads="1"/>
            </p:cNvSpPr>
            <p:nvPr/>
          </p:nvSpPr>
          <p:spPr bwMode="auto">
            <a:xfrm>
              <a:off x="3411" y="3376"/>
              <a:ext cx="11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>
                  <a:solidFill>
                    <a:schemeClr val="bg2"/>
                  </a:solidFill>
                  <a:effectLst/>
                  <a:latin typeface="Tahoma" pitchFamily="34" charset="0"/>
                </a:rPr>
                <a:t>Non-scientific </a:t>
              </a:r>
            </a:p>
            <a:p>
              <a:pPr algn="ctr" eaLnBrk="1" hangingPunct="1"/>
              <a:r>
                <a:rPr lang="en-US" sz="1800" i="0">
                  <a:solidFill>
                    <a:schemeClr val="bg2"/>
                  </a:solidFill>
                  <a:effectLst/>
                  <a:latin typeface="Tahoma" pitchFamily="34" charset="0"/>
                </a:rPr>
                <a:t>Monitoring</a:t>
              </a:r>
            </a:p>
          </p:txBody>
        </p:sp>
      </p:grp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4038600" y="457200"/>
            <a:ext cx="46482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Char char="ü"/>
            </a:pPr>
            <a:r>
              <a:rPr lang="en-US" sz="2800" b="0" i="0">
                <a:solidFill>
                  <a:schemeClr val="tx2"/>
                </a:solidFill>
                <a:effectLst/>
                <a:latin typeface="Tahoma" pitchFamily="34" charset="0"/>
              </a:rPr>
              <a:t>Increasing value of data over time</a:t>
            </a:r>
            <a:endParaRPr lang="en-US" altLang="en-US" sz="2800" b="0" i="0"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441325" y="109538"/>
            <a:ext cx="2191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 i="0" dirty="0">
                <a:effectLst/>
              </a:rPr>
              <a:t>Slide from </a:t>
            </a:r>
            <a:r>
              <a:rPr lang="en-US" sz="1600" b="0" i="0" dirty="0" smtClean="0">
                <a:effectLst/>
              </a:rPr>
              <a:t>James Brunt</a:t>
            </a:r>
            <a:endParaRPr lang="en-US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590069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Developing a culture of data sharing takes time, but when the culture starts to shift, it can move incredibly fast</a:t>
            </a:r>
          </a:p>
          <a:p>
            <a:r>
              <a:rPr lang="en-US" sz="3200" dirty="0"/>
              <a:t>Sharing still requires time and effort, so incentives for sharing need to be as strong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Data is Needed: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address complex, large scale and long-term environmental challenges </a:t>
            </a:r>
          </a:p>
          <a:p>
            <a:pPr lvl="1"/>
            <a:r>
              <a:rPr lang="en-US" sz="3000" dirty="0" smtClean="0"/>
              <a:t>Global and Regional studies require data that are often beyond the ability of a single researcher to collect</a:t>
            </a:r>
          </a:p>
          <a:p>
            <a:r>
              <a:rPr lang="en-US" sz="3200" dirty="0" smtClean="0"/>
              <a:t>Replication is a fundamental part of science</a:t>
            </a:r>
          </a:p>
          <a:p>
            <a:pPr lvl="2"/>
            <a:r>
              <a:rPr lang="en-US" sz="2800" dirty="0" smtClean="0"/>
              <a:t>Data used to parameterize models needs to be available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38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Improves data quality</a:t>
            </a:r>
          </a:p>
          <a:p>
            <a:pPr lvl="1"/>
            <a:r>
              <a:rPr lang="en-US" sz="2400" dirty="0" smtClean="0"/>
              <a:t>“fresh eyes” detect problems that went previously unnoticed</a:t>
            </a:r>
          </a:p>
          <a:p>
            <a:pPr lvl="2"/>
            <a:r>
              <a:rPr lang="en-US" sz="2000" dirty="0" smtClean="0"/>
              <a:t>If you doubt this,  consider the changes made in a draft of a manuscript as it is viewed by reviewers and editors</a:t>
            </a:r>
          </a:p>
          <a:p>
            <a:r>
              <a:rPr lang="en-US" sz="3600" dirty="0" smtClean="0"/>
              <a:t>Enables New Science</a:t>
            </a:r>
          </a:p>
          <a:p>
            <a:pPr lvl="1"/>
            <a:r>
              <a:rPr lang="en-US" sz="2800" dirty="0" smtClean="0"/>
              <a:t>Makes possible comparisons between systems</a:t>
            </a:r>
          </a:p>
          <a:p>
            <a:pPr lvl="1"/>
            <a:r>
              <a:rPr lang="en-US" sz="2800" dirty="0" smtClean="0"/>
              <a:t>Enhances regional, global  scale and long-term science</a:t>
            </a:r>
          </a:p>
          <a:p>
            <a:pPr lvl="2"/>
            <a:r>
              <a:rPr lang="en-US" sz="2400" dirty="0" smtClean="0"/>
              <a:t>Multiple investigators, who may be working independently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466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4400">
                <a:solidFill>
                  <a:srgbClr val="775F55"/>
                </a:solidFill>
                <a:latin typeface="Arial" charset="0"/>
              </a:rPr>
              <a:t>Scientific Use of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652939" y="1645920"/>
            <a:ext cx="8073866" cy="4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>
                <a:solidFill>
                  <a:srgbClr val="000000"/>
                </a:solidFill>
                <a:latin typeface="Arial" charset="0"/>
              </a:rPr>
              <a:t>The traditional model of using data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" y="2094548"/>
            <a:ext cx="7069455" cy="461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1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4400">
                <a:solidFill>
                  <a:srgbClr val="775F55"/>
                </a:solidFill>
                <a:latin typeface="Arial" charset="0"/>
              </a:rPr>
              <a:t>Scientific Use of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652939" y="1645920"/>
            <a:ext cx="8073866" cy="84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>
                <a:solidFill>
                  <a:srgbClr val="000000"/>
                </a:solidFill>
                <a:latin typeface="Arial" charset="0"/>
              </a:rPr>
              <a:t>A new model, incorporating sharing and archiving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9" y="2057400"/>
            <a:ext cx="7449503" cy="467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5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4400">
                <a:solidFill>
                  <a:srgbClr val="775F55"/>
                </a:solidFill>
                <a:latin typeface="Arial" charset="0"/>
              </a:rPr>
              <a:t>Scientific Use of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9" y="1675924"/>
            <a:ext cx="8125301" cy="518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5" y="3733324"/>
            <a:ext cx="4316253" cy="182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05765" y="3754755"/>
            <a:ext cx="4536282" cy="163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Archiving and sharing data provides new opportunities for better understanding 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35208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may all agree that sharing data is a good thing and advances the cause of science </a:t>
            </a:r>
          </a:p>
          <a:p>
            <a:r>
              <a:rPr lang="en-US" sz="3200" dirty="0"/>
              <a:t>B</a:t>
            </a:r>
            <a:r>
              <a:rPr lang="en-US" sz="3200" dirty="0" smtClean="0"/>
              <a:t>ut why is sharing of data so rare?</a:t>
            </a:r>
          </a:p>
          <a:p>
            <a:r>
              <a:rPr lang="en-US" sz="3200" b="1" dirty="0" smtClean="0"/>
              <a:t>What can we do to increase data sharing?</a:t>
            </a:r>
            <a:endParaRPr lang="en-US" sz="3200" b="1" dirty="0"/>
          </a:p>
          <a:p>
            <a:r>
              <a:rPr lang="en-US" sz="3200" dirty="0" smtClean="0"/>
              <a:t>The U.S. LTER Network has been sharing data since 1994 and currently shares more than 6,800 datasets. </a:t>
            </a:r>
          </a:p>
          <a:p>
            <a:pPr marL="173038" lvl="1" indent="0">
              <a:buNone/>
            </a:pPr>
            <a:r>
              <a:rPr lang="en-US" sz="3000" dirty="0" smtClean="0"/>
              <a:t>The experience there may provide some helpful insights. </a:t>
            </a:r>
          </a:p>
        </p:txBody>
      </p:sp>
    </p:spTree>
    <p:extLst>
      <p:ext uri="{BB962C8B-B14F-4D97-AF65-F5344CB8AC3E}">
        <p14:creationId xmlns:p14="http://schemas.microsoft.com/office/powerpoint/2010/main" val="385697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1053</TotalTime>
  <Words>2335</Words>
  <Application>Microsoft Office PowerPoint</Application>
  <PresentationFormat>On-screen Show (4:3)</PresentationFormat>
  <Paragraphs>276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Soho</vt:lpstr>
      <vt:lpstr>A Brief History of Data Sharing in the U.S. LTER Network</vt:lpstr>
      <vt:lpstr>PowerPoint Presentation</vt:lpstr>
      <vt:lpstr>PowerPoint Presentation</vt:lpstr>
      <vt:lpstr>Sharing Data is Needed:</vt:lpstr>
      <vt:lpstr>Data Sharing</vt:lpstr>
      <vt:lpstr>Scientific Use of Data</vt:lpstr>
      <vt:lpstr>Scientific Use of Data</vt:lpstr>
      <vt:lpstr>Scientific Use of Data</vt:lpstr>
      <vt:lpstr>Sharing Data</vt:lpstr>
      <vt:lpstr>U.S. LTER Network – 26 sites + LNO</vt:lpstr>
      <vt:lpstr>PowerPoint Presentation</vt:lpstr>
      <vt:lpstr>LTER and Data</vt:lpstr>
      <vt:lpstr>LTER’s First Decade – 1980-1989</vt:lpstr>
      <vt:lpstr>2nd  Decade – 1990-2000</vt:lpstr>
      <vt:lpstr>1990 Guidelines for Site Data Management Policies</vt:lpstr>
      <vt:lpstr>Example Policy (1990)</vt:lpstr>
      <vt:lpstr>Why “Guidelines”  for Site Policies?</vt:lpstr>
      <vt:lpstr>1992</vt:lpstr>
      <vt:lpstr>1994</vt:lpstr>
      <vt:lpstr>Rapid Growth of LTER Data</vt:lpstr>
      <vt:lpstr>1997</vt:lpstr>
      <vt:lpstr>Data access policy for the LTER Network 1997</vt:lpstr>
      <vt:lpstr>Addition of Data to LTER Goals - 2001</vt:lpstr>
      <vt:lpstr>Lessons Learned</vt:lpstr>
      <vt:lpstr>Myths About Sharing Data</vt:lpstr>
      <vt:lpstr>2006 Survey</vt:lpstr>
      <vt:lpstr>Myths About Sharing Data</vt:lpstr>
      <vt:lpstr>Myths About Sharing Data</vt:lpstr>
      <vt:lpstr>Improving Incentives for Sharing Data</vt:lpstr>
      <vt:lpstr>PowerPoint Presentation</vt:lpstr>
      <vt:lpstr>Final Thoughts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History of Data Sharing in the U.S. LTER Network</dc:title>
  <dc:creator>Valued Acer Customer</dc:creator>
  <cp:lastModifiedBy>Valued Acer Customer</cp:lastModifiedBy>
  <cp:revision>22</cp:revision>
  <dcterms:created xsi:type="dcterms:W3CDTF">2012-06-16T03:29:51Z</dcterms:created>
  <dcterms:modified xsi:type="dcterms:W3CDTF">2012-06-26T08:52:17Z</dcterms:modified>
</cp:coreProperties>
</file>