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</p:sldMasterIdLst>
  <p:notesMasterIdLst>
    <p:notesMasterId r:id="rId31"/>
  </p:notesMasterIdLst>
  <p:sldIdLst>
    <p:sldId id="256" r:id="rId4"/>
    <p:sldId id="303" r:id="rId5"/>
    <p:sldId id="291" r:id="rId6"/>
    <p:sldId id="290" r:id="rId7"/>
    <p:sldId id="289" r:id="rId8"/>
    <p:sldId id="292" r:id="rId9"/>
    <p:sldId id="295" r:id="rId10"/>
    <p:sldId id="299" r:id="rId11"/>
    <p:sldId id="296" r:id="rId12"/>
    <p:sldId id="298" r:id="rId13"/>
    <p:sldId id="301" r:id="rId14"/>
    <p:sldId id="302" r:id="rId15"/>
    <p:sldId id="304" r:id="rId16"/>
    <p:sldId id="306" r:id="rId17"/>
    <p:sldId id="307" r:id="rId18"/>
    <p:sldId id="334" r:id="rId19"/>
    <p:sldId id="332" r:id="rId20"/>
    <p:sldId id="308" r:id="rId21"/>
    <p:sldId id="309" r:id="rId22"/>
    <p:sldId id="310" r:id="rId23"/>
    <p:sldId id="311" r:id="rId24"/>
    <p:sldId id="312" r:id="rId25"/>
    <p:sldId id="333" r:id="rId26"/>
    <p:sldId id="313" r:id="rId27"/>
    <p:sldId id="314" r:id="rId28"/>
    <p:sldId id="315" r:id="rId29"/>
    <p:sldId id="286" r:id="rId3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6E4BE"/>
    <a:srgbClr val="F0F0F0"/>
    <a:srgbClr val="FFEEB9"/>
    <a:srgbClr val="FFF5D5"/>
    <a:srgbClr val="FFE9A3"/>
    <a:srgbClr val="BDD597"/>
    <a:srgbClr val="9BBF5F"/>
    <a:srgbClr val="83A945"/>
    <a:srgbClr val="72A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3743" autoAdjust="0"/>
  </p:normalViewPr>
  <p:slideViewPr>
    <p:cSldViewPr>
      <p:cViewPr>
        <p:scale>
          <a:sx n="50" d="100"/>
          <a:sy n="50" d="100"/>
        </p:scale>
        <p:origin x="-162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BD0CF-5A5F-4A19-811B-29764BE43E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667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7.jpeg"/><Relationship Id="rId7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openxmlformats.org/officeDocument/2006/relationships/image" Target="../media/image1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"/>
          <a:stretch/>
        </p:blipFill>
        <p:spPr>
          <a:xfrm>
            <a:off x="104002" y="126215"/>
            <a:ext cx="8935998" cy="1512168"/>
          </a:xfrm>
          <a:prstGeom prst="rect">
            <a:avLst/>
          </a:prstGeom>
        </p:spPr>
      </p:pic>
      <p:pic>
        <p:nvPicPr>
          <p:cNvPr id="1026" name="Picture 2" descr="C:\Users\Elisha\Pictures\fish\tsai_0068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1" r="2613"/>
          <a:stretch/>
        </p:blipFill>
        <p:spPr bwMode="auto">
          <a:xfrm>
            <a:off x="137319" y="4723317"/>
            <a:ext cx="738981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85" r="8669"/>
          <a:stretch/>
        </p:blipFill>
        <p:spPr>
          <a:xfrm>
            <a:off x="937692" y="3914006"/>
            <a:ext cx="738707" cy="74244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5" b="4341"/>
          <a:stretch/>
        </p:blipFill>
        <p:spPr>
          <a:xfrm>
            <a:off x="2500066" y="5528180"/>
            <a:ext cx="742376" cy="742079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 bwMode="auto">
          <a:xfrm>
            <a:off x="104002" y="6577116"/>
            <a:ext cx="8935997" cy="1967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915988" y="5528180"/>
            <a:ext cx="742950" cy="744537"/>
          </a:xfrm>
          <a:prstGeom prst="rect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28588" y="3915560"/>
            <a:ext cx="742950" cy="742950"/>
          </a:xfrm>
          <a:prstGeom prst="rect">
            <a:avLst/>
          </a:prstGeom>
          <a:solidFill>
            <a:srgbClr val="FFEEB9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1705193" y="5528333"/>
            <a:ext cx="742950" cy="741969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 rot="10800000">
            <a:off x="6003925" y="1643567"/>
            <a:ext cx="2768600" cy="779463"/>
            <a:chOff x="1566" y="164"/>
            <a:chExt cx="1455" cy="425"/>
          </a:xfrm>
        </p:grpSpPr>
        <p:sp>
          <p:nvSpPr>
            <p:cNvPr id="3080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28588" y="5529767"/>
            <a:ext cx="741362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03389" y="2564904"/>
            <a:ext cx="7135812" cy="1222309"/>
          </a:xfrm>
          <a:prstGeom prst="rect">
            <a:avLst/>
          </a:prstGeom>
          <a:ln>
            <a:solidFill>
              <a:srgbClr val="BDD597"/>
            </a:solidFill>
          </a:ln>
        </p:spPr>
        <p:txBody>
          <a:bodyPr anchor="ctr"/>
          <a:lstStyle>
            <a:lvl1pPr algn="r">
              <a:defRPr sz="4000">
                <a:solidFill>
                  <a:srgbClr val="000000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altLang="zh-TW" dirty="0" smtClean="0"/>
              <a:t>PERESENTATION NAME</a:t>
            </a:r>
            <a:endParaRPr lang="zh-CN" altLang="en-US" noProof="0" dirty="0" smtClean="0"/>
          </a:p>
        </p:txBody>
      </p:sp>
      <p:sp>
        <p:nvSpPr>
          <p:cNvPr id="51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4197406" y="4032635"/>
            <a:ext cx="4619627" cy="1224136"/>
          </a:xfrm>
        </p:spPr>
        <p:txBody>
          <a:bodyPr/>
          <a:lstStyle>
            <a:lvl1pPr marL="0" indent="0" algn="ctr">
              <a:buNone/>
              <a:defRPr>
                <a:solidFill>
                  <a:srgbClr val="C0C0C0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pic>
        <p:nvPicPr>
          <p:cNvPr id="52" name="Picture 4" descr="\\140.109.29.215\計畫\離職同事的備份資料夾\芷彤電腦備份\taibif海報\21956b.ti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67" y="4726895"/>
            <a:ext cx="742376" cy="74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\\140.109.29.215\計畫\離職同事的備份資料夾\芷彤電腦備份\taibif海報\380048.jp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5528180"/>
            <a:ext cx="742950" cy="74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56"/>
          <p:cNvSpPr>
            <a:spLocks noChangeArrowheads="1"/>
          </p:cNvSpPr>
          <p:nvPr userDrawn="1"/>
        </p:nvSpPr>
        <p:spPr bwMode="gray">
          <a:xfrm>
            <a:off x="3276028" y="5520300"/>
            <a:ext cx="742950" cy="741969"/>
          </a:xfrm>
          <a:prstGeom prst="rect">
            <a:avLst/>
          </a:prstGeom>
          <a:solidFill>
            <a:srgbClr val="D6E4BE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38" name="圖片 3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163171"/>
            <a:ext cx="1008111" cy="497626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3B6FE-4FD2-466A-9335-F6EA57C97E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23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0E45F-599B-4EBB-A0A3-318E219E51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743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</p:spPr>
        <p:txBody>
          <a:bodyPr/>
          <a:lstStyle>
            <a:lvl1pPr>
              <a:defRPr/>
            </a:lvl1pPr>
          </a:lstStyle>
          <a:p>
            <a:fld id="{57489C98-18D7-453E-9F9E-556814A503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13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A2196-F04B-4818-9E4F-B3C432FD7C1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125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A2196-F04B-4818-9E4F-B3C432FD7C1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116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A2196-F04B-4818-9E4F-B3C432FD7C1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17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15E77-E63B-4227-8B60-52182C5786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136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519FC-C8DD-4F57-AF79-FA7DD5FEA9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1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579AA-510B-4C0F-AD19-543BA2E8F4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255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5979"/>
            <a:ext cx="6477000" cy="616546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F54BC-ABCB-4871-821F-C99F3AEFDE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448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4901C-6F18-4D4C-A0E3-23B3FF7B7E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88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217B7-E6AB-47FF-B5AB-F77D78D196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27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B25D7-A561-498E-86D1-770FBC75D8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8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7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3.wdp"/><Relationship Id="rId5" Type="http://schemas.openxmlformats.org/officeDocument/2006/relationships/image" Target="../media/image16.jpe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Freeform 28"/>
          <p:cNvSpPr>
            <a:spLocks/>
          </p:cNvSpPr>
          <p:nvPr/>
        </p:nvSpPr>
        <p:spPr bwMode="gray">
          <a:xfrm>
            <a:off x="92075" y="292274"/>
            <a:ext cx="8955088" cy="816769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rgbClr val="9BBF5F"/>
          </a:solidFill>
          <a:ln>
            <a:noFill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38" name="Picture 2" descr="C:\Users\Elisha\Desktop\中央研究網站改版\images\frame\top.jpg"/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85"/>
          <a:stretch/>
        </p:blipFill>
        <p:spPr bwMode="auto">
          <a:xfrm>
            <a:off x="97830" y="302098"/>
            <a:ext cx="8954095" cy="69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43" b="-1"/>
          <a:stretch/>
        </p:blipFill>
        <p:spPr>
          <a:xfrm>
            <a:off x="98996" y="307431"/>
            <a:ext cx="8952929" cy="715094"/>
          </a:xfrm>
          <a:prstGeom prst="rect">
            <a:avLst/>
          </a:prstGeom>
        </p:spPr>
      </p:pic>
      <p:sp>
        <p:nvSpPr>
          <p:cNvPr id="36" name="矩形 35"/>
          <p:cNvSpPr/>
          <p:nvPr userDrawn="1"/>
        </p:nvSpPr>
        <p:spPr bwMode="auto">
          <a:xfrm>
            <a:off x="104002" y="6586641"/>
            <a:ext cx="8935997" cy="1967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22975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51" name="Freeform 27" descr="Dark upward diagonal"/>
          <p:cNvSpPr>
            <a:spLocks/>
          </p:cNvSpPr>
          <p:nvPr/>
        </p:nvSpPr>
        <p:spPr bwMode="gray">
          <a:xfrm>
            <a:off x="92075" y="82724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BDD597"/>
            </a:fgClr>
            <a:bgClr>
              <a:srgbClr val="9BBF5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gray">
          <a:xfrm>
            <a:off x="6880671" y="104656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196752"/>
            <a:ext cx="8229600" cy="507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按一下此處編輯母版文本樣式</a:t>
            </a:r>
          </a:p>
          <a:p>
            <a:pPr lvl="1"/>
            <a:r>
              <a:rPr lang="zh-CN" altLang="en-US" dirty="0" smtClean="0"/>
              <a:t>第二級</a:t>
            </a:r>
          </a:p>
          <a:p>
            <a:pPr lvl="2"/>
            <a:r>
              <a:rPr lang="zh-CN" altLang="en-US" dirty="0" smtClean="0"/>
              <a:t>第三級</a:t>
            </a:r>
          </a:p>
          <a:p>
            <a:pPr lvl="3"/>
            <a:r>
              <a:rPr lang="zh-CN" altLang="en-US" dirty="0" smtClean="0"/>
              <a:t>第四級</a:t>
            </a:r>
          </a:p>
          <a:p>
            <a:pPr lvl="4"/>
            <a:r>
              <a:rPr lang="zh-CN" altLang="en-US" dirty="0" smtClean="0"/>
              <a:t>第五級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564709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566297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566297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fld id="{5C4AA103-0F8D-4925-B218-37303C7E835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44463" y="6546744"/>
            <a:ext cx="102463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100" i="1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http://taibif.tw</a:t>
            </a:r>
            <a:endParaRPr lang="en-US" altLang="zh-CN" sz="1100" i="1" dirty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7651899" y="453604"/>
            <a:ext cx="534988" cy="546100"/>
          </a:xfrm>
          <a:prstGeom prst="rect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32774" y="447849"/>
            <a:ext cx="534988" cy="546100"/>
          </a:xfrm>
          <a:prstGeom prst="rect">
            <a:avLst/>
          </a:prstGeom>
          <a:solidFill>
            <a:srgbClr val="00B050">
              <a:alpha val="29804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051" name="Picture 3" descr="C:\Users\Elisha\Pictures\P3150529.JPG"/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00" t="9367" r="16492" b="6170"/>
          <a:stretch/>
        </p:blipFill>
        <p:spPr bwMode="auto">
          <a:xfrm>
            <a:off x="8279466" y="465163"/>
            <a:ext cx="559188" cy="545753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新細明體" pitchFamily="18" charset="-120"/>
          <a:ea typeface="新細明體" pitchFamily="18" charset="-12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新細明體" pitchFamily="18" charset="-120"/>
          <a:ea typeface="新細明體" pitchFamily="18" charset="-12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新細明體" pitchFamily="18" charset="-120"/>
          <a:ea typeface="新細明體" pitchFamily="18" charset="-12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新細明體" pitchFamily="18" charset="-120"/>
          <a:ea typeface="新細明體" pitchFamily="18" charset="-12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28"/>
          <p:cNvSpPr>
            <a:spLocks/>
          </p:cNvSpPr>
          <p:nvPr userDrawn="1"/>
        </p:nvSpPr>
        <p:spPr bwMode="gray">
          <a:xfrm>
            <a:off x="92075" y="292274"/>
            <a:ext cx="8955088" cy="816769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rgbClr val="9BBF5F"/>
          </a:solidFill>
          <a:ln>
            <a:noFill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53" name="Picture 2" descr="C:\Users\Elisha\Desktop\中央研究網站改版\images\frame\top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85"/>
          <a:stretch/>
        </p:blipFill>
        <p:spPr bwMode="auto">
          <a:xfrm>
            <a:off x="97830" y="302098"/>
            <a:ext cx="8954095" cy="69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圖片 5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43" b="-1"/>
          <a:stretch/>
        </p:blipFill>
        <p:spPr>
          <a:xfrm>
            <a:off x="98996" y="307431"/>
            <a:ext cx="8952929" cy="715094"/>
          </a:xfrm>
          <a:prstGeom prst="rect">
            <a:avLst/>
          </a:prstGeom>
        </p:spPr>
      </p:pic>
      <p:sp>
        <p:nvSpPr>
          <p:cNvPr id="55" name="Freeform 27" descr="Dark upward diagonal"/>
          <p:cNvSpPr>
            <a:spLocks/>
          </p:cNvSpPr>
          <p:nvPr userDrawn="1"/>
        </p:nvSpPr>
        <p:spPr bwMode="gray">
          <a:xfrm>
            <a:off x="92075" y="82724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BDD597"/>
            </a:fgClr>
            <a:bgClr>
              <a:srgbClr val="9BBF5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6" name="Freeform 35"/>
          <p:cNvSpPr>
            <a:spLocks/>
          </p:cNvSpPr>
          <p:nvPr userDrawn="1"/>
        </p:nvSpPr>
        <p:spPr bwMode="gray">
          <a:xfrm>
            <a:off x="6880671" y="104656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36" name="矩形 35"/>
          <p:cNvSpPr/>
          <p:nvPr userDrawn="1"/>
        </p:nvSpPr>
        <p:spPr bwMode="auto">
          <a:xfrm>
            <a:off x="104002" y="6577116"/>
            <a:ext cx="8935997" cy="1967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TW" altLang="en-US" smtClean="0">
              <a:solidFill>
                <a:srgbClr val="9BD3E5"/>
              </a:solidFill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68761"/>
            <a:ext cx="8229600" cy="504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按一下此處編輯母版文本樣式</a:t>
            </a:r>
          </a:p>
          <a:p>
            <a:pPr lvl="1"/>
            <a:r>
              <a:rPr lang="zh-CN" altLang="en-US" dirty="0" smtClean="0"/>
              <a:t>第二級</a:t>
            </a:r>
          </a:p>
          <a:p>
            <a:pPr lvl="2"/>
            <a:r>
              <a:rPr lang="zh-CN" altLang="en-US" dirty="0" smtClean="0"/>
              <a:t>第三級</a:t>
            </a:r>
          </a:p>
          <a:p>
            <a:pPr lvl="3"/>
            <a:r>
              <a:rPr lang="zh-CN" altLang="en-US" dirty="0" smtClean="0"/>
              <a:t>第四級</a:t>
            </a:r>
          </a:p>
          <a:p>
            <a:pPr lvl="4"/>
            <a:r>
              <a:rPr lang="zh-CN" altLang="en-US" dirty="0" smtClean="0"/>
              <a:t>第五級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564709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575822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575822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fld id="{5C4AA103-0F8D-4925-B218-37303C7E835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44463" y="6537219"/>
            <a:ext cx="102463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100" i="1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http://taibif.tw</a:t>
            </a:r>
            <a:endParaRPr lang="en-US" altLang="zh-CN" sz="1100" i="1" dirty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31262" y="454025"/>
            <a:ext cx="534988" cy="546100"/>
          </a:xfrm>
          <a:prstGeom prst="rect">
            <a:avLst/>
          </a:prstGeom>
          <a:solidFill>
            <a:srgbClr val="FFC000">
              <a:alpha val="29804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9BD3E5"/>
              </a:solidFill>
            </a:endParaRPr>
          </a:p>
        </p:txBody>
      </p:sp>
      <p:pic>
        <p:nvPicPr>
          <p:cNvPr id="3074" name="Picture 2" descr="C:\Users\Elisha\Pictures\Satyrium tanakai 田中洒灰蝶 田中烏小灰蝶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4"/>
          <a:stretch/>
        </p:blipFill>
        <p:spPr bwMode="auto">
          <a:xfrm>
            <a:off x="7655066" y="454025"/>
            <a:ext cx="548388" cy="546100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lisha\Pictures\短腹幽蟌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9" t="3776" r="3476" b="9155"/>
          <a:stretch/>
        </p:blipFill>
        <p:spPr bwMode="auto">
          <a:xfrm>
            <a:off x="8287448" y="458203"/>
            <a:ext cx="573133" cy="551447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3741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新細明體" pitchFamily="18" charset="-120"/>
          <a:ea typeface="新細明體" pitchFamily="18" charset="-12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新細明體" pitchFamily="18" charset="-120"/>
          <a:ea typeface="新細明體" pitchFamily="18" charset="-12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新細明體" pitchFamily="18" charset="-120"/>
          <a:ea typeface="新細明體" pitchFamily="18" charset="-12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新細明體" pitchFamily="18" charset="-120"/>
          <a:ea typeface="新細明體" pitchFamily="18" charset="-12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28"/>
          <p:cNvSpPr>
            <a:spLocks/>
          </p:cNvSpPr>
          <p:nvPr userDrawn="1"/>
        </p:nvSpPr>
        <p:spPr bwMode="gray">
          <a:xfrm>
            <a:off x="92075" y="292274"/>
            <a:ext cx="8955088" cy="816769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rgbClr val="9BBF5F"/>
          </a:solidFill>
          <a:ln>
            <a:noFill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39" name="Picture 2" descr="C:\Users\Elisha\Desktop\中央研究網站改版\images\frame\top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85"/>
          <a:stretch/>
        </p:blipFill>
        <p:spPr bwMode="auto">
          <a:xfrm>
            <a:off x="97830" y="302098"/>
            <a:ext cx="8954095" cy="69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圖片 3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43" b="-1"/>
          <a:stretch/>
        </p:blipFill>
        <p:spPr>
          <a:xfrm>
            <a:off x="98996" y="307431"/>
            <a:ext cx="8952929" cy="715094"/>
          </a:xfrm>
          <a:prstGeom prst="rect">
            <a:avLst/>
          </a:prstGeom>
        </p:spPr>
      </p:pic>
      <p:sp>
        <p:nvSpPr>
          <p:cNvPr id="41" name="Freeform 27" descr="Dark upward diagonal"/>
          <p:cNvSpPr>
            <a:spLocks/>
          </p:cNvSpPr>
          <p:nvPr userDrawn="1"/>
        </p:nvSpPr>
        <p:spPr bwMode="gray">
          <a:xfrm>
            <a:off x="92075" y="82724"/>
            <a:ext cx="8956675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BDD597"/>
            </a:fgClr>
            <a:bgClr>
              <a:srgbClr val="9BBF5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" name="Freeform 35"/>
          <p:cNvSpPr>
            <a:spLocks/>
          </p:cNvSpPr>
          <p:nvPr userDrawn="1"/>
        </p:nvSpPr>
        <p:spPr bwMode="gray">
          <a:xfrm>
            <a:off x="6880671" y="1046560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36" name="矩形 35"/>
          <p:cNvSpPr/>
          <p:nvPr userDrawn="1"/>
        </p:nvSpPr>
        <p:spPr bwMode="auto">
          <a:xfrm>
            <a:off x="104002" y="6577116"/>
            <a:ext cx="8935997" cy="1967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TW" altLang="en-US" smtClean="0">
              <a:solidFill>
                <a:srgbClr val="9BD3E5"/>
              </a:solidFill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32" name="Freeform 8"/>
            <p:cNvSpPr>
              <a:spLocks/>
            </p:cNvSpPr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solidFill>
                  <a:srgbClr val="9BD3E5"/>
                </a:solidFill>
              </a:endParaRPr>
            </a:p>
          </p:txBody>
        </p:sp>
      </p:grpSp>
      <p:sp>
        <p:nvSpPr>
          <p:cNvPr id="1059" name="Freeform 35"/>
          <p:cNvSpPr>
            <a:spLocks/>
          </p:cNvSpPr>
          <p:nvPr/>
        </p:nvSpPr>
        <p:spPr bwMode="gray">
          <a:xfrm>
            <a:off x="6884174" y="1187797"/>
            <a:ext cx="2155825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9BD3E5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40185"/>
            <a:ext cx="8229600" cy="507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按一下此處編輯母版文本樣式</a:t>
            </a:r>
          </a:p>
          <a:p>
            <a:pPr lvl="1"/>
            <a:r>
              <a:rPr lang="zh-CN" altLang="en-US" dirty="0" smtClean="0"/>
              <a:t>第二級</a:t>
            </a:r>
          </a:p>
          <a:p>
            <a:pPr lvl="2"/>
            <a:r>
              <a:rPr lang="zh-CN" altLang="en-US" dirty="0" smtClean="0"/>
              <a:t>第三級</a:t>
            </a:r>
          </a:p>
          <a:p>
            <a:pPr lvl="3"/>
            <a:r>
              <a:rPr lang="zh-CN" altLang="en-US" dirty="0" smtClean="0"/>
              <a:t>第四級</a:t>
            </a:r>
          </a:p>
          <a:p>
            <a:pPr lvl="4"/>
            <a:r>
              <a:rPr lang="zh-CN" altLang="en-US" dirty="0" smtClean="0"/>
              <a:t>第五級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564709"/>
            <a:ext cx="1712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575822"/>
            <a:ext cx="23114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575822"/>
            <a:ext cx="161607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fld id="{5C4AA103-0F8D-4925-B218-37303C7E835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44463" y="6537219"/>
            <a:ext cx="102463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100" i="1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http://taibif.tw</a:t>
            </a:r>
            <a:endParaRPr lang="en-US" altLang="zh-CN" sz="1100" i="1" dirty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0" name="Rectangle 36"/>
          <p:cNvSpPr>
            <a:spLocks noChangeArrowheads="1"/>
          </p:cNvSpPr>
          <p:nvPr/>
        </p:nvSpPr>
        <p:spPr bwMode="gray">
          <a:xfrm>
            <a:off x="7032774" y="454025"/>
            <a:ext cx="534988" cy="546100"/>
          </a:xfrm>
          <a:prstGeom prst="rect">
            <a:avLst/>
          </a:prstGeom>
          <a:solidFill>
            <a:srgbClr val="0070C0">
              <a:alpha val="29804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solidFill>
                <a:srgbClr val="9BD3E5"/>
              </a:solidFill>
            </a:endParaRPr>
          </a:p>
        </p:txBody>
      </p:sp>
      <p:pic>
        <p:nvPicPr>
          <p:cNvPr id="4098" name="Picture 2" descr="C:\Users\Elisha\Pictures\fish\fp00769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8906"/>
          <a:stretch/>
        </p:blipFill>
        <p:spPr bwMode="auto">
          <a:xfrm>
            <a:off x="7643165" y="463326"/>
            <a:ext cx="570906" cy="547118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Elisha\Pictures\fish\kuo00512.jp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9" r="2148"/>
          <a:stretch/>
        </p:blipFill>
        <p:spPr bwMode="auto">
          <a:xfrm>
            <a:off x="8298659" y="463203"/>
            <a:ext cx="587668" cy="546100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0181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新細明體" pitchFamily="18" charset="-120"/>
          <a:ea typeface="新細明體" pitchFamily="18" charset="-12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新細明體" pitchFamily="18" charset="-120"/>
          <a:ea typeface="新細明體" pitchFamily="18" charset="-12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新細明體" pitchFamily="18" charset="-120"/>
          <a:ea typeface="新細明體" pitchFamily="18" charset="-12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新細明體" pitchFamily="18" charset="-120"/>
          <a:ea typeface="新細明體" pitchFamily="18" charset="-12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新細明體" pitchFamily="18" charset="-120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ttesoro.org/download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attesoro.org/download.html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3568" y="1628800"/>
            <a:ext cx="8155632" cy="2088232"/>
          </a:xfrm>
        </p:spPr>
        <p:txBody>
          <a:bodyPr/>
          <a:lstStyle/>
          <a:p>
            <a:r>
              <a:rPr lang="en-US" dirty="0">
                <a:latin typeface="+mn-lt"/>
              </a:rPr>
              <a:t>IPT2 user interface customization and locale translation</a:t>
            </a: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3419872" y="3933056"/>
            <a:ext cx="5504656" cy="122413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Alan Yang, Kun Chi Lai, Jim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Hsu</a:t>
            </a:r>
            <a:endParaRPr lang="en-US" altLang="zh-TW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13791" y="5386635"/>
            <a:ext cx="54302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Biodiversity Research Center, Academia </a:t>
            </a:r>
            <a:r>
              <a:rPr lang="en-US" sz="32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Sinica</a:t>
            </a:r>
            <a:endParaRPr lang="zh-TW" altLang="en-US" sz="32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67544" y="1196752"/>
            <a:ext cx="7286625" cy="4191000"/>
            <a:chOff x="467544" y="1196752"/>
            <a:chExt cx="7286625" cy="41910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196752"/>
              <a:ext cx="7286625" cy="419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矩形 9"/>
            <p:cNvSpPr/>
            <p:nvPr/>
          </p:nvSpPr>
          <p:spPr bwMode="auto">
            <a:xfrm>
              <a:off x="1835696" y="1700808"/>
              <a:ext cx="216024" cy="2160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Translate text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5589240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</a:t>
            </a:r>
            <a:r>
              <a:rPr lang="zh-TW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zh-TW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properties key</a:t>
            </a:r>
            <a:endParaRPr lang="zh-TW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67544" y="2708920"/>
            <a:ext cx="2016224" cy="273630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79912" y="2204864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Default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Text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67544" y="1628800"/>
            <a:ext cx="1656184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Translate text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7115175" cy="5581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2627784" y="3068960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Enter or edit the value of the property in the text box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55776" y="1628800"/>
            <a:ext cx="5688632" cy="230425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flipV="1">
            <a:off x="1835696" y="2564904"/>
            <a:ext cx="1008112" cy="1080120"/>
          </a:xfrm>
          <a:prstGeom prst="straightConnector1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611560" y="1844824"/>
            <a:ext cx="936104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67544" y="3501008"/>
            <a:ext cx="1872208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Save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Translated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  <a:endParaRPr lang="zh-TW" altLang="en-US" dirty="0"/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396674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204864"/>
            <a:ext cx="457970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 bwMode="auto">
          <a:xfrm>
            <a:off x="4644008" y="2564904"/>
            <a:ext cx="4320480" cy="57606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560" y="2492896"/>
            <a:ext cx="5482952" cy="2305417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/>
              <a:t>Interface customization</a:t>
            </a:r>
          </a:p>
          <a:p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3464" y="332656"/>
            <a:ext cx="8229600" cy="782960"/>
          </a:xfrm>
        </p:spPr>
        <p:txBody>
          <a:bodyPr>
            <a:normAutofit/>
          </a:bodyPr>
          <a:lstStyle/>
          <a:p>
            <a:r>
              <a:rPr lang="en-US" dirty="0" smtClean="0"/>
              <a:t>Interface customization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C:\Users\Elisha\Desktop\ScreeCapture\2012-06-12_1523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19" y="1628800"/>
            <a:ext cx="7553073" cy="467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660232" y="1885733"/>
            <a:ext cx="158512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8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00" y="44624"/>
            <a:ext cx="8964996" cy="1584176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TW" sz="3000" dirty="0" smtClean="0"/>
              <a:t>Step1: open the “\WEB-INF\pages\</a:t>
            </a:r>
            <a:r>
              <a:rPr lang="en-US" altLang="zh-TW" sz="3000" dirty="0" err="1" smtClean="0"/>
              <a:t>inc</a:t>
            </a:r>
            <a:r>
              <a:rPr lang="en-US" altLang="zh-TW" sz="3000" dirty="0" smtClean="0"/>
              <a:t>” folder under your IPT root folder</a:t>
            </a:r>
            <a:r>
              <a:rPr lang="en-US" altLang="zh-TW" sz="3000" dirty="0"/>
              <a:t>;</a:t>
            </a:r>
            <a:r>
              <a:rPr lang="en-US" altLang="zh-TW" sz="3000" dirty="0" smtClean="0"/>
              <a:t> then open </a:t>
            </a:r>
            <a:r>
              <a:rPr lang="en-US" altLang="zh-TW" sz="3000" dirty="0" err="1" smtClean="0"/>
              <a:t>menu.ftl</a:t>
            </a:r>
            <a:r>
              <a:rPr lang="en-US" altLang="zh-TW" sz="3000" dirty="0" smtClean="0"/>
              <a:t> file.</a:t>
            </a:r>
          </a:p>
          <a:p>
            <a:r>
              <a:rPr lang="en-US" altLang="zh-TW" sz="3000" dirty="0" smtClean="0"/>
              <a:t>Step2: modify the source code, </a:t>
            </a:r>
            <a:r>
              <a:rPr lang="en-US" sz="3000" dirty="0" smtClean="0"/>
              <a:t>like below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2060848"/>
            <a:ext cx="8280920" cy="1157169"/>
          </a:xfrm>
          <a:prstGeom prst="rect">
            <a:avLst/>
          </a:prstGeom>
          <a:solidFill>
            <a:srgbClr val="D6E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&lt;div style="position: absolute; right: 120px; top: 40px; width: 120px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;"&gt;</a:t>
            </a:r>
          </a:p>
          <a:p>
            <a:pPr algn="l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&lt;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href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="http://taibif.org.tw/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ipt_apply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apply.php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"&gt;&lt;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img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="http://taibif.org.tw/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ipt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/styles/getaccount.jpg"&gt;&lt;/a&gt;</a:t>
            </a:r>
            <a:r>
              <a:rPr lang="en-US" dirty="0"/>
              <a:t>		</a:t>
            </a:r>
            <a:endParaRPr lang="en-US" dirty="0" smtClean="0"/>
          </a:p>
          <a:p>
            <a:pPr algn="l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&lt;/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div&gt;</a:t>
            </a:r>
            <a:r>
              <a:rPr lang="en-US" dirty="0"/>
              <a:t>			</a:t>
            </a:r>
            <a:endParaRPr lang="en-US" dirty="0" smtClean="0"/>
          </a:p>
        </p:txBody>
      </p:sp>
      <p:pic>
        <p:nvPicPr>
          <p:cNvPr id="6" name="Picture 2" descr="C:\Users\Elisha\Desktop\ScreeCapture\2012-06-12_15231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21"/>
          <a:stretch/>
        </p:blipFill>
        <p:spPr bwMode="auto">
          <a:xfrm>
            <a:off x="683568" y="3529796"/>
            <a:ext cx="7553073" cy="1224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6" y="4874201"/>
            <a:ext cx="8280920" cy="1200329"/>
          </a:xfrm>
          <a:prstGeom prst="rect">
            <a:avLst/>
          </a:prstGeom>
          <a:solidFill>
            <a:srgbClr val="D6E4BE"/>
          </a:solidFill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&lt;div style="position: absolute; right: 15px; top: 40px; width: 100px;"&gt;</a:t>
            </a:r>
          </a:p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&lt;a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href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="http://taibif.tw/"&gt;</a:t>
            </a:r>
          </a:p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img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="http://taibif.org.tw/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ipt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/styles/taibif.jpg"&gt;&lt;/a&gt;</a:t>
            </a:r>
          </a:p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&lt;/div&gt;</a:t>
            </a:r>
          </a:p>
        </p:txBody>
      </p:sp>
      <p:sp>
        <p:nvSpPr>
          <p:cNvPr id="11" name="向右箭號 10"/>
          <p:cNvSpPr/>
          <p:nvPr/>
        </p:nvSpPr>
        <p:spPr>
          <a:xfrm rot="5400000">
            <a:off x="6372200" y="3146009"/>
            <a:ext cx="936104" cy="64807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向右箭號 7"/>
          <p:cNvSpPr/>
          <p:nvPr/>
        </p:nvSpPr>
        <p:spPr>
          <a:xfrm rot="16200000">
            <a:off x="7299221" y="4426654"/>
            <a:ext cx="936104" cy="64807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16</a:t>
            </a:fld>
            <a:endParaRPr lang="en-US" altLang="zh-CN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552450"/>
            <a:ext cx="8772525" cy="575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圓角矩形圖說文字 4"/>
          <p:cNvSpPr/>
          <p:nvPr/>
        </p:nvSpPr>
        <p:spPr bwMode="auto">
          <a:xfrm>
            <a:off x="3203848" y="3104964"/>
            <a:ext cx="2448272" cy="648072"/>
          </a:xfrm>
          <a:prstGeom prst="wedgeRoundRectCallout">
            <a:avLst/>
          </a:prstGeom>
          <a:noFill/>
          <a:ln w="38100">
            <a:solidFill>
              <a:srgbClr val="FFFFFF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77751" y="3212976"/>
            <a:ext cx="2374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Insert html code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93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8"/>
            <a:ext cx="6819900" cy="546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27123" y="5805264"/>
            <a:ext cx="6819900" cy="64633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 err="1" smtClean="0">
                <a:solidFill>
                  <a:srgbClr val="002060"/>
                </a:solidFill>
              </a:rPr>
              <a:t>Canadensys</a:t>
            </a:r>
            <a:r>
              <a:rPr lang="en-US" dirty="0" smtClean="0">
                <a:solidFill>
                  <a:srgbClr val="002060"/>
                </a:solidFill>
              </a:rPr>
              <a:t> repository is </a:t>
            </a:r>
            <a:r>
              <a:rPr lang="en-US" dirty="0">
                <a:solidFill>
                  <a:srgbClr val="002060"/>
                </a:solidFill>
              </a:rPr>
              <a:t>the first registered IPT in Canada and the </a:t>
            </a:r>
            <a:r>
              <a:rPr lang="en-US" dirty="0" smtClean="0">
                <a:solidFill>
                  <a:srgbClr val="002060"/>
                </a:solidFill>
              </a:rPr>
              <a:t>first customized IPT in </a:t>
            </a:r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smtClean="0">
                <a:solidFill>
                  <a:srgbClr val="002060"/>
                </a:solidFill>
              </a:rPr>
              <a:t>world.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0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users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070296"/>
          </a:xfrm>
        </p:spPr>
        <p:txBody>
          <a:bodyPr/>
          <a:lstStyle/>
          <a:p>
            <a:r>
              <a:rPr lang="en-US" altLang="zh-TW" dirty="0" smtClean="0"/>
              <a:t>Requirements</a:t>
            </a:r>
          </a:p>
          <a:p>
            <a:pPr lvl="1"/>
            <a:r>
              <a:rPr lang="en-US" altLang="zh-TW" dirty="0" smtClean="0"/>
              <a:t>Java SE</a:t>
            </a:r>
          </a:p>
          <a:p>
            <a:pPr lvl="1"/>
            <a:r>
              <a:rPr lang="en-US" altLang="zh-TW" dirty="0"/>
              <a:t>Apache </a:t>
            </a:r>
            <a:r>
              <a:rPr lang="en-US" altLang="zh-TW" dirty="0" smtClean="0"/>
              <a:t>maven</a:t>
            </a:r>
          </a:p>
          <a:p>
            <a:pPr lvl="1"/>
            <a:r>
              <a:rPr lang="en-US" i="1" dirty="0" err="1"/>
              <a:t>TortoiseSVN</a:t>
            </a:r>
            <a:endParaRPr lang="en-US" altLang="zh-TW" dirty="0" smtClean="0"/>
          </a:p>
          <a:p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development environment </a:t>
            </a:r>
            <a:endParaRPr lang="en-US" dirty="0" smtClean="0"/>
          </a:p>
          <a:p>
            <a:pPr lvl="1"/>
            <a:r>
              <a:rPr lang="en-US" dirty="0" smtClean="0"/>
              <a:t>Eclipse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Download source code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5013176"/>
            <a:ext cx="8190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Command-line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access</a:t>
            </a:r>
          </a:p>
          <a:p>
            <a:pPr algn="l"/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svn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checkout </a:t>
            </a:r>
            <a:r>
              <a:rPr lang="en-US" b="1" i="1" dirty="0">
                <a:solidFill>
                  <a:schemeClr val="tx2">
                    <a:lumMod val="50000"/>
                  </a:schemeClr>
                </a:solidFill>
              </a:rPr>
              <a:t>http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://gbif-providertoolkit.googlecode.com/svn/trunk/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gbif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providertoolkit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-read-only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Maven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bin directory to your PATH, </a:t>
            </a:r>
            <a:r>
              <a:rPr lang="en-US" dirty="0" err="1"/>
              <a:t>eg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Windows 2000/XP </a:t>
            </a:r>
            <a:endParaRPr lang="en-US" dirty="0" smtClean="0"/>
          </a:p>
          <a:p>
            <a:pPr lvl="1"/>
            <a:r>
              <a:rPr lang="en-US" dirty="0" smtClean="0"/>
              <a:t>set </a:t>
            </a:r>
            <a:r>
              <a:rPr lang="en-US" dirty="0"/>
              <a:t>PATH="c:\program files\apache-maven-3.0.x\bin";%PATH%</a:t>
            </a:r>
            <a:endParaRPr lang="en-US" altLang="zh-TW" dirty="0"/>
          </a:p>
          <a:p>
            <a:r>
              <a:rPr lang="en-US" dirty="0"/>
              <a:t>Make sure JAVA_HOME is set to the location of your </a:t>
            </a:r>
            <a:r>
              <a:rPr lang="en-US" dirty="0" smtClean="0"/>
              <a:t>JDK</a:t>
            </a:r>
          </a:p>
          <a:p>
            <a:pPr lvl="1"/>
            <a:r>
              <a:rPr lang="en-US" dirty="0"/>
              <a:t>JAVA_HOME  </a:t>
            </a:r>
          </a:p>
          <a:p>
            <a:pPr lvl="1"/>
            <a:r>
              <a:rPr lang="en-US" altLang="zh-TW" dirty="0"/>
              <a:t>C:\Program Files\Java\jdk1.6.0_25\</a:t>
            </a:r>
            <a:r>
              <a:rPr lang="en-US" altLang="zh-TW" dirty="0" err="1"/>
              <a:t>jre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357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User Interface Localization</a:t>
            </a:r>
          </a:p>
          <a:p>
            <a:pPr lvl="1"/>
            <a:r>
              <a:rPr lang="en-US" altLang="zh-TW" dirty="0" err="1" smtClean="0"/>
              <a:t>Attesoro</a:t>
            </a:r>
            <a:r>
              <a:rPr lang="en-US" altLang="zh-TW" dirty="0" smtClean="0"/>
              <a:t>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://attesoro.org/download.html</a:t>
            </a:r>
            <a:endParaRPr lang="en-US" altLang="zh-TW" dirty="0" smtClean="0"/>
          </a:p>
          <a:p>
            <a:r>
              <a:rPr lang="en-US" dirty="0" smtClean="0"/>
              <a:t>Customization</a:t>
            </a:r>
            <a:endParaRPr lang="en-US" dirty="0"/>
          </a:p>
          <a:p>
            <a:pPr lvl="1"/>
            <a:r>
              <a:rPr lang="en-US" dirty="0" smtClean="0"/>
              <a:t>Webpage </a:t>
            </a:r>
            <a:r>
              <a:rPr lang="en-US" dirty="0"/>
              <a:t>customization</a:t>
            </a:r>
          </a:p>
          <a:p>
            <a:pPr lvl="1"/>
            <a:r>
              <a:rPr lang="en-US" dirty="0" smtClean="0"/>
              <a:t>Extension customization (</a:t>
            </a:r>
            <a:r>
              <a:rPr lang="en-US" altLang="zh-TW" dirty="0">
                <a:solidFill>
                  <a:srgbClr val="FF0000"/>
                </a:solidFill>
              </a:rPr>
              <a:t>advanced users </a:t>
            </a:r>
            <a:r>
              <a:rPr lang="en-US" altLang="zh-TW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9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68144" y="2035339"/>
            <a:ext cx="2890664" cy="135416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chemeClr val="tx2">
                    <a:lumMod val="50000"/>
                  </a:schemeClr>
                </a:solidFill>
              </a:rPr>
              <a:t>Using Eclipse to import the IPT Source code</a:t>
            </a:r>
            <a:endParaRPr lang="zh-TW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5276574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1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16216" y="1240185"/>
            <a:ext cx="2170584" cy="5070296"/>
          </a:xfrm>
        </p:spPr>
        <p:txBody>
          <a:bodyPr/>
          <a:lstStyle/>
          <a:p>
            <a:r>
              <a:rPr lang="en-US" altLang="zh-TW" dirty="0" smtClean="0"/>
              <a:t>Select the source code folder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813"/>
            <a:ext cx="4981575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4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8" y="332656"/>
            <a:ext cx="9706970" cy="5713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43608" y="2512756"/>
            <a:ext cx="115212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23</a:t>
            </a:fld>
            <a:endParaRPr lang="en-US" altLang="zh-CN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1"/>
          <a:stretch/>
        </p:blipFill>
        <p:spPr bwMode="auto">
          <a:xfrm>
            <a:off x="107504" y="548679"/>
            <a:ext cx="8928992" cy="551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8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78383"/>
            <a:ext cx="60579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01538" y="123951"/>
            <a:ext cx="6462749" cy="9233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Run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following command in a Terminal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window</a:t>
            </a:r>
          </a:p>
          <a:p>
            <a:pPr algn="l"/>
            <a:r>
              <a:rPr lang="en-US" altLang="zh-TW" dirty="0" err="1" smtClean="0">
                <a:solidFill>
                  <a:schemeClr val="tx2">
                    <a:lumMod val="50000"/>
                  </a:schemeClr>
                </a:solidFill>
              </a:rPr>
              <a:t>mvn</a:t>
            </a:r>
            <a:r>
              <a:rPr lang="en-US" altLang="zh-TW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2">
                    <a:lumMod val="50000"/>
                  </a:schemeClr>
                </a:solidFill>
              </a:rPr>
              <a:t>clean      </a:t>
            </a:r>
            <a:r>
              <a:rPr lang="en-US" altLang="zh-TW" dirty="0" smtClean="0">
                <a:solidFill>
                  <a:schemeClr val="tx2">
                    <a:lumMod val="50000"/>
                  </a:schemeClr>
                </a:solidFill>
              </a:rPr>
              <a:t>//clean all cache</a:t>
            </a:r>
            <a:endParaRPr lang="en-US" altLang="zh-TW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r>
              <a:rPr lang="en-US" altLang="zh-TW" dirty="0" err="1" smtClean="0">
                <a:solidFill>
                  <a:schemeClr val="tx2">
                    <a:lumMod val="50000"/>
                  </a:schemeClr>
                </a:solidFill>
              </a:rPr>
              <a:t>mvn</a:t>
            </a:r>
            <a:r>
              <a:rPr lang="en-US" altLang="zh-TW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2">
                    <a:lumMod val="50000"/>
                  </a:schemeClr>
                </a:solidFill>
              </a:rPr>
              <a:t>package </a:t>
            </a:r>
            <a:r>
              <a:rPr lang="en-US" altLang="zh-TW" dirty="0" smtClean="0">
                <a:solidFill>
                  <a:schemeClr val="tx2">
                    <a:lumMod val="50000"/>
                  </a:schemeClr>
                </a:solidFill>
              </a:rPr>
              <a:t>//create a new war file</a:t>
            </a:r>
            <a:endParaRPr lang="zh-TW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5877272"/>
            <a:ext cx="6336704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</a:rPr>
              <a:t>Before reinstalling the IPT, you have to backup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</a:rPr>
              <a:t>your IPT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</a:rPr>
              <a:t>Data folder. 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60674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12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7670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39552" y="4653136"/>
            <a:ext cx="7670800" cy="187220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74"/>
          <a:stretch/>
        </p:blipFill>
        <p:spPr bwMode="auto">
          <a:xfrm>
            <a:off x="514350" y="0"/>
            <a:ext cx="8115300" cy="1346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27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0118E-6 L -0.00781 -0.981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-490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>
                <a:ea typeface="宋体" pitchFamily="2" charset="-122"/>
              </a:rPr>
              <a:t>Thank You!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55875" y="5589588"/>
            <a:ext cx="6400800" cy="334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r">
              <a:lnSpc>
                <a:spcPct val="90000"/>
              </a:lnSpc>
              <a:buFontTx/>
              <a:buNone/>
            </a:pPr>
            <a:r>
              <a:rPr lang="en-US" altLang="zh-CN" sz="1600" i="1" dirty="0" smtClean="0">
                <a:solidFill>
                  <a:schemeClr val="tx2"/>
                </a:solidFill>
                <a:latin typeface="Calibri" pitchFamily="34" charset="0"/>
                <a:ea typeface="SansBlack" pitchFamily="2" charset="-122"/>
                <a:cs typeface="Calibri" pitchFamily="34" charset="0"/>
              </a:rPr>
              <a:t>http://taibif.tw</a:t>
            </a:r>
            <a:endParaRPr lang="en-US" altLang="zh-CN" sz="1600" i="1" dirty="0">
              <a:solidFill>
                <a:schemeClr val="tx2"/>
              </a:solidFill>
              <a:latin typeface="Calibri" pitchFamily="34" charset="0"/>
              <a:ea typeface="SansBlack" pitchFamily="2" charset="-122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started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the case of the IPT all text is kept in a single property file, one for each language. The original is in </a:t>
            </a:r>
            <a:r>
              <a:rPr lang="en-US" altLang="zh-TW" b="1" dirty="0"/>
              <a:t>E</a:t>
            </a:r>
            <a:r>
              <a:rPr lang="en-US" altLang="zh-TW" b="1" dirty="0" smtClean="0"/>
              <a:t>nglish</a:t>
            </a:r>
            <a:r>
              <a:rPr lang="en-US" altLang="zh-TW" dirty="0" smtClean="0"/>
              <a:t> and you can translate it into another language.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started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196752"/>
            <a:ext cx="8964488" cy="5077925"/>
          </a:xfrm>
        </p:spPr>
        <p:txBody>
          <a:bodyPr/>
          <a:lstStyle/>
          <a:p>
            <a:r>
              <a:rPr lang="en-US" altLang="zh-TW" dirty="0" smtClean="0"/>
              <a:t>Download the </a:t>
            </a:r>
            <a:r>
              <a:rPr lang="en-US" altLang="zh-TW" b="1" dirty="0"/>
              <a:t>E</a:t>
            </a:r>
            <a:r>
              <a:rPr lang="en-US" altLang="zh-TW" b="1" dirty="0" smtClean="0"/>
              <a:t>nglish default properties file </a:t>
            </a:r>
            <a:r>
              <a:rPr lang="en-US" altLang="zh-TW" dirty="0" smtClean="0"/>
              <a:t>from the </a:t>
            </a:r>
            <a:r>
              <a:rPr lang="en-US" altLang="zh-TW" dirty="0" err="1" smtClean="0"/>
              <a:t>gbif-ipt</a:t>
            </a:r>
            <a:r>
              <a:rPr lang="en-US" altLang="zh-TW" dirty="0" smtClean="0"/>
              <a:t> project site. </a:t>
            </a:r>
            <a:br>
              <a:rPr lang="en-US" altLang="zh-TW" dirty="0" smtClean="0"/>
            </a:br>
            <a:r>
              <a:rPr lang="zh-TW" altLang="en-US" sz="2400" dirty="0" smtClean="0">
                <a:solidFill>
                  <a:srgbClr val="002060"/>
                </a:solidFill>
              </a:rPr>
              <a:t>http://gbif-providertoolkit.googlecode.com/svn/trunk/gbif-ipt/src/main/resources/ApplicationResources_en.properties</a:t>
            </a:r>
            <a:endParaRPr lang="en-US" altLang="zh-TW" sz="2400" dirty="0" smtClean="0">
              <a:solidFill>
                <a:srgbClr val="002060"/>
              </a:solidFill>
            </a:endParaRPr>
          </a:p>
          <a:p>
            <a:r>
              <a:rPr lang="en-US" altLang="zh-TW" dirty="0" smtClean="0"/>
              <a:t>Rename </a:t>
            </a:r>
            <a:r>
              <a:rPr lang="en-US" altLang="zh-TW" dirty="0" smtClean="0"/>
              <a:t>from </a:t>
            </a:r>
            <a:r>
              <a:rPr lang="en-US" altLang="zh-TW" dirty="0"/>
              <a:t>“ </a:t>
            </a:r>
            <a:r>
              <a:rPr lang="en-US" altLang="zh-TW" dirty="0" err="1" smtClean="0"/>
              <a:t>ApplicationResources_en.properties</a:t>
            </a:r>
            <a:r>
              <a:rPr lang="en-US" altLang="zh-TW" dirty="0"/>
              <a:t> “</a:t>
            </a:r>
            <a:r>
              <a:rPr lang="en-US" altLang="zh-TW" dirty="0" smtClean="0"/>
              <a:t> to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en-US" altLang="zh-TW" b="1" dirty="0" err="1"/>
              <a:t>ApplicationResources.properties</a:t>
            </a:r>
            <a:r>
              <a:rPr lang="en-US" altLang="zh-TW" dirty="0"/>
              <a:t>”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89806"/>
            <a:ext cx="6477000" cy="60007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Attesoro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5112567"/>
          </a:xfrm>
        </p:spPr>
        <p:txBody>
          <a:bodyPr/>
          <a:lstStyle/>
          <a:p>
            <a:r>
              <a:rPr lang="en-US" altLang="zh-TW" dirty="0"/>
              <a:t>Download </a:t>
            </a:r>
            <a:r>
              <a:rPr lang="en-US" altLang="zh-TW" dirty="0" err="1"/>
              <a:t>Attesoro</a:t>
            </a:r>
            <a:r>
              <a:rPr lang="en-US" altLang="zh-TW" dirty="0"/>
              <a:t> from </a:t>
            </a:r>
            <a:r>
              <a:rPr lang="en-US" altLang="zh-TW" dirty="0">
                <a:hlinkClick r:id="rId2"/>
              </a:rPr>
              <a:t>http://attesoro.org/download.html</a:t>
            </a:r>
            <a:endParaRPr lang="en-US" altLang="zh-TW" dirty="0" smtClean="0"/>
          </a:p>
          <a:p>
            <a:r>
              <a:rPr lang="en-US" altLang="zh-TW" dirty="0" err="1" smtClean="0"/>
              <a:t>Attesoro</a:t>
            </a:r>
            <a:r>
              <a:rPr lang="en-US" altLang="zh-TW" dirty="0" smtClean="0"/>
              <a:t> is a Java program. </a:t>
            </a:r>
            <a:r>
              <a:rPr lang="en-US" altLang="zh-TW" dirty="0"/>
              <a:t>I</a:t>
            </a:r>
            <a:r>
              <a:rPr lang="en-US" altLang="zh-TW" dirty="0" smtClean="0"/>
              <a:t>f you browse the Internet, you probably have had the Java Virtual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Machine installed on your PC; otherwise you can download it from</a:t>
            </a:r>
            <a:r>
              <a:rPr lang="zh-TW" altLang="en-US" dirty="0" smtClean="0"/>
              <a:t> </a:t>
            </a:r>
            <a:r>
              <a:rPr lang="en-US" altLang="zh-TW" dirty="0" smtClean="0"/>
              <a:t>:http://java.com/en/index.jsp.</a:t>
            </a:r>
          </a:p>
          <a:p>
            <a:r>
              <a:rPr lang="en-US" altLang="zh-TW" dirty="0" smtClean="0"/>
              <a:t>Once the Java Virtual Machine is installed, with most operating systems, you can run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Attesoro</a:t>
            </a:r>
            <a:r>
              <a:rPr lang="en-US" altLang="zh-TW" dirty="0" smtClean="0"/>
              <a:t> by double clicking on its icon.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5</a:t>
            </a:fld>
            <a:endParaRPr lang="en-US" altLang="zh-CN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1196752"/>
            <a:ext cx="1296144" cy="1257453"/>
          </a:xfrm>
          <a:prstGeom prst="rect">
            <a:avLst/>
          </a:prstGeom>
          <a:noFill/>
          <a:ln w="9525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52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429000"/>
            <a:ext cx="4775126" cy="295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select the File-&gt;Open menu item and open the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ApplicationResources.properties</a:t>
            </a:r>
            <a:r>
              <a:rPr lang="en-US" altLang="zh-TW" dirty="0" smtClean="0"/>
              <a:t> file downloaded from the </a:t>
            </a:r>
            <a:r>
              <a:rPr lang="en-US" altLang="zh-TW" dirty="0" err="1" smtClean="0"/>
              <a:t>gbif-providertoolkit</a:t>
            </a:r>
            <a:r>
              <a:rPr lang="en-US" altLang="zh-TW" dirty="0" smtClean="0"/>
              <a:t> project site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Open</a:t>
            </a:r>
            <a:r>
              <a:rPr lang="zh-TW" altLang="en-US" dirty="0" smtClean="0"/>
              <a:t> </a:t>
            </a:r>
            <a:r>
              <a:rPr lang="en-US" altLang="zh-TW" dirty="0" smtClean="0"/>
              <a:t>default properties file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3607321" y="2924944"/>
            <a:ext cx="4791075" cy="3409950"/>
            <a:chOff x="3607321" y="2924944"/>
            <a:chExt cx="4791075" cy="3409950"/>
          </a:xfrm>
        </p:grpSpPr>
        <p:grpSp>
          <p:nvGrpSpPr>
            <p:cNvPr id="12" name="群組 11"/>
            <p:cNvGrpSpPr/>
            <p:nvPr/>
          </p:nvGrpSpPr>
          <p:grpSpPr>
            <a:xfrm>
              <a:off x="3607321" y="2924944"/>
              <a:ext cx="4791075" cy="3409950"/>
              <a:chOff x="3607321" y="2924944"/>
              <a:chExt cx="4791075" cy="3409950"/>
            </a:xfrm>
          </p:grpSpPr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35896" y="2924944"/>
                <a:ext cx="4762500" cy="3409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矩形 8"/>
              <p:cNvSpPr/>
              <p:nvPr/>
            </p:nvSpPr>
            <p:spPr bwMode="auto">
              <a:xfrm>
                <a:off x="3658756" y="5229200"/>
                <a:ext cx="625212" cy="576064"/>
              </a:xfrm>
              <a:prstGeom prst="rect">
                <a:avLst/>
              </a:prstGeom>
              <a:solidFill>
                <a:srgbClr val="F0F0F0"/>
              </a:solidFill>
              <a:ln w="15875"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614467" y="5224438"/>
                <a:ext cx="93610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TW" sz="11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File</a:t>
                </a:r>
                <a:r>
                  <a:rPr lang="zh-TW" altLang="en-US" sz="11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zh-TW" sz="11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Name:</a:t>
                </a:r>
                <a:br>
                  <a:rPr lang="en-US" altLang="zh-TW" sz="1100" b="1" dirty="0" smtClean="0">
                    <a:solidFill>
                      <a:schemeClr val="bg1">
                        <a:lumMod val="50000"/>
                      </a:schemeClr>
                    </a:solidFill>
                  </a:rPr>
                </a:br>
                <a:endParaRPr lang="zh-TW" altLang="en-US" sz="11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607321" y="5499199"/>
                <a:ext cx="88036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1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File</a:t>
                </a:r>
                <a:r>
                  <a:rPr lang="zh-TW" altLang="en-US" sz="11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zh-TW" sz="11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Type</a:t>
                </a:r>
                <a:r>
                  <a:rPr lang="zh-TW" altLang="en-US" sz="11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zh-TW" sz="11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:</a:t>
                </a:r>
                <a:endParaRPr lang="zh-TW" altLang="en-US" sz="1100" dirty="0"/>
              </a:p>
            </p:txBody>
          </p:sp>
        </p:grpSp>
        <p:sp>
          <p:nvSpPr>
            <p:cNvPr id="7" name="矩形 6"/>
            <p:cNvSpPr/>
            <p:nvPr/>
          </p:nvSpPr>
          <p:spPr bwMode="auto">
            <a:xfrm>
              <a:off x="7047040" y="5908225"/>
              <a:ext cx="597493" cy="307658"/>
            </a:xfrm>
            <a:prstGeom prst="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ln w="15875">
              <a:solidFill>
                <a:schemeClr val="bg2">
                  <a:lumMod val="60000"/>
                  <a:lumOff val="40000"/>
                  <a:alpha val="60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pitchFamily="34" charset="0"/>
                </a:rPr>
                <a:t>open</a:t>
              </a:r>
              <a:endParaRPr kumimoji="0" lang="zh-TW" altLang="en-US" sz="11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7668344" y="5910606"/>
              <a:ext cx="597493" cy="307658"/>
            </a:xfrm>
            <a:prstGeom prst="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ln w="15875">
              <a:solidFill>
                <a:schemeClr val="bg2">
                  <a:lumMod val="60000"/>
                  <a:lumOff val="40000"/>
                  <a:alpha val="60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100" b="1" dirty="0" smtClean="0">
                  <a:solidFill>
                    <a:schemeClr val="bg1">
                      <a:lumMod val="50000"/>
                    </a:schemeClr>
                  </a:solidFill>
                </a:rPr>
                <a:t>cancel</a:t>
              </a:r>
              <a:endParaRPr kumimoji="0" lang="zh-TW" altLang="en-US" sz="11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 language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543544" cy="540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275856" y="278092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TW" dirty="0" smtClean="0">
                <a:solidFill>
                  <a:srgbClr val="FF0000"/>
                </a:solidFill>
              </a:rPr>
              <a:t>To add a new locale select Locale/New in the Edit menu. </a:t>
            </a:r>
            <a:r>
              <a:rPr lang="en-US" altLang="zh-TW" dirty="0" err="1" smtClean="0">
                <a:solidFill>
                  <a:srgbClr val="FF0000"/>
                </a:solidFill>
              </a:rPr>
              <a:t>Attesoro</a:t>
            </a:r>
            <a:r>
              <a:rPr lang="en-US" altLang="zh-TW" dirty="0" smtClean="0">
                <a:solidFill>
                  <a:srgbClr val="FF0000"/>
                </a:solidFill>
              </a:rPr>
              <a:t> will display a list of</a:t>
            </a:r>
          </a:p>
          <a:p>
            <a:pPr algn="l"/>
            <a:r>
              <a:rPr lang="en-US" altLang="zh-TW" dirty="0" smtClean="0">
                <a:solidFill>
                  <a:srgbClr val="FF0000"/>
                </a:solidFill>
              </a:rPr>
              <a:t>the possible Locales.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11560" y="1340768"/>
            <a:ext cx="2088232" cy="115212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 language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543544" cy="540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群組 11"/>
          <p:cNvGrpSpPr/>
          <p:nvPr/>
        </p:nvGrpSpPr>
        <p:grpSpPr>
          <a:xfrm>
            <a:off x="2728913" y="2214563"/>
            <a:ext cx="3686175" cy="2428875"/>
            <a:chOff x="2728913" y="2214563"/>
            <a:chExt cx="3686175" cy="242887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28913" y="2214563"/>
              <a:ext cx="3686175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7"/>
            <p:cNvSpPr/>
            <p:nvPr/>
          </p:nvSpPr>
          <p:spPr bwMode="auto">
            <a:xfrm>
              <a:off x="2915816" y="2636912"/>
              <a:ext cx="3384376" cy="57606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957840" y="4206224"/>
              <a:ext cx="597493" cy="307658"/>
            </a:xfrm>
            <a:prstGeom prst="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ln w="15875">
              <a:solidFill>
                <a:schemeClr val="bg2">
                  <a:lumMod val="60000"/>
                  <a:lumOff val="40000"/>
                  <a:alpha val="60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100" b="1" dirty="0" smtClean="0">
                  <a:solidFill>
                    <a:schemeClr val="bg1">
                      <a:lumMod val="50000"/>
                    </a:schemeClr>
                  </a:solidFill>
                </a:rPr>
                <a:t>submit</a:t>
              </a:r>
              <a:endParaRPr kumimoji="0" lang="zh-TW" altLang="en-US" sz="11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4579144" y="4208605"/>
              <a:ext cx="597493" cy="307658"/>
            </a:xfrm>
            <a:prstGeom prst="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ln w="15875">
              <a:solidFill>
                <a:schemeClr val="bg2">
                  <a:lumMod val="60000"/>
                  <a:lumOff val="40000"/>
                  <a:alpha val="60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zh-TW" sz="1100" b="1" dirty="0" smtClean="0">
                  <a:solidFill>
                    <a:schemeClr val="bg1">
                      <a:lumMod val="50000"/>
                    </a:schemeClr>
                  </a:solidFill>
                </a:rPr>
                <a:t>cancel</a:t>
              </a:r>
              <a:endParaRPr kumimoji="0" lang="zh-TW" altLang="en-US" sz="11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976888" y="4175271"/>
              <a:ext cx="576064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79260"/>
            <a:ext cx="5976664" cy="425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311032"/>
            <a:ext cx="8229600" cy="5070296"/>
          </a:xfrm>
        </p:spPr>
        <p:txBody>
          <a:bodyPr/>
          <a:lstStyle/>
          <a:p>
            <a:r>
              <a:rPr lang="en-US" altLang="zh-TW" dirty="0" smtClean="0"/>
              <a:t>the list of locales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A2196-F04B-4818-9E4F-B3C432FD7C15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 language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971600" y="3851468"/>
            <a:ext cx="1944216" cy="57606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74TGp_natural_light">
  <a:themeElements>
    <a:clrScheme name="574TGp_natural_light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574T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74TGp_natural_light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574TGp_natural_light">
  <a:themeElements>
    <a:clrScheme name="574TGp_natural_light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574T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74TGp_natural_light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574TGp_natural_light">
  <a:themeElements>
    <a:clrScheme name="574TGp_natural_light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574TGp_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74TGp_natural_light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74TGp_natural_light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574TGp_natural_light</Template>
  <TotalTime>2124</TotalTime>
  <Words>507</Words>
  <Application>Microsoft Office PowerPoint</Application>
  <PresentationFormat>如螢幕大小 (4:3)</PresentationFormat>
  <Paragraphs>96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27</vt:i4>
      </vt:variant>
    </vt:vector>
  </HeadingPairs>
  <TitlesOfParts>
    <vt:vector size="30" baseType="lpstr">
      <vt:lpstr>574TGp_natural_light</vt:lpstr>
      <vt:lpstr>1_574TGp_natural_light</vt:lpstr>
      <vt:lpstr>2_574TGp_natural_light</vt:lpstr>
      <vt:lpstr>IPT2 user interface customization and locale translation</vt:lpstr>
      <vt:lpstr>Outline</vt:lpstr>
      <vt:lpstr>Getting started</vt:lpstr>
      <vt:lpstr>Getting started</vt:lpstr>
      <vt:lpstr>Using Attesoro</vt:lpstr>
      <vt:lpstr>Open default properties file</vt:lpstr>
      <vt:lpstr>Create your language file</vt:lpstr>
      <vt:lpstr>Create your language file</vt:lpstr>
      <vt:lpstr>Create your language file</vt:lpstr>
      <vt:lpstr>Translate text</vt:lpstr>
      <vt:lpstr>Translate text</vt:lpstr>
      <vt:lpstr>Save Translated File</vt:lpstr>
      <vt:lpstr>PowerPoint 簡報</vt:lpstr>
      <vt:lpstr>Interface customization</vt:lpstr>
      <vt:lpstr>PowerPoint 簡報</vt:lpstr>
      <vt:lpstr>PowerPoint 簡報</vt:lpstr>
      <vt:lpstr>PowerPoint 簡報</vt:lpstr>
      <vt:lpstr>Advanced users</vt:lpstr>
      <vt:lpstr>Installing Maven</vt:lpstr>
      <vt:lpstr>Using Eclipse to import the IPT Source code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IPT2 user interface customization and locale translation</dc:title>
  <cp:lastModifiedBy>KC, Lai</cp:lastModifiedBy>
  <cp:revision>86</cp:revision>
  <dcterms:created xsi:type="dcterms:W3CDTF">2009-12-14T00:17:51Z</dcterms:created>
  <dcterms:modified xsi:type="dcterms:W3CDTF">2012-06-27T00:30:06Z</dcterms:modified>
</cp:coreProperties>
</file>