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35" r:id="rId3"/>
    <p:sldId id="266" r:id="rId4"/>
    <p:sldId id="267" r:id="rId5"/>
    <p:sldId id="340" r:id="rId6"/>
    <p:sldId id="263" r:id="rId7"/>
    <p:sldId id="269" r:id="rId8"/>
    <p:sldId id="336" r:id="rId9"/>
    <p:sldId id="264" r:id="rId10"/>
    <p:sldId id="337" r:id="rId11"/>
    <p:sldId id="265" r:id="rId12"/>
    <p:sldId id="270" r:id="rId13"/>
    <p:sldId id="334" r:id="rId14"/>
    <p:sldId id="258" r:id="rId15"/>
    <p:sldId id="271" r:id="rId16"/>
    <p:sldId id="260" r:id="rId17"/>
    <p:sldId id="272" r:id="rId18"/>
    <p:sldId id="275" r:id="rId19"/>
    <p:sldId id="341" r:id="rId20"/>
    <p:sldId id="342" r:id="rId21"/>
    <p:sldId id="343" r:id="rId22"/>
    <p:sldId id="338" r:id="rId23"/>
    <p:sldId id="276" r:id="rId24"/>
    <p:sldId id="339" r:id="rId25"/>
    <p:sldId id="344"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mit tai" initials="ht" lastIdx="1" clrIdx="0">
    <p:extLst>
      <p:ext uri="{19B8F6BF-5375-455C-9EA6-DF929625EA0E}">
        <p15:presenceInfo xmlns:p15="http://schemas.microsoft.com/office/powerpoint/2012/main" userId="f41ee61a7334f0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30E84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142"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兩個黑洞互相抵消</a:t>
          </a:r>
        </a:p>
        <a:p>
          <a:r>
            <a:rPr lang="zh-TW" altLang="en-US" dirty="0">
              <a:solidFill>
                <a:schemeClr val="bg2"/>
              </a:solidFill>
              <a:latin typeface="微軟正黑體" panose="020B0604030504040204" pitchFamily="34" charset="-120"/>
              <a:ea typeface="微軟正黑體" panose="020B0604030504040204" pitchFamily="34" charset="-120"/>
            </a:rPr>
            <a:t>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藉由黑洞中心強大的重力場產生的封閉時間迴圈穿越時空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兩個黑洞互相抵消過大的重力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藉由黑洞中心強大的重力場產生的封閉時間迴圈穿越時空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兩個黑洞互相抵消</a:t>
          </a:r>
        </a:p>
        <a:p>
          <a:r>
            <a:rPr lang="zh-TW" altLang="en-US" dirty="0">
              <a:solidFill>
                <a:schemeClr val="bg2"/>
              </a:solidFill>
              <a:latin typeface="微軟正黑體" panose="020B0604030504040204" pitchFamily="34" charset="-120"/>
              <a:ea typeface="微軟正黑體" panose="020B0604030504040204" pitchFamily="34" charset="-120"/>
            </a:rPr>
            <a:t>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藉由黑洞中心強大的重力場產生的封閉時間迴圈穿越時空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solidFill>
          <a:srgbClr val="FFC000">
            <a:alpha val="50196"/>
          </a:srgbClr>
        </a:solidFill>
        <a:ln w="12700">
          <a:solidFill>
            <a:schemeClr val="bg1"/>
          </a:solidFill>
        </a:ln>
      </dgm:spPr>
      <dgm:t>
        <a:bodyPr/>
        <a:lstStyle/>
        <a:p>
          <a:r>
            <a:rPr lang="zh-TW" altLang="en-US" b="0" i="0" dirty="0">
              <a:solidFill>
                <a:schemeClr val="bg2"/>
              </a:solidFill>
              <a:latin typeface="微軟正黑體" panose="020B0604030504040204" pitchFamily="34" charset="-120"/>
              <a:ea typeface="微軟正黑體" panose="020B0604030504040204" pitchFamily="34" charset="-120"/>
            </a:rPr>
            <a:t>能量影響時間</a:t>
          </a:r>
          <a:endParaRPr lang="zh-TW" altLang="en-US" dirty="0">
            <a:solidFill>
              <a:schemeClr val="bg2"/>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solidFill>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solidFill>
          <a:srgbClr val="FFC000">
            <a:alpha val="50196"/>
          </a:srgbClr>
        </a:solidFill>
        <a:ln w="12700">
          <a:solidFill>
            <a:schemeClr val="bg1"/>
          </a:solidFill>
        </a:ln>
      </dgm:spPr>
      <dgm:t>
        <a:bodyPr/>
        <a:lstStyle/>
        <a:p>
          <a:r>
            <a:rPr lang="zh-TW" altLang="en-US" b="0" i="0" dirty="0">
              <a:solidFill>
                <a:schemeClr val="bg2"/>
              </a:solidFill>
              <a:latin typeface="微軟正黑體" panose="020B0604030504040204" pitchFamily="34" charset="-120"/>
              <a:ea typeface="微軟正黑體" panose="020B0604030504040204" pitchFamily="34" charset="-120"/>
            </a:rPr>
            <a:t>能量影響時間</a:t>
          </a:r>
          <a:endParaRPr lang="zh-TW" altLang="en-US" dirty="0">
            <a:solidFill>
              <a:schemeClr val="bg2"/>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solidFill>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solidFill>
          <a:srgbClr val="FFC000">
            <a:alpha val="50196"/>
          </a:srgbClr>
        </a:solidFill>
        <a:ln w="12700">
          <a:solidFill>
            <a:schemeClr val="bg1"/>
          </a:solidFill>
        </a:ln>
      </dgm:spPr>
      <dgm:t>
        <a:bodyPr/>
        <a:lstStyle/>
        <a:p>
          <a:r>
            <a:rPr lang="zh-TW" altLang="en-US" b="0" i="0" dirty="0">
              <a:solidFill>
                <a:schemeClr val="bg2"/>
              </a:solidFill>
              <a:latin typeface="微軟正黑體" panose="020B0604030504040204" pitchFamily="34" charset="-120"/>
              <a:ea typeface="微軟正黑體" panose="020B0604030504040204" pitchFamily="34" charset="-120"/>
            </a:rPr>
            <a:t>能量影響時間</a:t>
          </a:r>
          <a:endParaRPr lang="zh-TW" altLang="en-US" dirty="0">
            <a:solidFill>
              <a:schemeClr val="bg2"/>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a:ln w="12700">
          <a:solidFill>
            <a:schemeClr val="bg1"/>
          </a:solidFill>
        </a:ln>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solidFill>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兩個黑洞互相抵消</a:t>
          </a:r>
        </a:p>
        <a:p>
          <a:r>
            <a:rPr lang="zh-TW" altLang="en-US" dirty="0">
              <a:solidFill>
                <a:schemeClr val="tx1"/>
              </a:solidFill>
              <a:latin typeface="微軟正黑體" panose="020B0604030504040204" pitchFamily="34" charset="-120"/>
              <a:ea typeface="微軟正黑體" panose="020B0604030504040204" pitchFamily="34" charset="-120"/>
            </a:rPr>
            <a:t>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藉由黑洞中心強大的重力場產生的封閉時間迴圈穿越時空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248513"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3200" kern="1200" dirty="0">
            <a:solidFill>
              <a:schemeClr val="tx1"/>
            </a:solidFill>
            <a:latin typeface="微軟正黑體" panose="020B0604030504040204" pitchFamily="34" charset="-120"/>
            <a:ea typeface="微軟正黑體" panose="020B0604030504040204" pitchFamily="34" charset="-120"/>
          </a:endParaRPr>
        </a:p>
      </dsp:txBody>
      <dsp:txXfrm>
        <a:off x="333479" y="1390367"/>
        <a:ext cx="2984748" cy="1570603"/>
      </dsp:txXfrm>
    </dsp:sp>
    <dsp:sp modelId="{B11465C3-9343-4C1E-B5F4-08B64BEF1E17}">
      <dsp:nvSpPr>
        <dsp:cNvPr id="0" name=""/>
        <dsp:cNvSpPr/>
      </dsp:nvSpPr>
      <dsp:spPr>
        <a:xfrm>
          <a:off x="3680459"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kern="1200" dirty="0">
              <a:solidFill>
                <a:schemeClr val="tx1"/>
              </a:solidFill>
              <a:latin typeface="微軟正黑體" panose="020B0604030504040204" pitchFamily="34" charset="-120"/>
              <a:ea typeface="微軟正黑體" panose="020B0604030504040204" pitchFamily="34" charset="-120"/>
            </a:rPr>
            <a:t>能量旋轉</a:t>
          </a:r>
        </a:p>
      </dsp:txBody>
      <dsp:txXfrm>
        <a:off x="3765425" y="1390367"/>
        <a:ext cx="2984748" cy="1570603"/>
      </dsp:txXfrm>
    </dsp:sp>
    <dsp:sp modelId="{8E6BA458-2AEC-42DC-B1C1-86E784F3DE20}">
      <dsp:nvSpPr>
        <dsp:cNvPr id="0" name=""/>
        <dsp:cNvSpPr/>
      </dsp:nvSpPr>
      <dsp:spPr>
        <a:xfrm>
          <a:off x="7112406"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kern="1200" dirty="0">
              <a:solidFill>
                <a:schemeClr val="tx1"/>
              </a:solidFill>
              <a:latin typeface="微軟正黑體" panose="020B0604030504040204" pitchFamily="34" charset="-120"/>
              <a:ea typeface="微軟正黑體" panose="020B0604030504040204" pitchFamily="34" charset="-120"/>
            </a:rPr>
            <a:t>產生封閉時間迴圈</a:t>
          </a:r>
        </a:p>
      </dsp:txBody>
      <dsp:txXfrm>
        <a:off x="7197372" y="1390367"/>
        <a:ext cx="2984748" cy="15706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44786" y="1305401"/>
          <a:ext cx="3154680" cy="1740535"/>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調整重力場產生兩個黑洞</a:t>
          </a:r>
        </a:p>
      </dsp:txBody>
      <dsp:txXfrm>
        <a:off x="429752" y="1390367"/>
        <a:ext cx="2984748" cy="1570603"/>
      </dsp:txXfrm>
    </dsp:sp>
    <dsp:sp modelId="{DE62AE8A-01DD-4836-85DE-FBDED881AED7}">
      <dsp:nvSpPr>
        <dsp:cNvPr id="0" name=""/>
        <dsp:cNvSpPr/>
      </dsp:nvSpPr>
      <dsp:spPr>
        <a:xfrm>
          <a:off x="3680459"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兩個黑洞互相抵消</a:t>
          </a:r>
        </a:p>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過大的重力</a:t>
          </a:r>
        </a:p>
      </dsp:txBody>
      <dsp:txXfrm>
        <a:off x="3765425" y="1390367"/>
        <a:ext cx="2984748" cy="1570603"/>
      </dsp:txXfrm>
    </dsp:sp>
    <dsp:sp modelId="{16088B88-2498-43CE-8C19-4CA18F58834E}">
      <dsp:nvSpPr>
        <dsp:cNvPr id="0" name=""/>
        <dsp:cNvSpPr/>
      </dsp:nvSpPr>
      <dsp:spPr>
        <a:xfrm>
          <a:off x="7016133"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藉由黑洞中心強大的重力場產生的封閉時間迴圈穿越時空</a:t>
          </a:r>
        </a:p>
      </dsp:txBody>
      <dsp:txXfrm>
        <a:off x="7101099" y="1390367"/>
        <a:ext cx="2984748" cy="15706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56339"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調整重力場產生兩個黑洞</a:t>
          </a:r>
        </a:p>
      </dsp:txBody>
      <dsp:txXfrm>
        <a:off x="441305" y="1390367"/>
        <a:ext cx="2984748" cy="1570603"/>
      </dsp:txXfrm>
    </dsp:sp>
    <dsp:sp modelId="{DE62AE8A-01DD-4836-85DE-FBDED881AED7}">
      <dsp:nvSpPr>
        <dsp:cNvPr id="0" name=""/>
        <dsp:cNvSpPr/>
      </dsp:nvSpPr>
      <dsp:spPr>
        <a:xfrm>
          <a:off x="3680460" y="1305401"/>
          <a:ext cx="3154680" cy="1740535"/>
        </a:xfrm>
        <a:prstGeom prst="roundRect">
          <a:avLst/>
        </a:prstGeom>
        <a:solidFill>
          <a:schemeClr val="accent4">
            <a:hueOff val="4900445"/>
            <a:satOff val="-20388"/>
            <a:lumOff val="4804"/>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兩個黑洞互相抵消過大的重力</a:t>
          </a:r>
        </a:p>
      </dsp:txBody>
      <dsp:txXfrm>
        <a:off x="3765426" y="1390367"/>
        <a:ext cx="2984748" cy="1570603"/>
      </dsp:txXfrm>
    </dsp:sp>
    <dsp:sp modelId="{16088B88-2498-43CE-8C19-4CA18F58834E}">
      <dsp:nvSpPr>
        <dsp:cNvPr id="0" name=""/>
        <dsp:cNvSpPr/>
      </dsp:nvSpPr>
      <dsp:spPr>
        <a:xfrm>
          <a:off x="7004580"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藉由黑洞中心強大的重力場產生的封閉時間迴圈穿越時空</a:t>
          </a:r>
        </a:p>
      </dsp:txBody>
      <dsp:txXfrm>
        <a:off x="7089546" y="1390367"/>
        <a:ext cx="2984748" cy="15706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44786"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調整重力場產生兩個黑洞</a:t>
          </a:r>
        </a:p>
      </dsp:txBody>
      <dsp:txXfrm>
        <a:off x="429752" y="1390367"/>
        <a:ext cx="2984748" cy="1570603"/>
      </dsp:txXfrm>
    </dsp:sp>
    <dsp:sp modelId="{DE62AE8A-01DD-4836-85DE-FBDED881AED7}">
      <dsp:nvSpPr>
        <dsp:cNvPr id="0" name=""/>
        <dsp:cNvSpPr/>
      </dsp:nvSpPr>
      <dsp:spPr>
        <a:xfrm>
          <a:off x="3680459"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兩個黑洞互相抵消</a:t>
          </a:r>
        </a:p>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過大的重力</a:t>
          </a:r>
        </a:p>
      </dsp:txBody>
      <dsp:txXfrm>
        <a:off x="3765425" y="1390367"/>
        <a:ext cx="2984748" cy="1570603"/>
      </dsp:txXfrm>
    </dsp:sp>
    <dsp:sp modelId="{16088B88-2498-43CE-8C19-4CA18F58834E}">
      <dsp:nvSpPr>
        <dsp:cNvPr id="0" name=""/>
        <dsp:cNvSpPr/>
      </dsp:nvSpPr>
      <dsp:spPr>
        <a:xfrm>
          <a:off x="7016133" y="1305401"/>
          <a:ext cx="3154680" cy="1740535"/>
        </a:xfrm>
        <a:prstGeom prst="roundRect">
          <a:avLst/>
        </a:prstGeom>
        <a:solidFill>
          <a:schemeClr val="accent4">
            <a:hueOff val="9800891"/>
            <a:satOff val="-40777"/>
            <a:lumOff val="9608"/>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藉由黑洞中心強大的重力場產生的封閉時間迴圈穿越時空</a:t>
          </a:r>
        </a:p>
      </dsp:txBody>
      <dsp:txXfrm>
        <a:off x="7101099" y="1390367"/>
        <a:ext cx="2984748"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rgbClr val="FFC000">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bg2"/>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bg2"/>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tx1"/>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rgbClr val="FFC000">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bg2"/>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bg2"/>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tx1"/>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rgbClr val="FFC000">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bg2"/>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bg2"/>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tx1"/>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44786"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調整重力場產生兩個黑洞</a:t>
          </a:r>
        </a:p>
      </dsp:txBody>
      <dsp:txXfrm>
        <a:off x="429752" y="1390367"/>
        <a:ext cx="2984748" cy="1570603"/>
      </dsp:txXfrm>
    </dsp:sp>
    <dsp:sp modelId="{DE62AE8A-01DD-4836-85DE-FBDED881AED7}">
      <dsp:nvSpPr>
        <dsp:cNvPr id="0" name=""/>
        <dsp:cNvSpPr/>
      </dsp:nvSpPr>
      <dsp:spPr>
        <a:xfrm>
          <a:off x="3680459"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兩個黑洞互相抵消</a:t>
          </a:r>
        </a:p>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過大的重力</a:t>
          </a:r>
        </a:p>
      </dsp:txBody>
      <dsp:txXfrm>
        <a:off x="3765425" y="1390367"/>
        <a:ext cx="2984748" cy="1570603"/>
      </dsp:txXfrm>
    </dsp:sp>
    <dsp:sp modelId="{16088B88-2498-43CE-8C19-4CA18F58834E}">
      <dsp:nvSpPr>
        <dsp:cNvPr id="0" name=""/>
        <dsp:cNvSpPr/>
      </dsp:nvSpPr>
      <dsp:spPr>
        <a:xfrm>
          <a:off x="7016133"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藉由黑洞中心強大的重力場產生的封閉時間迴圈穿越時空</a:t>
          </a:r>
        </a:p>
      </dsp:txBody>
      <dsp:txXfrm>
        <a:off x="7101099" y="1390367"/>
        <a:ext cx="2984748"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54F54-E90F-4606-9C47-21B01465DAC3}" type="datetimeFigureOut">
              <a:rPr lang="zh-TW" altLang="en-US" smtClean="0"/>
              <a:t>2020/10/30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C0B1C-1E36-46F2-9B46-652C8ACF5BB5}" type="slidenum">
              <a:rPr lang="zh-TW" altLang="en-US" smtClean="0"/>
              <a:t>‹#›</a:t>
            </a:fld>
            <a:endParaRPr lang="zh-TW" altLang="en-US"/>
          </a:p>
        </p:txBody>
      </p:sp>
    </p:spTree>
    <p:extLst>
      <p:ext uri="{BB962C8B-B14F-4D97-AF65-F5344CB8AC3E}">
        <p14:creationId xmlns:p14="http://schemas.microsoft.com/office/powerpoint/2010/main" val="106250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大家好，我今天要來分享一些關於時光機的故事</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a:t>
            </a:fld>
            <a:endParaRPr lang="zh-TW" altLang="en-US"/>
          </a:p>
        </p:txBody>
      </p:sp>
    </p:spTree>
    <p:extLst>
      <p:ext uri="{BB962C8B-B14F-4D97-AF65-F5344CB8AC3E}">
        <p14:creationId xmlns:p14="http://schemas.microsoft.com/office/powerpoint/2010/main" val="765527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所以他將雷射光束用鏡子反射構成迴圈，用這種高能的循環光束造成小範圍的時空扭曲</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10</a:t>
            </a:fld>
            <a:endParaRPr lang="zh-TW" altLang="en-US"/>
          </a:p>
        </p:txBody>
      </p:sp>
    </p:spTree>
    <p:extLst>
      <p:ext uri="{BB962C8B-B14F-4D97-AF65-F5344CB8AC3E}">
        <p14:creationId xmlns:p14="http://schemas.microsoft.com/office/powerpoint/2010/main" val="1961540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當在足夠的能量下，循環激光可能不僅會產生幀拖曳現象，還會產生</a:t>
            </a:r>
            <a:r>
              <a:rPr lang="zh-TW" altLang="en-US" dirty="0">
                <a:latin typeface="微軟正黑體" panose="020B0604030504040204" pitchFamily="34" charset="-120"/>
                <a:ea typeface="微軟正黑體" panose="020B0604030504040204" pitchFamily="34" charset="-120"/>
              </a:rPr>
              <a:t>封閉時間迴圈，</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封閉時間迴圈就是過去和未來的時空被扭曲到連在一起，從而產生過去和未來間的通道</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11</a:t>
            </a:fld>
            <a:endParaRPr lang="zh-TW" altLang="en-US"/>
          </a:p>
        </p:txBody>
      </p:sp>
    </p:spTree>
    <p:extLst>
      <p:ext uri="{BB962C8B-B14F-4D97-AF65-F5344CB8AC3E}">
        <p14:creationId xmlns:p14="http://schemas.microsoft.com/office/powerpoint/2010/main" val="3528619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作者</a:t>
            </a:r>
            <a:r>
              <a:rPr lang="zh-TW" altLang="en-US" dirty="0">
                <a:latin typeface="微軟正黑體" panose="020B0604030504040204" pitchFamily="34" charset="-120"/>
                <a:ea typeface="微軟正黑體" panose="020B0604030504040204" pitchFamily="34" charset="-120"/>
              </a:rPr>
              <a:t>將一顆自旋的中子打進上述的雷射迴圈中，計算中子旋轉的結果，觀察到中子發生了時間遲滯的現象。 </a:t>
            </a:r>
            <a:endParaRPr lang="en-US" altLang="zh-TW" sz="1200" b="0" i="0" kern="1200" dirty="0">
              <a:solidFill>
                <a:schemeClr val="tx1"/>
              </a:solidFill>
              <a:effectLst/>
              <a:latin typeface="+mn-lt"/>
              <a:ea typeface="+mn-ea"/>
              <a:cs typeface="+mn-cs"/>
            </a:endParaRPr>
          </a:p>
          <a:p>
            <a:r>
              <a:rPr lang="zh-TW" altLang="en-US" dirty="0">
                <a:latin typeface="微軟正黑體" panose="020B0604030504040204" pitchFamily="34" charset="-120"/>
                <a:ea typeface="微軟正黑體" panose="020B0604030504040204" pitchFamily="34" charset="-120"/>
              </a:rPr>
              <a:t>根據理論最早只能回到此時光機啟動的時間點。</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不過作者的研究發表距今也已經十多年了，目前還是沒有其他消息，這也是把他歸類為都市傳說的原因。</a:t>
            </a: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12</a:t>
            </a:fld>
            <a:endParaRPr lang="zh-TW" altLang="en-US"/>
          </a:p>
        </p:txBody>
      </p:sp>
    </p:spTree>
    <p:extLst>
      <p:ext uri="{BB962C8B-B14F-4D97-AF65-F5344CB8AC3E}">
        <p14:creationId xmlns:p14="http://schemas.microsoft.com/office/powerpoint/2010/main" val="421589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接下來介紹的是最有名的時間旅行者</a:t>
            </a:r>
            <a:endParaRPr lang="en-US" altLang="zh-CN"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t>13</a:t>
            </a:fld>
            <a:endParaRPr lang="zh-CN" altLang="en-US"/>
          </a:p>
        </p:txBody>
      </p:sp>
    </p:spTree>
    <p:extLst>
      <p:ext uri="{BB962C8B-B14F-4D97-AF65-F5344CB8AC3E}">
        <p14:creationId xmlns:p14="http://schemas.microsoft.com/office/powerpoint/2010/main" val="2066018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這張圖是他當時在網路討論版上的留言</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14</a:t>
            </a:fld>
            <a:endParaRPr lang="zh-TW" altLang="en-US"/>
          </a:p>
        </p:txBody>
      </p:sp>
    </p:spTree>
    <p:extLst>
      <p:ext uri="{BB962C8B-B14F-4D97-AF65-F5344CB8AC3E}">
        <p14:creationId xmlns:p14="http://schemas.microsoft.com/office/powerpoint/2010/main" val="2950229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用</a:t>
            </a:r>
            <a:r>
              <a:rPr lang="en-US" altLang="zh-TW" dirty="0"/>
              <a:t>IBM 5100</a:t>
            </a:r>
            <a:r>
              <a:rPr lang="zh-TW" altLang="en-US" dirty="0"/>
              <a:t>手冊上沒寫的電腦語言翻譯功能為一些舊式的電腦程式除錯，</a:t>
            </a:r>
            <a:endParaRPr lang="en-US" altLang="zh-TW" dirty="0"/>
          </a:p>
          <a:p>
            <a:r>
              <a:rPr lang="zh-TW" altLang="en-US" dirty="0"/>
              <a:t>由於這個功能在他講出來之前只有一部分相關人士知道，因此大大提高了身為時間旅行者可信度</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15</a:t>
            </a:fld>
            <a:endParaRPr lang="zh-TW" altLang="en-US"/>
          </a:p>
        </p:txBody>
      </p:sp>
    </p:spTree>
    <p:extLst>
      <p:ext uri="{BB962C8B-B14F-4D97-AF65-F5344CB8AC3E}">
        <p14:creationId xmlns:p14="http://schemas.microsoft.com/office/powerpoint/2010/main" val="2388059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他曾經預言成功的事件有</a:t>
            </a:r>
            <a:r>
              <a:rPr lang="zh-TW" altLang="en-US" dirty="0">
                <a:latin typeface="微軟正黑體" panose="020B0604030504040204" pitchFamily="34" charset="-120"/>
                <a:ea typeface="微軟正黑體" panose="020B0604030504040204" pitchFamily="34" charset="-120"/>
              </a:rPr>
              <a:t>伊拉克戰爭、印尼大地震、建造大型強子對撞機、日本</a:t>
            </a:r>
            <a:r>
              <a:rPr lang="en-US" altLang="zh-TW" dirty="0">
                <a:latin typeface="微軟正黑體" panose="020B0604030504040204" pitchFamily="34" charset="-120"/>
                <a:ea typeface="微軟正黑體" panose="020B0604030504040204" pitchFamily="34" charset="-120"/>
              </a:rPr>
              <a:t>311</a:t>
            </a:r>
            <a:r>
              <a:rPr lang="zh-TW" altLang="en-US" dirty="0">
                <a:latin typeface="微軟正黑體" panose="020B0604030504040204" pitchFamily="34" charset="-120"/>
                <a:ea typeface="微軟正黑體" panose="020B0604030504040204" pitchFamily="34" charset="-120"/>
              </a:rPr>
              <a:t>大地震</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不過這種時間旅行者預言很多都是事情發生後後人再根據</a:t>
            </a:r>
            <a:r>
              <a:rPr lang="zh-TW" altLang="en-US" sz="1200" b="0" i="0" kern="1200" dirty="0">
                <a:solidFill>
                  <a:schemeClr val="tx1"/>
                </a:solidFill>
                <a:effectLst/>
                <a:latin typeface="+mn-lt"/>
                <a:ea typeface="+mn-ea"/>
                <a:cs typeface="+mn-cs"/>
              </a:rPr>
              <a:t>一些模糊的用語自行解釋去符合成事實</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但和其他時間旅行者不同的地方是它在那個年代能提出一套完整的時間穿越理論</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所以下面來介紹約翰提托的時光機</a:t>
            </a: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16</a:t>
            </a:fld>
            <a:endParaRPr lang="zh-TW" altLang="en-US"/>
          </a:p>
        </p:txBody>
      </p:sp>
    </p:spTree>
    <p:extLst>
      <p:ext uri="{BB962C8B-B14F-4D97-AF65-F5344CB8AC3E}">
        <p14:creationId xmlns:p14="http://schemas.microsoft.com/office/powerpoint/2010/main" val="3189814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24</a:t>
            </a:fld>
            <a:endParaRPr lang="zh-TW" altLang="en-US"/>
          </a:p>
        </p:txBody>
      </p:sp>
    </p:spTree>
    <p:extLst>
      <p:ext uri="{BB962C8B-B14F-4D97-AF65-F5344CB8AC3E}">
        <p14:creationId xmlns:p14="http://schemas.microsoft.com/office/powerpoint/2010/main" val="4289824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由於黑洞中心有強大的重力場，因此能夠產生封閉時間迴圈穿越時空</a:t>
            </a:r>
            <a:endParaRPr lang="en-US" altLang="zh-TW" dirty="0"/>
          </a:p>
          <a:p>
            <a:endParaRPr lang="en-US" altLang="zh-TW" dirty="0"/>
          </a:p>
          <a:p>
            <a:r>
              <a:rPr lang="zh-TW" altLang="en-US" dirty="0"/>
              <a:t>這個時光機的原理在當時也獲得不少學者的認同</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25</a:t>
            </a:fld>
            <a:endParaRPr lang="zh-TW" altLang="en-US"/>
          </a:p>
        </p:txBody>
      </p:sp>
    </p:spTree>
    <p:extLst>
      <p:ext uri="{BB962C8B-B14F-4D97-AF65-F5344CB8AC3E}">
        <p14:creationId xmlns:p14="http://schemas.microsoft.com/office/powerpoint/2010/main" val="742916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時光機通常只會出現在科幻作品中，</a:t>
            </a:r>
            <a:endParaRPr lang="en-US" altLang="zh-TW" dirty="0"/>
          </a:p>
          <a:p>
            <a:r>
              <a:rPr lang="zh-TW" altLang="en-US" dirty="0"/>
              <a:t>但在目前的理論上時光機是有機會可以實現的，</a:t>
            </a:r>
            <a:endParaRPr lang="en-US" altLang="zh-TW" dirty="0"/>
          </a:p>
          <a:p>
            <a:r>
              <a:rPr lang="zh-TW" altLang="en-US" dirty="0"/>
              <a:t>而現實中就有人將畢生心血花在研究時光機上，</a:t>
            </a:r>
            <a:endParaRPr lang="en-US" altLang="zh-TW" dirty="0"/>
          </a:p>
          <a:p>
            <a:r>
              <a:rPr lang="zh-TW" altLang="en-US" dirty="0"/>
              <a:t>今天要介紹的就是號稱理論上最接近時光機的男人</a:t>
            </a:r>
            <a:r>
              <a:rPr lang="en-US" altLang="zh-TW" dirty="0"/>
              <a:t>-</a:t>
            </a:r>
            <a:r>
              <a:rPr lang="zh-TW" altLang="en-US" dirty="0"/>
              <a:t>馬雷特教授。</a:t>
            </a:r>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t>2</a:t>
            </a:fld>
            <a:endParaRPr lang="zh-CN" altLang="en-US"/>
          </a:p>
        </p:txBody>
      </p:sp>
    </p:spTree>
    <p:extLst>
      <p:ext uri="{BB962C8B-B14F-4D97-AF65-F5344CB8AC3E}">
        <p14:creationId xmlns:p14="http://schemas.microsoft.com/office/powerpoint/2010/main" val="2066018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馬雷特是非裔美國人，美國第七十九位黑人物理博士，並在美國康涅狄格大學擔任理論物理學教授。現年</a:t>
            </a:r>
            <a:r>
              <a:rPr lang="en-US" altLang="zh-TW" dirty="0"/>
              <a:t>75</a:t>
            </a:r>
            <a:r>
              <a:rPr lang="zh-TW" altLang="en-US" dirty="0"/>
              <a:t>歲</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自幼受科幻小說的影響決心要建造出時光機。</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他也有在物理學期刊上，發表了許多論文， 討論時光旅行的可能性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3</a:t>
            </a:fld>
            <a:endParaRPr lang="zh-TW" altLang="en-US"/>
          </a:p>
        </p:txBody>
      </p:sp>
    </p:spTree>
    <p:extLst>
      <p:ext uri="{BB962C8B-B14F-4D97-AF65-F5344CB8AC3E}">
        <p14:creationId xmlns:p14="http://schemas.microsoft.com/office/powerpoint/2010/main" val="341960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他的時光機理論由三部分組成</a:t>
            </a:r>
            <a:r>
              <a:rPr lang="en-US" altLang="zh-TW" sz="1200" b="0" i="0" kern="1200" dirty="0">
                <a:solidFill>
                  <a:schemeClr val="tx1"/>
                </a:solidFill>
                <a:effectLst/>
                <a:latin typeface="+mn-lt"/>
                <a:ea typeface="+mn-ea"/>
                <a:cs typeface="+mn-cs"/>
              </a:rPr>
              <a:t>:</a:t>
            </a:r>
          </a:p>
          <a:p>
            <a:r>
              <a:rPr lang="zh-TW" altLang="en-US" sz="1200" b="0" i="0" kern="1200" dirty="0">
                <a:solidFill>
                  <a:schemeClr val="tx1"/>
                </a:solidFill>
                <a:effectLst/>
                <a:latin typeface="+mn-lt"/>
                <a:ea typeface="+mn-ea"/>
                <a:cs typeface="+mn-cs"/>
              </a:rPr>
              <a:t>首先根據相對論中能量會影響時空的效應，選擇使用強大的能量來對時空產生扭曲，並藉由能量的旋轉來拖曳時空產生時間的封閉迴圈，以建立出時光機</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下面會對每一個部分進行解說</a:t>
            </a:r>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4</a:t>
            </a:fld>
            <a:endParaRPr lang="zh-TW" altLang="en-US"/>
          </a:p>
        </p:txBody>
      </p:sp>
    </p:spTree>
    <p:extLst>
      <p:ext uri="{BB962C8B-B14F-4D97-AF65-F5344CB8AC3E}">
        <p14:creationId xmlns:p14="http://schemas.microsoft.com/office/powerpoint/2010/main" val="4225206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從愛因斯坦的狹義相對論和廣義相對論中可以知道能量如何影響時間。</a:t>
            </a:r>
            <a:endParaRPr lang="en-US" altLang="zh-TW" dirty="0"/>
          </a:p>
          <a:p>
            <a:r>
              <a:rPr lang="zh-TW" altLang="en-US" dirty="0"/>
              <a:t>狹義相對論中最著名的公式</a:t>
            </a:r>
            <a:r>
              <a:rPr lang="en-US" altLang="zh-TW" dirty="0"/>
              <a:t>e=mc^2</a:t>
            </a:r>
            <a:r>
              <a:rPr lang="zh-TW" altLang="en-US" dirty="0"/>
              <a:t>代表的意思是能量和質量等價</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5</a:t>
            </a:fld>
            <a:endParaRPr lang="zh-TW" altLang="en-US"/>
          </a:p>
        </p:txBody>
      </p:sp>
    </p:spTree>
    <p:extLst>
      <p:ext uri="{BB962C8B-B14F-4D97-AF65-F5344CB8AC3E}">
        <p14:creationId xmlns:p14="http://schemas.microsoft.com/office/powerpoint/2010/main" val="127349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廣義相對論中的愛因斯坦方程式則是用等號連結了「時空的結構」和「空間中能量的分佈」兩個物理觀念</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愛因斯坦把傳統物理中的「重力」概念解釋成一種「時空結構扭曲」的現象，而這個扭曲程度的大小，則由空間中能量分佈「不均勻」的程度來決定。</a:t>
            </a:r>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6</a:t>
            </a:fld>
            <a:endParaRPr lang="zh-TW" altLang="en-US"/>
          </a:p>
        </p:txBody>
      </p:sp>
    </p:spTree>
    <p:extLst>
      <p:ext uri="{BB962C8B-B14F-4D97-AF65-F5344CB8AC3E}">
        <p14:creationId xmlns:p14="http://schemas.microsoft.com/office/powerpoint/2010/main" val="2159509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這張圖說明能量分佈越是不均勻，則時空結構就越扭曲，其所表現出來的重力現象也就越大，同時也會讓時間的流逝變慢。</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7</a:t>
            </a:fld>
            <a:endParaRPr lang="zh-TW" altLang="en-US"/>
          </a:p>
        </p:txBody>
      </p:sp>
    </p:spTree>
    <p:extLst>
      <p:ext uri="{BB962C8B-B14F-4D97-AF65-F5344CB8AC3E}">
        <p14:creationId xmlns:p14="http://schemas.microsoft.com/office/powerpoint/2010/main" val="359750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因此他選擇用雷射作為影響時間的能量來源</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8</a:t>
            </a:fld>
            <a:endParaRPr lang="zh-TW" altLang="en-US"/>
          </a:p>
        </p:txBody>
      </p:sp>
    </p:spTree>
    <p:extLst>
      <p:ext uri="{BB962C8B-B14F-4D97-AF65-F5344CB8AC3E}">
        <p14:creationId xmlns:p14="http://schemas.microsoft.com/office/powerpoint/2010/main" val="341665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由於廣義相對論預言了處於轉動狀態的質量會對其周圍的時空產生拖曳的現象</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9</a:t>
            </a:fld>
            <a:endParaRPr lang="zh-TW" altLang="en-US"/>
          </a:p>
        </p:txBody>
      </p:sp>
    </p:spTree>
    <p:extLst>
      <p:ext uri="{BB962C8B-B14F-4D97-AF65-F5344CB8AC3E}">
        <p14:creationId xmlns:p14="http://schemas.microsoft.com/office/powerpoint/2010/main" val="354399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B0A457-A1C0-4315-BAA8-A53E213D35C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7656825-566C-415C-AC58-7B2A3907E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8BAABDF-B04E-4B51-ADF2-BC90183379E7}"/>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BE1826D8-DF30-4003-8335-603A721688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F5B7A7-779D-4400-A98E-EC9CEBA55351}"/>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102109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B9BB66-53C2-4F25-942B-78A9BDD423F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6ED733A-2316-4723-A486-31562B598124}"/>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1A3CE7A-80EA-40D8-A6C5-AF9632102596}"/>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B191B548-DA56-431E-960A-52963AD7483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A9C5AF5-831C-4B96-BA71-31BE540A6973}"/>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243257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FD5FAAA-4C8B-400B-B2CD-A92E0D5E4DC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58C53B1-05C5-416E-B5CB-924CCE0A3AF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A65F952-0824-451F-B59C-8625847BF6A4}"/>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6BEB5700-3CD2-470E-AE28-1D11DD89EDC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B10E48-8632-4D33-903C-454CE760C334}"/>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00723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7D388-D774-4D67-A140-C8B26FFB456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54F70A2-F262-413D-98C3-7111FC306B4D}"/>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39FB944-9B20-4555-82DB-D98798C833FD}"/>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AF35D7DB-196F-44F5-8B0B-D6021EF569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94CA6E3-6B09-4A6C-9FF5-2E900708C676}"/>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63864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EBEF14-1657-4F01-930F-504F7CC4176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28F452A-BC42-4D33-986E-E92754847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1484E302-A730-44D8-81CF-14EAEC58EFE2}"/>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1EF3889A-7CA8-4EE3-8B34-F5ED482C1C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18EA303-426C-412D-B6A0-7A7DFECF6A58}"/>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213889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3BF6F-4661-4A1A-9C90-9761E31B2D1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818EEB-D09F-4BBE-93AB-C853E1F8151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9B85714-8CE3-496B-877B-E5E26D8DE985}"/>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6429F3F-C978-4469-AE40-2EDBFC5D5A30}"/>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6" name="頁尾版面配置區 5">
            <a:extLst>
              <a:ext uri="{FF2B5EF4-FFF2-40B4-BE49-F238E27FC236}">
                <a16:creationId xmlns:a16="http://schemas.microsoft.com/office/drawing/2014/main" id="{F652A2AD-658B-4EC3-BC22-2E836BAA9B6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C125CEB-8FEF-4D5A-AF82-BF632D6AD4CA}"/>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30051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9477AB-670B-4FCA-9D23-77916925EFB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9A07701-E350-4F5C-9B2E-CEADA1136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FD3757A-FDFB-416F-8C9C-45970D246359}"/>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99D53AD-A954-4DDF-A191-15FC21B97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D2FBCD23-16BA-4B46-BE20-BF2A4A7040E8}"/>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5D7105F-784B-4315-8848-E61C5586A335}"/>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8" name="頁尾版面配置區 7">
            <a:extLst>
              <a:ext uri="{FF2B5EF4-FFF2-40B4-BE49-F238E27FC236}">
                <a16:creationId xmlns:a16="http://schemas.microsoft.com/office/drawing/2014/main" id="{7010A42C-26DB-4F01-8576-3E1661C461F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60C22CB-601E-419F-B4CD-2AE696DAC8FB}"/>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54326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6BB70-1492-4FC1-B3C2-0AF1B33BF8E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7F489D0-BA65-45E6-90D0-5C908074BE5E}"/>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4" name="頁尾版面配置區 3">
            <a:extLst>
              <a:ext uri="{FF2B5EF4-FFF2-40B4-BE49-F238E27FC236}">
                <a16:creationId xmlns:a16="http://schemas.microsoft.com/office/drawing/2014/main" id="{88ABD345-6FF0-4820-8CC3-E945204B8F0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9CC44C4-7604-476F-AE8B-F13E308264BA}"/>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93976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1ECFFE5-D7BD-4740-BD87-EF3C376F7863}"/>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3" name="頁尾版面配置區 2">
            <a:extLst>
              <a:ext uri="{FF2B5EF4-FFF2-40B4-BE49-F238E27FC236}">
                <a16:creationId xmlns:a16="http://schemas.microsoft.com/office/drawing/2014/main" id="{112CF741-5BF4-48DC-800B-0E205F0766F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260D736-C162-4AC6-B9F3-9D558B582F56}"/>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65351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F47CD0-1667-438B-BD89-87E2E46BD6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61BFBED-74A4-4E30-9DE5-E0A6E711B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7D9CB8F-92CD-4013-9690-DCC47F3C4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0219311-63AB-414E-B046-4D48D5C940F5}"/>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6" name="頁尾版面配置區 5">
            <a:extLst>
              <a:ext uri="{FF2B5EF4-FFF2-40B4-BE49-F238E27FC236}">
                <a16:creationId xmlns:a16="http://schemas.microsoft.com/office/drawing/2014/main" id="{92CC9509-C812-4E63-854E-6F2F8814D06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F711F3A-24AB-423F-A298-D5445A504E1A}"/>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95939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3915D7-06EF-4F0A-8C8B-F887DCEC6D9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5B157BB-39E3-4909-BEDC-95DAAAD59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D79FD0-BDFE-4F0C-9B5F-15E6ACF30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32B1B5D-1CD3-4393-A09B-1A7B2B36E594}"/>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6" name="頁尾版面配置區 5">
            <a:extLst>
              <a:ext uri="{FF2B5EF4-FFF2-40B4-BE49-F238E27FC236}">
                <a16:creationId xmlns:a16="http://schemas.microsoft.com/office/drawing/2014/main" id="{9FFC4E4F-9466-4D08-9968-4A478FAEA91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91C7C8-5953-4ECF-852D-BA25A7FCA179}"/>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278884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EEB9C9A-CF59-48D7-AC7C-4D1ED9DD8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580D2FF-5155-45A3-8325-4FC5189BFB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64A93DE-EE59-4D93-B5FD-7416F5452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11E6AFB5-BDC6-453A-8FFD-A90D60DC2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9B73A32-65DA-4D22-93E7-A27E4092E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622629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6.jpeg"/><Relationship Id="rId7" Type="http://schemas.openxmlformats.org/officeDocument/2006/relationships/diagramQuickStyle" Target="../diagrams/quickStyle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7.pn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0.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jpeg"/><Relationship Id="rId7" Type="http://schemas.openxmlformats.org/officeDocument/2006/relationships/diagramColors" Target="../diagrams/colors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7B3DB9-BDB1-48C4-B51A-42102E8EC8E5}"/>
              </a:ext>
            </a:extLst>
          </p:cNvPr>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時光機的都市傳說</a:t>
            </a:r>
          </a:p>
        </p:txBody>
      </p:sp>
      <p:sp>
        <p:nvSpPr>
          <p:cNvPr id="3" name="副標題 2">
            <a:extLst>
              <a:ext uri="{FF2B5EF4-FFF2-40B4-BE49-F238E27FC236}">
                <a16:creationId xmlns:a16="http://schemas.microsoft.com/office/drawing/2014/main" id="{4F09AE2C-65F4-41F8-925C-657D4B8F1D91}"/>
              </a:ext>
            </a:extLst>
          </p:cNvPr>
          <p:cNvSpPr>
            <a:spLocks noGrp="1"/>
          </p:cNvSpPr>
          <p:nvPr>
            <p:ph type="subTitle" idx="1"/>
          </p:nvPr>
        </p:nvSpPr>
        <p:spPr/>
        <p:txBody>
          <a:bodyPr/>
          <a:lstStyle/>
          <a:p>
            <a:r>
              <a:rPr lang="en-US" altLang="zh-TW" dirty="0">
                <a:latin typeface="微軟正黑體" panose="020B0604030504040204" pitchFamily="34" charset="-120"/>
                <a:ea typeface="微軟正黑體" panose="020B0604030504040204" pitchFamily="34" charset="-120"/>
              </a:rPr>
              <a:t>APSID</a:t>
            </a:r>
            <a:r>
              <a:rPr lang="zh-TW" altLang="en-US" dirty="0">
                <a:latin typeface="微軟正黑體" panose="020B0604030504040204" pitchFamily="34" charset="-120"/>
                <a:ea typeface="微軟正黑體" panose="020B0604030504040204" pitchFamily="34" charset="-120"/>
              </a:rPr>
              <a:t> 戴君諺</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9207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858B1A-C590-43B9-BD3D-9B5EF4C5B6B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循環雷射</a:t>
            </a:r>
          </a:p>
        </p:txBody>
      </p:sp>
      <p:sp>
        <p:nvSpPr>
          <p:cNvPr id="3" name="內容版面配置區 2">
            <a:extLst>
              <a:ext uri="{FF2B5EF4-FFF2-40B4-BE49-F238E27FC236}">
                <a16:creationId xmlns:a16="http://schemas.microsoft.com/office/drawing/2014/main" id="{77792925-3875-4A20-B87D-4401D070C989}"/>
              </a:ext>
            </a:extLst>
          </p:cNvPr>
          <p:cNvSpPr>
            <a:spLocks noGrp="1"/>
          </p:cNvSpPr>
          <p:nvPr>
            <p:ph idx="1"/>
          </p:nvPr>
        </p:nvSpPr>
        <p:spPr/>
        <p:txBody>
          <a:bodyPr/>
          <a:lstStyle/>
          <a:p>
            <a:endParaRPr lang="zh-TW" altLang="en-US" dirty="0"/>
          </a:p>
        </p:txBody>
      </p:sp>
      <p:pic>
        <p:nvPicPr>
          <p:cNvPr id="4" name="Picture 8" descr="https://www.phys.uconn.edu/~mallett/main/images/mallett_ring_laser.jpg">
            <a:extLst>
              <a:ext uri="{FF2B5EF4-FFF2-40B4-BE49-F238E27FC236}">
                <a16:creationId xmlns:a16="http://schemas.microsoft.com/office/drawing/2014/main" id="{C17916CF-9A87-4A7B-B775-0F397C75B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182" y="1466178"/>
            <a:ext cx="3926672" cy="5026697"/>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26544EC3-84D8-4BE4-8B13-B73F3CB7833D}"/>
              </a:ext>
            </a:extLst>
          </p:cNvPr>
          <p:cNvPicPr>
            <a:picLocks noChangeAspect="1"/>
          </p:cNvPicPr>
          <p:nvPr/>
        </p:nvPicPr>
        <p:blipFill>
          <a:blip r:embed="rId4"/>
          <a:stretch>
            <a:fillRect/>
          </a:stretch>
        </p:blipFill>
        <p:spPr>
          <a:xfrm>
            <a:off x="5913582" y="1782041"/>
            <a:ext cx="5855854" cy="3293918"/>
          </a:xfrm>
          <a:prstGeom prst="rect">
            <a:avLst/>
          </a:prstGeom>
        </p:spPr>
      </p:pic>
      <p:graphicFrame>
        <p:nvGraphicFramePr>
          <p:cNvPr id="6" name="內容版面配置區 3">
            <a:extLst>
              <a:ext uri="{FF2B5EF4-FFF2-40B4-BE49-F238E27FC236}">
                <a16:creationId xmlns:a16="http://schemas.microsoft.com/office/drawing/2014/main" id="{FDC6F8C6-2777-41FB-9C83-8CB888F19CB1}"/>
              </a:ext>
            </a:extLst>
          </p:cNvPr>
          <p:cNvGraphicFramePr>
            <a:graphicFrameLocks/>
          </p:cNvGraphicFramePr>
          <p:nvPr>
            <p:extLst>
              <p:ext uri="{D42A27DB-BD31-4B8C-83A1-F6EECF244321}">
                <p14:modId xmlns:p14="http://schemas.microsoft.com/office/powerpoint/2010/main" val="858035407"/>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6074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8FE234-52F7-4F18-91F2-644E999948C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封閉時間迴圈</a:t>
            </a:r>
          </a:p>
        </p:txBody>
      </p:sp>
      <p:graphicFrame>
        <p:nvGraphicFramePr>
          <p:cNvPr id="6" name="內容版面配置區 3">
            <a:extLst>
              <a:ext uri="{FF2B5EF4-FFF2-40B4-BE49-F238E27FC236}">
                <a16:creationId xmlns:a16="http://schemas.microsoft.com/office/drawing/2014/main" id="{B16E4AD8-06D0-4164-8460-17D8338E4EFC}"/>
              </a:ext>
            </a:extLst>
          </p:cNvPr>
          <p:cNvGraphicFramePr>
            <a:graphicFrameLocks/>
          </p:cNvGraphicFramePr>
          <p:nvPr>
            <p:extLst>
              <p:ext uri="{D42A27DB-BD31-4B8C-83A1-F6EECF244321}">
                <p14:modId xmlns:p14="http://schemas.microsoft.com/office/powerpoint/2010/main" val="4256244024"/>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群組 2">
            <a:extLst>
              <a:ext uri="{FF2B5EF4-FFF2-40B4-BE49-F238E27FC236}">
                <a16:creationId xmlns:a16="http://schemas.microsoft.com/office/drawing/2014/main" id="{37FD7574-31D5-4A01-9AE7-89F95B9E9F85}"/>
              </a:ext>
            </a:extLst>
          </p:cNvPr>
          <p:cNvGrpSpPr/>
          <p:nvPr/>
        </p:nvGrpSpPr>
        <p:grpSpPr>
          <a:xfrm>
            <a:off x="5046518" y="195751"/>
            <a:ext cx="6897611" cy="5242185"/>
            <a:chOff x="505691" y="1420064"/>
            <a:chExt cx="6897611" cy="5242185"/>
          </a:xfrm>
        </p:grpSpPr>
        <p:pic>
          <p:nvPicPr>
            <p:cNvPr id="1026" name="Picture 2" descr="未命名">
              <a:extLst>
                <a:ext uri="{FF2B5EF4-FFF2-40B4-BE49-F238E27FC236}">
                  <a16:creationId xmlns:a16="http://schemas.microsoft.com/office/drawing/2014/main" id="{821E4B71-464C-48D0-A1E6-6A197A49D4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691" y="1420064"/>
              <a:ext cx="6897611" cy="524218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8D35B92C-2309-4414-B125-3A183ECC0022}"/>
                </a:ext>
              </a:extLst>
            </p:cNvPr>
            <p:cNvSpPr txBox="1"/>
            <p:nvPr/>
          </p:nvSpPr>
          <p:spPr>
            <a:xfrm>
              <a:off x="3954496" y="1966912"/>
              <a:ext cx="1199395" cy="523220"/>
            </a:xfrm>
            <a:prstGeom prst="rect">
              <a:avLst/>
            </a:prstGeom>
            <a:solidFill>
              <a:schemeClr val="bg1"/>
            </a:solid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未來</a:t>
              </a:r>
            </a:p>
          </p:txBody>
        </p:sp>
        <p:sp>
          <p:nvSpPr>
            <p:cNvPr id="9" name="文字方塊 8">
              <a:extLst>
                <a:ext uri="{FF2B5EF4-FFF2-40B4-BE49-F238E27FC236}">
                  <a16:creationId xmlns:a16="http://schemas.microsoft.com/office/drawing/2014/main" id="{4D59C340-066E-4FA7-8640-56F0AC02C36F}"/>
                </a:ext>
              </a:extLst>
            </p:cNvPr>
            <p:cNvSpPr txBox="1"/>
            <p:nvPr/>
          </p:nvSpPr>
          <p:spPr>
            <a:xfrm>
              <a:off x="3954495" y="6139029"/>
              <a:ext cx="1199395" cy="523220"/>
            </a:xfrm>
            <a:prstGeom prst="rect">
              <a:avLst/>
            </a:prstGeom>
            <a:solidFill>
              <a:schemeClr val="bg1"/>
            </a:solid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過去</a:t>
              </a:r>
            </a:p>
          </p:txBody>
        </p:sp>
        <p:sp>
          <p:nvSpPr>
            <p:cNvPr id="10" name="文字方塊 9">
              <a:extLst>
                <a:ext uri="{FF2B5EF4-FFF2-40B4-BE49-F238E27FC236}">
                  <a16:creationId xmlns:a16="http://schemas.microsoft.com/office/drawing/2014/main" id="{529BC2FC-9460-4892-89F1-2E8110351F9B}"/>
                </a:ext>
              </a:extLst>
            </p:cNvPr>
            <p:cNvSpPr txBox="1"/>
            <p:nvPr/>
          </p:nvSpPr>
          <p:spPr>
            <a:xfrm>
              <a:off x="5703632" y="2222407"/>
              <a:ext cx="1199395" cy="523220"/>
            </a:xfrm>
            <a:prstGeom prst="rect">
              <a:avLst/>
            </a:prstGeom>
            <a:solidFill>
              <a:schemeClr val="bg1"/>
            </a:solid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蟲洞</a:t>
              </a:r>
            </a:p>
          </p:txBody>
        </p:sp>
      </p:grpSp>
      <p:sp>
        <p:nvSpPr>
          <p:cNvPr id="11" name="內容版面配置區 2">
            <a:extLst>
              <a:ext uri="{FF2B5EF4-FFF2-40B4-BE49-F238E27FC236}">
                <a16:creationId xmlns:a16="http://schemas.microsoft.com/office/drawing/2014/main" id="{6B6351BA-0AAF-4187-AC42-F749B80979AA}"/>
              </a:ext>
            </a:extLst>
          </p:cNvPr>
          <p:cNvSpPr>
            <a:spLocks noGrp="1"/>
          </p:cNvSpPr>
          <p:nvPr>
            <p:ph idx="1"/>
          </p:nvPr>
        </p:nvSpPr>
        <p:spPr>
          <a:xfrm>
            <a:off x="838200" y="1825625"/>
            <a:ext cx="4759037" cy="4351338"/>
          </a:xfrm>
        </p:spPr>
        <p:txBody>
          <a:bodyPr/>
          <a:lstStyle/>
          <a:p>
            <a:r>
              <a:rPr lang="zh-TW" altLang="en-US" dirty="0">
                <a:latin typeface="微軟正黑體" panose="020B0604030504040204" pitchFamily="34" charset="-120"/>
                <a:ea typeface="微軟正黑體" panose="020B0604030504040204" pitchFamily="34" charset="-120"/>
              </a:rPr>
              <a:t>過去和未來的時空被扭曲到連在一起，從而產生過去和未來間的通道。</a:t>
            </a:r>
            <a:endParaRPr lang="en-US" altLang="zh-TW" dirty="0"/>
          </a:p>
          <a:p>
            <a:endParaRPr lang="zh-TW" altLang="en-US" dirty="0"/>
          </a:p>
        </p:txBody>
      </p:sp>
    </p:spTree>
    <p:extLst>
      <p:ext uri="{BB962C8B-B14F-4D97-AF65-F5344CB8AC3E}">
        <p14:creationId xmlns:p14="http://schemas.microsoft.com/office/powerpoint/2010/main" val="132714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DDE93-5238-4F39-BFD7-98AD193283E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實驗結果</a:t>
            </a:r>
          </a:p>
        </p:txBody>
      </p:sp>
      <p:sp>
        <p:nvSpPr>
          <p:cNvPr id="3" name="內容版面配置區 2">
            <a:extLst>
              <a:ext uri="{FF2B5EF4-FFF2-40B4-BE49-F238E27FC236}">
                <a16:creationId xmlns:a16="http://schemas.microsoft.com/office/drawing/2014/main" id="{F9A7C0A7-1CEA-4031-A337-845DF241268D}"/>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將一顆自旋的中子打進上述的循環雷射中，計算中子旋轉的結果，觀察到中子發生了時間遲滯的現象。 </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根據理論最早只能回到此時光機啟動的時間點。</a:t>
            </a:r>
          </a:p>
          <a:p>
            <a:endParaRPr lang="en-US" altLang="zh-TW" dirty="0"/>
          </a:p>
          <a:p>
            <a:endParaRPr lang="zh-TW" altLang="en-US" dirty="0"/>
          </a:p>
        </p:txBody>
      </p:sp>
      <p:pic>
        <p:nvPicPr>
          <p:cNvPr id="5122" name="Picture 2" descr="SpongeBob 20th Anniversary. TWENTY YEARS LATER - Album on Imgur">
            <a:extLst>
              <a:ext uri="{FF2B5EF4-FFF2-40B4-BE49-F238E27FC236}">
                <a16:creationId xmlns:a16="http://schemas.microsoft.com/office/drawing/2014/main" id="{2F97F671-3B65-482F-9B50-9E8EC47D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017" y="1324408"/>
            <a:ext cx="4852555" cy="485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47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4"/>
            <a:ext cx="3000372"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4" y="3420193"/>
            <a:ext cx="1800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6"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352F2F"/>
          </a:solidFill>
          <a:ln w="60325">
            <a:solidFill>
              <a:schemeClr val="tx1">
                <a:lumMod val="65000"/>
                <a:lumOff val="3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a:t>
            </a:r>
            <a:r>
              <a:rPr lang="en-US" altLang="zh-TW"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2</a:t>
            </a:r>
            <a:endPar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endParaRPr>
          </a:p>
        </p:txBody>
      </p:sp>
      <p:sp>
        <p:nvSpPr>
          <p:cNvPr id="7" name="矩形 6"/>
          <p:cNvSpPr/>
          <p:nvPr/>
        </p:nvSpPr>
        <p:spPr>
          <a:xfrm>
            <a:off x="5095868" y="2571746"/>
            <a:ext cx="5804196"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4800" b="1" dirty="0">
                <a:solidFill>
                  <a:schemeClr val="tx1"/>
                </a:solidFill>
                <a:latin typeface="微軟正黑體" panose="020B0604030504040204" pitchFamily="34" charset="-120"/>
                <a:ea typeface="微軟正黑體" panose="020B0604030504040204" pitchFamily="34" charset="-120"/>
                <a:cs typeface="Arial" pitchFamily="34" charset="0"/>
              </a:rPr>
              <a:t>最有名的時間旅行者</a:t>
            </a:r>
          </a:p>
        </p:txBody>
      </p:sp>
      <p:sp>
        <p:nvSpPr>
          <p:cNvPr id="8" name="矩形 7"/>
          <p:cNvSpPr/>
          <p:nvPr/>
        </p:nvSpPr>
        <p:spPr>
          <a:xfrm>
            <a:off x="5095868" y="3500439"/>
            <a:ext cx="5286412"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TW" b="1" dirty="0">
              <a:solidFill>
                <a:schemeClr val="tx1"/>
              </a:solidFill>
              <a:latin typeface="Arial" pitchFamily="34" charset="0"/>
              <a:ea typeface="微软雅黑" pitchFamily="34" charset="-122"/>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D2C348-5644-4D24-A49A-CC14A218487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約翰</a:t>
            </a:r>
            <a:r>
              <a:rPr lang="zh-TW"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提托</a:t>
            </a:r>
            <a:r>
              <a:rPr lang="en-US" altLang="zh-TW" dirty="0">
                <a:latin typeface="微軟正黑體" panose="020B0604030504040204" pitchFamily="34" charset="-120"/>
                <a:ea typeface="微軟正黑體" panose="020B0604030504040204" pitchFamily="34" charset="-120"/>
              </a:rPr>
              <a:t>(John</a:t>
            </a:r>
            <a:r>
              <a:rPr lang="zh-TW" altLang="zh-TW" dirty="0">
                <a:latin typeface="微軟正黑體" panose="020B0604030504040204" pitchFamily="34" charset="-120"/>
                <a:ea typeface="微軟正黑體" panose="020B0604030504040204" pitchFamily="34" charset="-120"/>
              </a:rPr>
              <a:t> · </a:t>
            </a:r>
            <a:r>
              <a:rPr lang="en-US" altLang="zh-TW" dirty="0" err="1">
                <a:latin typeface="微軟正黑體" panose="020B0604030504040204" pitchFamily="34" charset="-120"/>
                <a:ea typeface="微軟正黑體" panose="020B0604030504040204" pitchFamily="34" charset="-120"/>
              </a:rPr>
              <a:t>Titor</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6DEFB430-1241-4C9A-B55A-B60C9158D614}"/>
              </a:ext>
            </a:extLst>
          </p:cNvPr>
          <p:cNvSpPr>
            <a:spLocks noGrp="1"/>
          </p:cNvSpPr>
          <p:nvPr>
            <p:ph idx="1"/>
          </p:nvPr>
        </p:nvSpPr>
        <p:spPr>
          <a:xfrm>
            <a:off x="838201" y="1825625"/>
            <a:ext cx="7048500" cy="4351338"/>
          </a:xfrm>
        </p:spPr>
        <p:txBody>
          <a:bodyPr/>
          <a:lstStyle/>
          <a:p>
            <a:r>
              <a:rPr lang="zh-TW" altLang="en-US" dirty="0">
                <a:latin typeface="微軟正黑體" panose="020B0604030504040204" pitchFamily="34" charset="-120"/>
                <a:ea typeface="微軟正黑體" panose="020B0604030504040204" pitchFamily="34" charset="-120"/>
              </a:rPr>
              <a:t>於</a:t>
            </a:r>
            <a:r>
              <a:rPr lang="en-US" altLang="zh-TW" dirty="0">
                <a:latin typeface="微軟正黑體" panose="020B0604030504040204" pitchFamily="34" charset="-120"/>
                <a:ea typeface="微軟正黑體" panose="020B0604030504040204" pitchFamily="34" charset="-120"/>
              </a:rPr>
              <a:t>2000~2001</a:t>
            </a:r>
            <a:r>
              <a:rPr lang="zh-TW" altLang="en-US" dirty="0">
                <a:latin typeface="微軟正黑體" panose="020B0604030504040204" pitchFamily="34" charset="-120"/>
                <a:ea typeface="微軟正黑體" panose="020B0604030504040204" pitchFamily="34" charset="-120"/>
              </a:rPr>
              <a:t>年出現在美國的網路討論版上</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p>
        </p:txBody>
      </p:sp>
      <p:pic>
        <p:nvPicPr>
          <p:cNvPr id="1030" name="Picture 6" descr="2000年10月14日のチャット画面。">
            <a:extLst>
              <a:ext uri="{FF2B5EF4-FFF2-40B4-BE49-F238E27FC236}">
                <a16:creationId xmlns:a16="http://schemas.microsoft.com/office/drawing/2014/main" id="{D8F567D9-CA21-4F91-9AD5-7D928C93A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137" y="2395971"/>
            <a:ext cx="76200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31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04254-567B-4E47-8C22-06B89C4DBE2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使命</a:t>
            </a:r>
          </a:p>
        </p:txBody>
      </p:sp>
      <p:sp>
        <p:nvSpPr>
          <p:cNvPr id="3" name="內容版面配置區 2">
            <a:extLst>
              <a:ext uri="{FF2B5EF4-FFF2-40B4-BE49-F238E27FC236}">
                <a16:creationId xmlns:a16="http://schemas.microsoft.com/office/drawing/2014/main" id="{12AE071E-0315-4770-A54D-77759C26AB2A}"/>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提托宣稱他是一個從</a:t>
            </a:r>
            <a:r>
              <a:rPr lang="en-US" altLang="zh-TW" dirty="0">
                <a:latin typeface="微軟正黑體" panose="020B0604030504040204" pitchFamily="34" charset="-120"/>
                <a:ea typeface="微軟正黑體" panose="020B0604030504040204" pitchFamily="34" charset="-120"/>
              </a:rPr>
              <a:t>2036</a:t>
            </a:r>
            <a:r>
              <a:rPr lang="zh-TW" altLang="en-US" dirty="0">
                <a:latin typeface="微軟正黑體" panose="020B0604030504040204" pitchFamily="34" charset="-120"/>
                <a:ea typeface="微軟正黑體" panose="020B0604030504040204" pitchFamily="34" charset="-120"/>
              </a:rPr>
              <a:t>年來的美國軍人。受軍方指揮，搭乘時光機回到過去，拿回</a:t>
            </a:r>
            <a:r>
              <a:rPr lang="en-US" altLang="zh-TW" dirty="0">
                <a:latin typeface="微軟正黑體" panose="020B0604030504040204" pitchFamily="34" charset="-120"/>
                <a:ea typeface="微軟正黑體" panose="020B0604030504040204" pitchFamily="34" charset="-120"/>
              </a:rPr>
              <a:t>IBM 5100</a:t>
            </a:r>
            <a:r>
              <a:rPr lang="zh-TW" altLang="en-US" dirty="0">
                <a:latin typeface="微軟正黑體" panose="020B0604030504040204" pitchFamily="34" charset="-120"/>
                <a:ea typeface="微軟正黑體" panose="020B0604030504040204" pitchFamily="34" charset="-120"/>
              </a:rPr>
              <a:t>電腦，用</a:t>
            </a:r>
            <a:r>
              <a:rPr lang="en-US" altLang="zh-TW" dirty="0">
                <a:latin typeface="微軟正黑體" panose="020B0604030504040204" pitchFamily="34" charset="-120"/>
                <a:ea typeface="微軟正黑體" panose="020B0604030504040204" pitchFamily="34" charset="-120"/>
              </a:rPr>
              <a:t>IBM 5100</a:t>
            </a:r>
            <a:r>
              <a:rPr lang="zh-TW" altLang="en-US" dirty="0">
                <a:latin typeface="微軟正黑體" panose="020B0604030504040204" pitchFamily="34" charset="-120"/>
                <a:ea typeface="微軟正黑體" panose="020B0604030504040204" pitchFamily="34" charset="-120"/>
              </a:rPr>
              <a:t>手冊上沒寫的電腦語言翻譯功能為一些舊式的電腦程式除錯。</a:t>
            </a:r>
          </a:p>
        </p:txBody>
      </p:sp>
      <p:pic>
        <p:nvPicPr>
          <p:cNvPr id="4" name="Picture 4" descr="IBM 5100 (1975) | Oldcomputr.com">
            <a:extLst>
              <a:ext uri="{FF2B5EF4-FFF2-40B4-BE49-F238E27FC236}">
                <a16:creationId xmlns:a16="http://schemas.microsoft.com/office/drawing/2014/main" id="{F3CC1FEF-DBA0-4D2C-9904-249141773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145" y="3429000"/>
            <a:ext cx="4412671" cy="335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06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044AE3-E2D6-4485-B74A-236A3CFDC28F}"/>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成功的預言</a:t>
            </a:r>
          </a:p>
        </p:txBody>
      </p:sp>
      <p:sp>
        <p:nvSpPr>
          <p:cNvPr id="3" name="內容版面配置區 2">
            <a:extLst>
              <a:ext uri="{FF2B5EF4-FFF2-40B4-BE49-F238E27FC236}">
                <a16:creationId xmlns:a16="http://schemas.microsoft.com/office/drawing/2014/main" id="{937C79F0-EC08-4AF0-8623-7732ADE71FCA}"/>
              </a:ext>
            </a:extLst>
          </p:cNvPr>
          <p:cNvSpPr>
            <a:spLocks noGrp="1"/>
          </p:cNvSpPr>
          <p:nvPr>
            <p:ph idx="1"/>
          </p:nvPr>
        </p:nvSpPr>
        <p:spPr/>
        <p:txBody>
          <a:bodyPr/>
          <a:lstStyle/>
          <a:p>
            <a:r>
              <a:rPr lang="en-US" altLang="zh-TW" dirty="0">
                <a:latin typeface="微軟正黑體" panose="020B0604030504040204" pitchFamily="34" charset="-120"/>
                <a:ea typeface="微軟正黑體" panose="020B0604030504040204" pitchFamily="34" charset="-120"/>
              </a:rPr>
              <a:t>2003</a:t>
            </a:r>
            <a:r>
              <a:rPr lang="zh-TW" altLang="en-US" dirty="0">
                <a:latin typeface="微軟正黑體" panose="020B0604030504040204" pitchFamily="34" charset="-120"/>
                <a:ea typeface="微軟正黑體" panose="020B0604030504040204" pitchFamily="34" charset="-120"/>
              </a:rPr>
              <a:t>年 伊拉克戰爭</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2004</a:t>
            </a:r>
            <a:r>
              <a:rPr lang="zh-TW" altLang="en-US" dirty="0">
                <a:latin typeface="微軟正黑體" panose="020B0604030504040204" pitchFamily="34" charset="-120"/>
                <a:ea typeface="微軟正黑體" panose="020B0604030504040204" pitchFamily="34" charset="-120"/>
              </a:rPr>
              <a:t>年 印尼大地震</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2007</a:t>
            </a:r>
            <a:r>
              <a:rPr lang="zh-TW" altLang="en-US" dirty="0">
                <a:latin typeface="微軟正黑體" panose="020B0604030504040204" pitchFamily="34" charset="-120"/>
                <a:ea typeface="微軟正黑體" panose="020B0604030504040204" pitchFamily="34" charset="-120"/>
              </a:rPr>
              <a:t>年 歐洲核子研究組織</a:t>
            </a:r>
            <a:r>
              <a:rPr lang="en-US" altLang="zh-TW" dirty="0">
                <a:latin typeface="微軟正黑體" panose="020B0604030504040204" pitchFamily="34" charset="-120"/>
                <a:ea typeface="微軟正黑體" panose="020B0604030504040204" pitchFamily="34" charset="-120"/>
              </a:rPr>
              <a:t>(CERN)</a:t>
            </a:r>
            <a:r>
              <a:rPr lang="zh-TW" altLang="en-US" dirty="0">
                <a:latin typeface="微軟正黑體" panose="020B0604030504040204" pitchFamily="34" charset="-120"/>
                <a:ea typeface="微軟正黑體" panose="020B0604030504040204" pitchFamily="34" charset="-120"/>
              </a:rPr>
              <a:t>建造大型強子對撞機</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2011</a:t>
            </a:r>
            <a:r>
              <a:rPr lang="zh-TW" altLang="en-US" dirty="0">
                <a:latin typeface="微軟正黑體" panose="020B0604030504040204" pitchFamily="34" charset="-120"/>
                <a:ea typeface="微軟正黑體" panose="020B0604030504040204" pitchFamily="34" charset="-120"/>
              </a:rPr>
              <a:t>年 日本</a:t>
            </a:r>
            <a:r>
              <a:rPr lang="en-US" altLang="zh-TW" dirty="0">
                <a:latin typeface="微軟正黑體" panose="020B0604030504040204" pitchFamily="34" charset="-120"/>
                <a:ea typeface="微軟正黑體" panose="020B0604030504040204" pitchFamily="34" charset="-120"/>
              </a:rPr>
              <a:t>311</a:t>
            </a:r>
            <a:r>
              <a:rPr lang="zh-TW" altLang="en-US" dirty="0">
                <a:latin typeface="微軟正黑體" panose="020B0604030504040204" pitchFamily="34" charset="-120"/>
                <a:ea typeface="微軟正黑體" panose="020B0604030504040204" pitchFamily="34" charset="-120"/>
              </a:rPr>
              <a:t>大地震</a:t>
            </a:r>
          </a:p>
        </p:txBody>
      </p:sp>
    </p:spTree>
    <p:extLst>
      <p:ext uri="{BB962C8B-B14F-4D97-AF65-F5344CB8AC3E}">
        <p14:creationId xmlns:p14="http://schemas.microsoft.com/office/powerpoint/2010/main" val="408359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E37AB-9536-4B97-B01E-A74C30CA8CAE}"/>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C204</a:t>
            </a:r>
            <a:r>
              <a:rPr lang="zh-TW" altLang="en-US" dirty="0">
                <a:latin typeface="微軟正黑體" panose="020B0604030504040204" pitchFamily="34" charset="-120"/>
                <a:ea typeface="微軟正黑體" panose="020B0604030504040204" pitchFamily="34" charset="-120"/>
              </a:rPr>
              <a:t>型重力變形時間轉移裝置</a:t>
            </a:r>
          </a:p>
        </p:txBody>
      </p:sp>
      <p:sp>
        <p:nvSpPr>
          <p:cNvPr id="3" name="內容版面配置區 2">
            <a:extLst>
              <a:ext uri="{FF2B5EF4-FFF2-40B4-BE49-F238E27FC236}">
                <a16:creationId xmlns:a16="http://schemas.microsoft.com/office/drawing/2014/main" id="{5208CE84-7DAE-459C-B47E-17D317DEC73B}"/>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歐洲核子研究組織</a:t>
            </a:r>
            <a:r>
              <a:rPr lang="en-US" altLang="zh-TW" dirty="0">
                <a:latin typeface="微軟正黑體" panose="020B0604030504040204" pitchFamily="34" charset="-120"/>
                <a:ea typeface="微軟正黑體" panose="020B0604030504040204" pitchFamily="34" charset="-120"/>
              </a:rPr>
              <a:t>(CERN)</a:t>
            </a:r>
            <a:r>
              <a:rPr lang="zh-TW" altLang="en-US" dirty="0">
                <a:latin typeface="微軟正黑體" panose="020B0604030504040204" pitchFamily="34" charset="-120"/>
                <a:ea typeface="微軟正黑體" panose="020B0604030504040204" pitchFamily="34" charset="-120"/>
              </a:rPr>
              <a:t>發明</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使用次數</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年</a:t>
            </a:r>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次</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最大穿越時間</a:t>
            </a:r>
            <a:r>
              <a:rPr lang="en-US" altLang="zh-TW" dirty="0">
                <a:latin typeface="微軟正黑體" panose="020B0604030504040204" pitchFamily="34" charset="-120"/>
                <a:ea typeface="微軟正黑體" panose="020B0604030504040204" pitchFamily="34" charset="-120"/>
              </a:rPr>
              <a:t>:60</a:t>
            </a:r>
            <a:r>
              <a:rPr lang="zh-TW" altLang="en-US" dirty="0">
                <a:latin typeface="微軟正黑體" panose="020B0604030504040204" pitchFamily="34" charset="-120"/>
                <a:ea typeface="微軟正黑體" panose="020B0604030504040204" pitchFamily="34" charset="-120"/>
              </a:rPr>
              <a:t>年</a:t>
            </a:r>
          </a:p>
        </p:txBody>
      </p:sp>
      <p:pic>
        <p:nvPicPr>
          <p:cNvPr id="3074" name="Picture 2" descr="John Titor: The Man With The Machine">
            <a:extLst>
              <a:ext uri="{FF2B5EF4-FFF2-40B4-BE49-F238E27FC236}">
                <a16:creationId xmlns:a16="http://schemas.microsoft.com/office/drawing/2014/main" id="{332F58D1-E2E4-4FB0-AC1F-884A5BB0C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668" y="2950153"/>
            <a:ext cx="6475132" cy="322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96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30307808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412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30694402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40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4"/>
            <a:ext cx="3000372"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4" y="3420193"/>
            <a:ext cx="1800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6"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352F2F"/>
          </a:solidFill>
          <a:ln w="60325">
            <a:solidFill>
              <a:schemeClr val="tx1">
                <a:lumMod val="65000"/>
                <a:lumOff val="3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a:t>
            </a:r>
            <a:r>
              <a:rPr lang="en-US" altLang="zh-TW"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1</a:t>
            </a:r>
            <a:endPar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endParaRPr>
          </a:p>
        </p:txBody>
      </p:sp>
      <p:sp>
        <p:nvSpPr>
          <p:cNvPr id="7" name="矩形 6"/>
          <p:cNvSpPr/>
          <p:nvPr/>
        </p:nvSpPr>
        <p:spPr>
          <a:xfrm>
            <a:off x="5095868" y="2571746"/>
            <a:ext cx="4929222"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4800" b="1" dirty="0">
                <a:solidFill>
                  <a:schemeClr val="tx1"/>
                </a:solidFill>
                <a:latin typeface="微軟正黑體" panose="020B0604030504040204" pitchFamily="34" charset="-120"/>
                <a:ea typeface="微軟正黑體" panose="020B0604030504040204" pitchFamily="34" charset="-120"/>
                <a:cs typeface="Arial" pitchFamily="34" charset="0"/>
              </a:rPr>
              <a:t>現實中的時光機</a:t>
            </a:r>
            <a:endParaRPr lang="zh-CN" altLang="en-US" sz="4800" b="1" dirty="0">
              <a:solidFill>
                <a:schemeClr val="tx1"/>
              </a:solidFill>
              <a:latin typeface="微軟正黑體" panose="020B0604030504040204" pitchFamily="34" charset="-120"/>
              <a:ea typeface="微軟正黑體" panose="020B0604030504040204" pitchFamily="34" charset="-120"/>
              <a:cs typeface="Arial" pitchFamily="34" charset="0"/>
            </a:endParaRPr>
          </a:p>
        </p:txBody>
      </p:sp>
      <p:sp>
        <p:nvSpPr>
          <p:cNvPr id="8" name="矩形 7"/>
          <p:cNvSpPr/>
          <p:nvPr/>
        </p:nvSpPr>
        <p:spPr>
          <a:xfrm>
            <a:off x="5095868" y="3500439"/>
            <a:ext cx="5286412"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b="1" dirty="0">
              <a:solidFill>
                <a:schemeClr val="tx1"/>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AB010D-02D4-4382-A43D-7C4414EED51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44082E2-2FE3-4F5E-8F01-672AD629F6CA}"/>
              </a:ext>
            </a:extLst>
          </p:cNvPr>
          <p:cNvSpPr>
            <a:spLocks noGrp="1"/>
          </p:cNvSpPr>
          <p:nvPr>
            <p:ph idx="1"/>
          </p:nvPr>
        </p:nvSpPr>
        <p:spPr/>
        <p:txBody>
          <a:bodyPr/>
          <a:lstStyle/>
          <a:p>
            <a:endParaRPr lang="zh-TW" altLang="en-US" dirty="0"/>
          </a:p>
        </p:txBody>
      </p:sp>
      <p:grpSp>
        <p:nvGrpSpPr>
          <p:cNvPr id="5" name="群組 4">
            <a:extLst>
              <a:ext uri="{FF2B5EF4-FFF2-40B4-BE49-F238E27FC236}">
                <a16:creationId xmlns:a16="http://schemas.microsoft.com/office/drawing/2014/main" id="{EB494DD3-22DC-41A9-84E1-2EB2BC3C3604}"/>
              </a:ext>
            </a:extLst>
          </p:cNvPr>
          <p:cNvGrpSpPr/>
          <p:nvPr/>
        </p:nvGrpSpPr>
        <p:grpSpPr>
          <a:xfrm>
            <a:off x="2114550" y="448253"/>
            <a:ext cx="7692736" cy="6167010"/>
            <a:chOff x="2249632" y="365125"/>
            <a:chExt cx="7692736" cy="6167010"/>
          </a:xfrm>
        </p:grpSpPr>
        <p:pic>
          <p:nvPicPr>
            <p:cNvPr id="1026" name="Picture 2" descr="Titor-Time-Machine示意圖">
              <a:extLst>
                <a:ext uri="{FF2B5EF4-FFF2-40B4-BE49-F238E27FC236}">
                  <a16:creationId xmlns:a16="http://schemas.microsoft.com/office/drawing/2014/main" id="{44A95883-7A95-4FAC-9842-B4D91452B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632" y="365125"/>
              <a:ext cx="7692736" cy="6167010"/>
            </a:xfrm>
            <a:prstGeom prst="rect">
              <a:avLst/>
            </a:prstGeom>
            <a:noFill/>
            <a:extLst>
              <a:ext uri="{909E8E84-426E-40DD-AFC4-6F175D3DCCD1}">
                <a14:hiddenFill xmlns:a14="http://schemas.microsoft.com/office/drawing/2010/main">
                  <a:solidFill>
                    <a:srgbClr val="FFFFFF"/>
                  </a:solidFill>
                </a14:hiddenFill>
              </a:ext>
            </a:extLst>
          </p:spPr>
        </p:pic>
        <p:sp>
          <p:nvSpPr>
            <p:cNvPr id="4" name="橢圓 3">
              <a:extLst>
                <a:ext uri="{FF2B5EF4-FFF2-40B4-BE49-F238E27FC236}">
                  <a16:creationId xmlns:a16="http://schemas.microsoft.com/office/drawing/2014/main" id="{678CC7D0-D126-4E6A-AB25-0FE28E9E77D4}"/>
                </a:ext>
              </a:extLst>
            </p:cNvPr>
            <p:cNvSpPr/>
            <p:nvPr/>
          </p:nvSpPr>
          <p:spPr>
            <a:xfrm>
              <a:off x="4852555" y="2348345"/>
              <a:ext cx="904009" cy="96635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28043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為什麼產生兩個黑洞</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15102572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545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AD3081-51BA-4B2C-8F9C-7CCEF29DD45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如果只用一個黑洞進行穿越</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6C48EBBE-A65F-49CF-BACE-21884150DFD8}"/>
              </a:ext>
            </a:extLst>
          </p:cNvPr>
          <p:cNvSpPr>
            <a:spLocks noGrp="1"/>
          </p:cNvSpPr>
          <p:nvPr>
            <p:ph idx="1"/>
          </p:nvPr>
        </p:nvSpPr>
        <p:spPr/>
        <p:txBody>
          <a:bodyPr/>
          <a:lstStyle/>
          <a:p>
            <a:endParaRPr lang="zh-TW" altLang="en-US" dirty="0"/>
          </a:p>
        </p:txBody>
      </p:sp>
      <p:grpSp>
        <p:nvGrpSpPr>
          <p:cNvPr id="6" name="群組 5">
            <a:extLst>
              <a:ext uri="{FF2B5EF4-FFF2-40B4-BE49-F238E27FC236}">
                <a16:creationId xmlns:a16="http://schemas.microsoft.com/office/drawing/2014/main" id="{3F0E9B6B-290C-45CD-B94D-482D97328E4F}"/>
              </a:ext>
            </a:extLst>
          </p:cNvPr>
          <p:cNvGrpSpPr/>
          <p:nvPr/>
        </p:nvGrpSpPr>
        <p:grpSpPr>
          <a:xfrm>
            <a:off x="1988608" y="2198049"/>
            <a:ext cx="8214783" cy="3606490"/>
            <a:chOff x="1988608" y="2198049"/>
            <a:chExt cx="8214783" cy="3606490"/>
          </a:xfrm>
        </p:grpSpPr>
        <p:pic>
          <p:nvPicPr>
            <p:cNvPr id="4" name="圖片 3">
              <a:extLst>
                <a:ext uri="{FF2B5EF4-FFF2-40B4-BE49-F238E27FC236}">
                  <a16:creationId xmlns:a16="http://schemas.microsoft.com/office/drawing/2014/main" id="{FE7974EE-578A-486D-B9E9-4EC4C71B4350}"/>
                </a:ext>
              </a:extLst>
            </p:cNvPr>
            <p:cNvPicPr>
              <a:picLocks noChangeAspect="1"/>
            </p:cNvPicPr>
            <p:nvPr/>
          </p:nvPicPr>
          <p:blipFill>
            <a:blip r:embed="rId2"/>
            <a:stretch>
              <a:fillRect/>
            </a:stretch>
          </p:blipFill>
          <p:spPr>
            <a:xfrm>
              <a:off x="1988608" y="2198049"/>
              <a:ext cx="8214783" cy="3606490"/>
            </a:xfrm>
            <a:prstGeom prst="rect">
              <a:avLst/>
            </a:prstGeom>
          </p:spPr>
        </p:pic>
        <p:sp>
          <p:nvSpPr>
            <p:cNvPr id="5" name="文字方塊 4">
              <a:extLst>
                <a:ext uri="{FF2B5EF4-FFF2-40B4-BE49-F238E27FC236}">
                  <a16:creationId xmlns:a16="http://schemas.microsoft.com/office/drawing/2014/main" id="{07FD7804-EE16-47F4-8E62-3BC6FA64DE7E}"/>
                </a:ext>
              </a:extLst>
            </p:cNvPr>
            <p:cNvSpPr txBox="1"/>
            <p:nvPr/>
          </p:nvSpPr>
          <p:spPr>
            <a:xfrm>
              <a:off x="3023755" y="2795154"/>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grpSp>
    </p:spTree>
    <p:extLst>
      <p:ext uri="{BB962C8B-B14F-4D97-AF65-F5344CB8AC3E}">
        <p14:creationId xmlns:p14="http://schemas.microsoft.com/office/powerpoint/2010/main" val="3710165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EB8541-045D-488F-9AB1-BA1AECEF70B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無法承受過強的重力</a:t>
            </a:r>
          </a:p>
        </p:txBody>
      </p:sp>
      <p:sp>
        <p:nvSpPr>
          <p:cNvPr id="3" name="內容版面配置區 2">
            <a:extLst>
              <a:ext uri="{FF2B5EF4-FFF2-40B4-BE49-F238E27FC236}">
                <a16:creationId xmlns:a16="http://schemas.microsoft.com/office/drawing/2014/main" id="{EBEF2356-8C82-4E02-B8D2-EBEAE19F1779}"/>
              </a:ext>
            </a:extLst>
          </p:cNvPr>
          <p:cNvSpPr>
            <a:spLocks noGrp="1"/>
          </p:cNvSpPr>
          <p:nvPr>
            <p:ph idx="1"/>
          </p:nvPr>
        </p:nvSpPr>
        <p:spPr/>
        <p:txBody>
          <a:bodyPr/>
          <a:lstStyle/>
          <a:p>
            <a:endParaRPr lang="zh-TW" altLang="en-US"/>
          </a:p>
        </p:txBody>
      </p:sp>
      <p:grpSp>
        <p:nvGrpSpPr>
          <p:cNvPr id="6" name="群組 5">
            <a:extLst>
              <a:ext uri="{FF2B5EF4-FFF2-40B4-BE49-F238E27FC236}">
                <a16:creationId xmlns:a16="http://schemas.microsoft.com/office/drawing/2014/main" id="{1B5CB538-90AB-4C44-B429-7B1D632893FA}"/>
              </a:ext>
            </a:extLst>
          </p:cNvPr>
          <p:cNvGrpSpPr/>
          <p:nvPr/>
        </p:nvGrpSpPr>
        <p:grpSpPr>
          <a:xfrm>
            <a:off x="3323284" y="2063111"/>
            <a:ext cx="5379173" cy="3606491"/>
            <a:chOff x="3323284" y="2063111"/>
            <a:chExt cx="5379173" cy="3606491"/>
          </a:xfrm>
        </p:grpSpPr>
        <p:pic>
          <p:nvPicPr>
            <p:cNvPr id="4" name="圖片 3">
              <a:extLst>
                <a:ext uri="{FF2B5EF4-FFF2-40B4-BE49-F238E27FC236}">
                  <a16:creationId xmlns:a16="http://schemas.microsoft.com/office/drawing/2014/main" id="{C25108BE-F500-4034-B7A4-622A69F838BA}"/>
                </a:ext>
              </a:extLst>
            </p:cNvPr>
            <p:cNvPicPr>
              <a:picLocks noChangeAspect="1"/>
            </p:cNvPicPr>
            <p:nvPr/>
          </p:nvPicPr>
          <p:blipFill>
            <a:blip r:embed="rId2"/>
            <a:stretch>
              <a:fillRect/>
            </a:stretch>
          </p:blipFill>
          <p:spPr>
            <a:xfrm>
              <a:off x="3323284" y="2063111"/>
              <a:ext cx="5379173" cy="3606491"/>
            </a:xfrm>
            <a:prstGeom prst="rect">
              <a:avLst/>
            </a:prstGeom>
          </p:spPr>
        </p:pic>
        <p:sp>
          <p:nvSpPr>
            <p:cNvPr id="5" name="文字方塊 4">
              <a:extLst>
                <a:ext uri="{FF2B5EF4-FFF2-40B4-BE49-F238E27FC236}">
                  <a16:creationId xmlns:a16="http://schemas.microsoft.com/office/drawing/2014/main" id="{E46DA0A5-E3A6-4F32-B8EC-3209A33D9EA2}"/>
                </a:ext>
              </a:extLst>
            </p:cNvPr>
            <p:cNvSpPr txBox="1"/>
            <p:nvPr/>
          </p:nvSpPr>
          <p:spPr>
            <a:xfrm>
              <a:off x="4520046" y="2659559"/>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grpSp>
    </p:spTree>
    <p:extLst>
      <p:ext uri="{BB962C8B-B14F-4D97-AF65-F5344CB8AC3E}">
        <p14:creationId xmlns:p14="http://schemas.microsoft.com/office/powerpoint/2010/main" val="744377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395D29-F861-4A63-AD63-3C4F00D9C5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用兩個黑洞互相抵消過大的重力</a:t>
            </a:r>
            <a:endParaRPr lang="zh-TW" altLang="en-US" dirty="0"/>
          </a:p>
        </p:txBody>
      </p:sp>
      <p:sp>
        <p:nvSpPr>
          <p:cNvPr id="3" name="內容版面配置區 2">
            <a:extLst>
              <a:ext uri="{FF2B5EF4-FFF2-40B4-BE49-F238E27FC236}">
                <a16:creationId xmlns:a16="http://schemas.microsoft.com/office/drawing/2014/main" id="{1E9E3823-55E9-4E72-9D39-E94C4DA6B637}"/>
              </a:ext>
            </a:extLst>
          </p:cNvPr>
          <p:cNvSpPr>
            <a:spLocks noGrp="1"/>
          </p:cNvSpPr>
          <p:nvPr>
            <p:ph idx="1"/>
          </p:nvPr>
        </p:nvSpPr>
        <p:spPr/>
        <p:txBody>
          <a:bodyPr/>
          <a:lstStyle/>
          <a:p>
            <a:endParaRPr lang="zh-TW" altLang="en-US"/>
          </a:p>
        </p:txBody>
      </p:sp>
      <p:grpSp>
        <p:nvGrpSpPr>
          <p:cNvPr id="7" name="群組 6">
            <a:extLst>
              <a:ext uri="{FF2B5EF4-FFF2-40B4-BE49-F238E27FC236}">
                <a16:creationId xmlns:a16="http://schemas.microsoft.com/office/drawing/2014/main" id="{9ECD0EF5-4C60-4502-AA17-BD909BEEA14B}"/>
              </a:ext>
            </a:extLst>
          </p:cNvPr>
          <p:cNvGrpSpPr/>
          <p:nvPr/>
        </p:nvGrpSpPr>
        <p:grpSpPr>
          <a:xfrm>
            <a:off x="177966" y="2042328"/>
            <a:ext cx="11836068" cy="3606491"/>
            <a:chOff x="177966" y="2042328"/>
            <a:chExt cx="11836068" cy="3606491"/>
          </a:xfrm>
        </p:grpSpPr>
        <p:pic>
          <p:nvPicPr>
            <p:cNvPr id="4" name="圖片 3">
              <a:extLst>
                <a:ext uri="{FF2B5EF4-FFF2-40B4-BE49-F238E27FC236}">
                  <a16:creationId xmlns:a16="http://schemas.microsoft.com/office/drawing/2014/main" id="{F79B72D5-1345-4DCB-B45F-B93E8CEA409C}"/>
                </a:ext>
              </a:extLst>
            </p:cNvPr>
            <p:cNvPicPr>
              <a:picLocks noChangeAspect="1"/>
            </p:cNvPicPr>
            <p:nvPr/>
          </p:nvPicPr>
          <p:blipFill>
            <a:blip r:embed="rId3"/>
            <a:stretch>
              <a:fillRect/>
            </a:stretch>
          </p:blipFill>
          <p:spPr>
            <a:xfrm>
              <a:off x="177966" y="2042328"/>
              <a:ext cx="11836068" cy="3606491"/>
            </a:xfrm>
            <a:prstGeom prst="rect">
              <a:avLst/>
            </a:prstGeom>
          </p:spPr>
        </p:pic>
        <p:sp>
          <p:nvSpPr>
            <p:cNvPr id="5" name="文字方塊 4">
              <a:extLst>
                <a:ext uri="{FF2B5EF4-FFF2-40B4-BE49-F238E27FC236}">
                  <a16:creationId xmlns:a16="http://schemas.microsoft.com/office/drawing/2014/main" id="{1377F348-2681-4E07-B0AE-5480782185C8}"/>
                </a:ext>
              </a:extLst>
            </p:cNvPr>
            <p:cNvSpPr txBox="1"/>
            <p:nvPr/>
          </p:nvSpPr>
          <p:spPr>
            <a:xfrm>
              <a:off x="1101437" y="2659559"/>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sp>
          <p:nvSpPr>
            <p:cNvPr id="6" name="文字方塊 5">
              <a:extLst>
                <a:ext uri="{FF2B5EF4-FFF2-40B4-BE49-F238E27FC236}">
                  <a16:creationId xmlns:a16="http://schemas.microsoft.com/office/drawing/2014/main" id="{B185AE82-0CB0-4588-BBC9-A708900C5ADA}"/>
                </a:ext>
              </a:extLst>
            </p:cNvPr>
            <p:cNvSpPr txBox="1"/>
            <p:nvPr/>
          </p:nvSpPr>
          <p:spPr>
            <a:xfrm>
              <a:off x="9725892" y="2659558"/>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grpSp>
    </p:spTree>
    <p:extLst>
      <p:ext uri="{BB962C8B-B14F-4D97-AF65-F5344CB8AC3E}">
        <p14:creationId xmlns:p14="http://schemas.microsoft.com/office/powerpoint/2010/main" val="224680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22791632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028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C012CF-C1F5-4175-B570-83DBD907D12B}"/>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馬雷特</a:t>
            </a:r>
            <a:r>
              <a:rPr lang="en-US" altLang="zh-TW" dirty="0">
                <a:latin typeface="微軟正黑體" panose="020B0604030504040204" pitchFamily="34" charset="-120"/>
                <a:ea typeface="微軟正黑體" panose="020B0604030504040204" pitchFamily="34" charset="-120"/>
              </a:rPr>
              <a:t>(Ronald L. Mallett)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2C8138D9-36A2-4048-956F-43B99E08D905}"/>
              </a:ext>
            </a:extLst>
          </p:cNvPr>
          <p:cNvSpPr>
            <a:spLocks noGrp="1"/>
          </p:cNvSpPr>
          <p:nvPr>
            <p:ph idx="1"/>
          </p:nvPr>
        </p:nvSpPr>
        <p:spPr>
          <a:xfrm>
            <a:off x="838200" y="1825625"/>
            <a:ext cx="10924309" cy="4667250"/>
          </a:xfrm>
        </p:spPr>
        <p:txBody>
          <a:bodyPr>
            <a:normAutofit lnSpcReduction="10000"/>
          </a:bodyPr>
          <a:lstStyle/>
          <a:p>
            <a:r>
              <a:rPr lang="zh-TW" altLang="en-US" dirty="0">
                <a:latin typeface="微軟正黑體" panose="020B0604030504040204" pitchFamily="34" charset="-120"/>
                <a:ea typeface="微軟正黑體" panose="020B0604030504040204" pitchFamily="34" charset="-120"/>
              </a:rPr>
              <a:t>美國康涅狄格大學理論物理學教授</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在物理期刊上發表論文討論時光機</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的可行性</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時光機相關的學術研究</a:t>
            </a:r>
            <a:endParaRPr lang="en-US" altLang="zh-TW" dirty="0">
              <a:latin typeface="微軟正黑體" panose="020B0604030504040204" pitchFamily="34" charset="-120"/>
              <a:ea typeface="微軟正黑體" panose="020B0604030504040204" pitchFamily="34" charset="-120"/>
            </a:endParaRPr>
          </a:p>
          <a:p>
            <a:pPr lvl="1"/>
            <a:r>
              <a:rPr lang="en-US" altLang="zh-TW" dirty="0"/>
              <a:t>"</a:t>
            </a:r>
            <a:r>
              <a:rPr lang="en-US" altLang="zh-TW" i="1" dirty="0"/>
              <a:t>Weak gravitational field of the electromagnetic radiation in a ring laser</a:t>
            </a:r>
            <a:r>
              <a:rPr lang="en-US" altLang="zh-TW" dirty="0"/>
              <a:t>", Phys. Lett. A 269, 214 (2000)</a:t>
            </a:r>
          </a:p>
          <a:p>
            <a:pPr lvl="1"/>
            <a:r>
              <a:rPr lang="en-US" altLang="zh-TW" dirty="0"/>
              <a:t>"</a:t>
            </a:r>
            <a:r>
              <a:rPr lang="en-US" altLang="zh-TW" i="1" dirty="0"/>
              <a:t>The gravitational field of a circulating light beam</a:t>
            </a:r>
            <a:r>
              <a:rPr lang="en-US" altLang="zh-TW" dirty="0"/>
              <a:t>", Foundations of Physics 33, 1307 (2003)	</a:t>
            </a:r>
          </a:p>
          <a:p>
            <a:endParaRPr lang="zh-TW" altLang="en-US" dirty="0"/>
          </a:p>
        </p:txBody>
      </p:sp>
      <p:pic>
        <p:nvPicPr>
          <p:cNvPr id="1026" name="Picture 2" descr="ron mallett equation 2">
            <a:extLst>
              <a:ext uri="{FF2B5EF4-FFF2-40B4-BE49-F238E27FC236}">
                <a16:creationId xmlns:a16="http://schemas.microsoft.com/office/drawing/2014/main" id="{96DB5BA8-7F26-4A7E-B752-5597DF434D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302"/>
          <a:stretch/>
        </p:blipFill>
        <p:spPr bwMode="auto">
          <a:xfrm>
            <a:off x="6656452" y="1360192"/>
            <a:ext cx="5106057" cy="347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9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6E9B46-4FF3-4831-B90F-D8401E44A6E1}"/>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時光機理論</a:t>
            </a:r>
          </a:p>
        </p:txBody>
      </p:sp>
      <p:graphicFrame>
        <p:nvGraphicFramePr>
          <p:cNvPr id="4" name="內容版面配置區 3">
            <a:extLst>
              <a:ext uri="{FF2B5EF4-FFF2-40B4-BE49-F238E27FC236}">
                <a16:creationId xmlns:a16="http://schemas.microsoft.com/office/drawing/2014/main" id="{1B135AC6-DCC4-46B1-91BD-3B42DE11D164}"/>
              </a:ext>
            </a:extLst>
          </p:cNvPr>
          <p:cNvGraphicFramePr>
            <a:graphicFrameLocks noGrp="1"/>
          </p:cNvGraphicFramePr>
          <p:nvPr>
            <p:ph idx="1"/>
            <p:extLst>
              <p:ext uri="{D42A27DB-BD31-4B8C-83A1-F6EECF244321}">
                <p14:modId xmlns:p14="http://schemas.microsoft.com/office/powerpoint/2010/main" val="37677655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462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DB5C27-5312-4993-AFAB-F58A214CB792}"/>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狹義相對論</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47A17AD-D924-414B-B575-7AA8D537ECF8}"/>
                  </a:ext>
                </a:extLst>
              </p:cNvPr>
              <p:cNvSpPr>
                <a:spLocks noGrp="1"/>
              </p:cNvSpPr>
              <p:nvPr>
                <p:ph idx="1"/>
              </p:nvPr>
            </p:nvSpPr>
            <p:spPr>
              <a:xfrm>
                <a:off x="838200" y="3076999"/>
                <a:ext cx="10515600" cy="813666"/>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zh-TW" altLang="en-US" sz="6000" i="1" smtClean="0">
                          <a:latin typeface="Cambria Math" panose="02040503050406030204" pitchFamily="18" charset="0"/>
                        </a:rPr>
                        <m:t>𝐸</m:t>
                      </m:r>
                      <m:r>
                        <a:rPr lang="zh-TW" altLang="en-US" sz="6000" i="1" smtClean="0">
                          <a:latin typeface="Cambria Math" panose="02040503050406030204" pitchFamily="18" charset="0"/>
                        </a:rPr>
                        <m:t>=</m:t>
                      </m:r>
                      <m:r>
                        <a:rPr lang="zh-TW" altLang="en-US" sz="6000" i="1" smtClean="0">
                          <a:latin typeface="Cambria Math" panose="02040503050406030204" pitchFamily="18" charset="0"/>
                        </a:rPr>
                        <m:t>𝑚</m:t>
                      </m:r>
                      <m:sSup>
                        <m:sSupPr>
                          <m:ctrlPr>
                            <a:rPr lang="zh-TW" altLang="en-US" sz="6000" i="1" smtClean="0">
                              <a:latin typeface="Cambria Math" panose="02040503050406030204" pitchFamily="18" charset="0"/>
                            </a:rPr>
                          </m:ctrlPr>
                        </m:sSupPr>
                        <m:e>
                          <m:r>
                            <a:rPr lang="zh-TW" altLang="en-US" sz="6000" i="1" smtClean="0">
                              <a:latin typeface="Cambria Math" panose="02040503050406030204" pitchFamily="18" charset="0"/>
                            </a:rPr>
                            <m:t>𝑐</m:t>
                          </m:r>
                        </m:e>
                        <m:sup>
                          <m:r>
                            <a:rPr lang="zh-TW" altLang="en-US" sz="6000" i="1" smtClean="0">
                              <a:latin typeface="Cambria Math" panose="02040503050406030204" pitchFamily="18" charset="0"/>
                            </a:rPr>
                            <m:t>2</m:t>
                          </m:r>
                        </m:sup>
                      </m:sSup>
                    </m:oMath>
                  </m:oMathPara>
                </a14:m>
                <a:endParaRPr lang="zh-TW" altLang="en-US" sz="6000" dirty="0"/>
              </a:p>
            </p:txBody>
          </p:sp>
        </mc:Choice>
        <mc:Fallback xmlns="">
          <p:sp>
            <p:nvSpPr>
              <p:cNvPr id="3" name="內容版面配置區 2">
                <a:extLst>
                  <a:ext uri="{FF2B5EF4-FFF2-40B4-BE49-F238E27FC236}">
                    <a16:creationId xmlns:a16="http://schemas.microsoft.com/office/drawing/2014/main" id="{447A17AD-D924-414B-B575-7AA8D537ECF8}"/>
                  </a:ext>
                </a:extLst>
              </p:cNvPr>
              <p:cNvSpPr>
                <a:spLocks noGrp="1" noRot="1" noChangeAspect="1" noMove="1" noResize="1" noEditPoints="1" noAdjustHandles="1" noChangeArrowheads="1" noChangeShapeType="1" noTextEdit="1"/>
              </p:cNvSpPr>
              <p:nvPr>
                <p:ph idx="1"/>
              </p:nvPr>
            </p:nvSpPr>
            <p:spPr>
              <a:xfrm>
                <a:off x="838200" y="3076999"/>
                <a:ext cx="10515600" cy="813666"/>
              </a:xfrm>
              <a:blipFill>
                <a:blip r:embed="rId3"/>
                <a:stretch>
                  <a:fillRect/>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D79DCCE4-C800-4AC1-8546-78AC9C490D68}"/>
              </a:ext>
            </a:extLst>
          </p:cNvPr>
          <p:cNvSpPr txBox="1"/>
          <p:nvPr/>
        </p:nvSpPr>
        <p:spPr>
          <a:xfrm>
            <a:off x="1787236" y="3022167"/>
            <a:ext cx="8782049" cy="923330"/>
          </a:xfrm>
          <a:prstGeom prst="rect">
            <a:avLst/>
          </a:prstGeom>
          <a:solidFill>
            <a:schemeClr val="bg1"/>
          </a:solidFill>
        </p:spPr>
        <p:txBody>
          <a:bodyPr wrap="square" rtlCol="0">
            <a:spAutoFit/>
          </a:bodyPr>
          <a:lstStyle/>
          <a:p>
            <a:pPr algn="ctr"/>
            <a:r>
              <a:rPr lang="zh-TW" altLang="en-US" sz="5400" dirty="0">
                <a:latin typeface="微軟正黑體" panose="020B0604030504040204" pitchFamily="34" charset="-120"/>
                <a:ea typeface="微軟正黑體" panose="020B0604030504040204" pitchFamily="34" charset="-120"/>
              </a:rPr>
              <a:t>能量質量等價</a:t>
            </a:r>
          </a:p>
        </p:txBody>
      </p:sp>
      <p:graphicFrame>
        <p:nvGraphicFramePr>
          <p:cNvPr id="5" name="內容版面配置區 3">
            <a:extLst>
              <a:ext uri="{FF2B5EF4-FFF2-40B4-BE49-F238E27FC236}">
                <a16:creationId xmlns:a16="http://schemas.microsoft.com/office/drawing/2014/main" id="{579ACF5D-FD55-4D07-B4F4-8C9CFC08E3CA}"/>
              </a:ext>
            </a:extLst>
          </p:cNvPr>
          <p:cNvGraphicFramePr>
            <a:graphicFrameLocks/>
          </p:cNvGraphicFramePr>
          <p:nvPr>
            <p:extLst>
              <p:ext uri="{D42A27DB-BD31-4B8C-83A1-F6EECF244321}">
                <p14:modId xmlns:p14="http://schemas.microsoft.com/office/powerpoint/2010/main" val="2503739361"/>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26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D1AF8-0B59-4C8E-A7C9-4CC9D5F654E2}"/>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廣義相對論</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FC28FB8-9219-4AA2-8469-25C7232FAE00}"/>
                  </a:ext>
                </a:extLst>
              </p:cNvPr>
              <p:cNvSpPr>
                <a:spLocks noGrp="1"/>
              </p:cNvSpPr>
              <p:nvPr>
                <p:ph idx="1"/>
              </p:nvPr>
            </p:nvSpPr>
            <p:spPr>
              <a:xfrm>
                <a:off x="432955" y="3200399"/>
                <a:ext cx="10515600" cy="1101437"/>
              </a:xfrm>
            </p:spPr>
            <p:txBody>
              <a:bodyPr>
                <a:noAutofit/>
              </a:bodyPr>
              <a:lstStyle/>
              <a:p>
                <a:pPr marL="0" indent="0">
                  <a:buNone/>
                </a:pPr>
                <a14:m>
                  <m:oMathPara xmlns:m="http://schemas.openxmlformats.org/officeDocument/2006/math">
                    <m:oMathParaPr>
                      <m:jc m:val="centerGroup"/>
                    </m:oMathParaPr>
                    <m:oMath xmlns:m="http://schemas.openxmlformats.org/officeDocument/2006/math">
                      <m:sSub>
                        <m:sSubPr>
                          <m:ctrlPr>
                            <a:rPr lang="zh-TW" altLang="en-US" sz="4400" i="1">
                              <a:latin typeface="Cambria Math" panose="02040503050406030204" pitchFamily="18" charset="0"/>
                            </a:rPr>
                          </m:ctrlPr>
                        </m:sSubPr>
                        <m:e>
                          <m:r>
                            <a:rPr lang="zh-TW" altLang="en-US" sz="4400" i="1">
                              <a:latin typeface="Cambria Math" panose="02040503050406030204" pitchFamily="18" charset="0"/>
                            </a:rPr>
                            <m:t>𝑅</m:t>
                          </m:r>
                        </m:e>
                        <m:sub>
                          <m:r>
                            <a:rPr lang="zh-TW" altLang="en-US" sz="4400" i="1">
                              <a:latin typeface="Cambria Math" panose="02040503050406030204" pitchFamily="18" charset="0"/>
                            </a:rPr>
                            <m:t>𝜇</m:t>
                          </m:r>
                          <m:r>
                            <a:rPr lang="zh-TW" altLang="en-US" sz="4400" i="1">
                              <a:latin typeface="Cambria Math" panose="02040503050406030204" pitchFamily="18" charset="0"/>
                            </a:rPr>
                            <m:t>𝑣</m:t>
                          </m:r>
                        </m:sub>
                      </m:sSub>
                      <m:r>
                        <a:rPr lang="zh-TW" altLang="en-US" sz="4400" i="1">
                          <a:latin typeface="Cambria Math" panose="02040503050406030204" pitchFamily="18" charset="0"/>
                        </a:rPr>
                        <m:t>−</m:t>
                      </m:r>
                      <m:f>
                        <m:fPr>
                          <m:ctrlPr>
                            <a:rPr lang="zh-TW" altLang="en-US" sz="4400" i="1" smtClean="0">
                              <a:latin typeface="Cambria Math" panose="02040503050406030204" pitchFamily="18" charset="0"/>
                            </a:rPr>
                          </m:ctrlPr>
                        </m:fPr>
                        <m:num>
                          <m:r>
                            <a:rPr lang="zh-TW" altLang="en-US" sz="4400" i="1" smtClean="0">
                              <a:latin typeface="Cambria Math" panose="02040503050406030204" pitchFamily="18" charset="0"/>
                            </a:rPr>
                            <m:t>1</m:t>
                          </m:r>
                        </m:num>
                        <m:den>
                          <m:r>
                            <a:rPr lang="zh-TW" altLang="en-US" sz="4400" i="1" smtClean="0">
                              <a:latin typeface="Cambria Math" panose="02040503050406030204" pitchFamily="18" charset="0"/>
                            </a:rPr>
                            <m:t>2</m:t>
                          </m:r>
                        </m:den>
                      </m:f>
                      <m:r>
                        <a:rPr lang="zh-TW" altLang="en-US" sz="4400" i="1" smtClean="0">
                          <a:latin typeface="Cambria Math" panose="02040503050406030204" pitchFamily="18" charset="0"/>
                        </a:rPr>
                        <m:t>𝑅</m:t>
                      </m:r>
                      <m:sSub>
                        <m:sSubPr>
                          <m:ctrlPr>
                            <a:rPr lang="zh-TW" altLang="en-US" sz="4400" i="1" smtClean="0">
                              <a:latin typeface="Cambria Math" panose="02040503050406030204" pitchFamily="18" charset="0"/>
                            </a:rPr>
                          </m:ctrlPr>
                        </m:sSubPr>
                        <m:e>
                          <m:r>
                            <a:rPr lang="zh-TW" altLang="en-US" sz="4400" i="1" smtClean="0">
                              <a:latin typeface="Cambria Math" panose="02040503050406030204" pitchFamily="18" charset="0"/>
                            </a:rPr>
                            <m:t>𝑔</m:t>
                          </m:r>
                        </m:e>
                        <m:sub>
                          <m:r>
                            <a:rPr lang="zh-TW" altLang="en-US" sz="4400" i="1" smtClean="0">
                              <a:latin typeface="Cambria Math" panose="02040503050406030204" pitchFamily="18" charset="0"/>
                            </a:rPr>
                            <m:t>𝜇</m:t>
                          </m:r>
                          <m:r>
                            <a:rPr lang="zh-TW" altLang="en-US" sz="4400" i="1" smtClean="0">
                              <a:latin typeface="Cambria Math" panose="02040503050406030204" pitchFamily="18" charset="0"/>
                            </a:rPr>
                            <m:t>𝑣</m:t>
                          </m:r>
                        </m:sub>
                      </m:sSub>
                      <m:r>
                        <a:rPr lang="zh-TW" altLang="en-US" sz="4400" i="1" smtClean="0">
                          <a:latin typeface="Cambria Math" panose="02040503050406030204" pitchFamily="18" charset="0"/>
                        </a:rPr>
                        <m:t>=</m:t>
                      </m:r>
                      <m:f>
                        <m:fPr>
                          <m:ctrlPr>
                            <a:rPr lang="zh-TW" altLang="en-US" sz="4400" i="1" smtClean="0">
                              <a:latin typeface="Cambria Math" panose="02040503050406030204" pitchFamily="18" charset="0"/>
                            </a:rPr>
                          </m:ctrlPr>
                        </m:fPr>
                        <m:num>
                          <m:sSub>
                            <m:sSubPr>
                              <m:ctrlPr>
                                <a:rPr lang="zh-TW" altLang="en-US" sz="4400" i="1" smtClean="0">
                                  <a:latin typeface="Cambria Math" panose="02040503050406030204" pitchFamily="18" charset="0"/>
                                </a:rPr>
                              </m:ctrlPr>
                            </m:sSubPr>
                            <m:e>
                              <m:r>
                                <a:rPr lang="zh-TW" altLang="en-US" sz="4400" i="1" smtClean="0">
                                  <a:latin typeface="Cambria Math" panose="02040503050406030204" pitchFamily="18" charset="0"/>
                                </a:rPr>
                                <m:t>𝐺</m:t>
                              </m:r>
                            </m:e>
                            <m:sub>
                              <m:r>
                                <a:rPr lang="zh-TW" altLang="en-US" sz="4400" i="1" smtClean="0">
                                  <a:latin typeface="Cambria Math" panose="02040503050406030204" pitchFamily="18" charset="0"/>
                                </a:rPr>
                                <m:t>𝑁</m:t>
                              </m:r>
                            </m:sub>
                          </m:sSub>
                        </m:num>
                        <m:den>
                          <m:r>
                            <a:rPr lang="zh-TW" altLang="en-US" sz="4400" i="1" smtClean="0">
                              <a:latin typeface="Cambria Math" panose="02040503050406030204" pitchFamily="18" charset="0"/>
                            </a:rPr>
                            <m:t>8</m:t>
                          </m:r>
                          <m:r>
                            <a:rPr lang="zh-TW" altLang="en-US" sz="4400" i="1" smtClean="0">
                              <a:latin typeface="Cambria Math" panose="02040503050406030204" pitchFamily="18" charset="0"/>
                            </a:rPr>
                            <m:t>𝜋</m:t>
                          </m:r>
                          <m:sSup>
                            <m:sSupPr>
                              <m:ctrlPr>
                                <a:rPr lang="zh-TW" altLang="en-US" sz="4400" i="1" smtClean="0">
                                  <a:latin typeface="Cambria Math" panose="02040503050406030204" pitchFamily="18" charset="0"/>
                                </a:rPr>
                              </m:ctrlPr>
                            </m:sSupPr>
                            <m:e>
                              <m:r>
                                <a:rPr lang="zh-TW" altLang="en-US" sz="4400" i="1" smtClean="0">
                                  <a:latin typeface="Cambria Math" panose="02040503050406030204" pitchFamily="18" charset="0"/>
                                </a:rPr>
                                <m:t>𝑐</m:t>
                              </m:r>
                            </m:e>
                            <m:sup>
                              <m:r>
                                <a:rPr lang="zh-TW" altLang="en-US" sz="4400" i="1" smtClean="0">
                                  <a:latin typeface="Cambria Math" panose="02040503050406030204" pitchFamily="18" charset="0"/>
                                </a:rPr>
                                <m:t>4</m:t>
                              </m:r>
                            </m:sup>
                          </m:sSup>
                        </m:den>
                      </m:f>
                      <m:sSub>
                        <m:sSubPr>
                          <m:ctrlPr>
                            <a:rPr lang="zh-TW" altLang="en-US" sz="4400" i="1">
                              <a:latin typeface="Cambria Math" panose="02040503050406030204" pitchFamily="18" charset="0"/>
                            </a:rPr>
                          </m:ctrlPr>
                        </m:sSubPr>
                        <m:e>
                          <m:r>
                            <m:rPr>
                              <m:sty m:val="p"/>
                            </m:rPr>
                            <a:rPr lang="en-US" altLang="zh-TW" sz="4400" i="1" smtClean="0">
                              <a:latin typeface="Cambria Math" panose="02040503050406030204" pitchFamily="18" charset="0"/>
                            </a:rPr>
                            <m:t>T</m:t>
                          </m:r>
                        </m:e>
                        <m:sub>
                          <m:r>
                            <a:rPr lang="zh-TW" altLang="en-US" sz="4400" i="1">
                              <a:latin typeface="Cambria Math" panose="02040503050406030204" pitchFamily="18" charset="0"/>
                            </a:rPr>
                            <m:t>𝜇</m:t>
                          </m:r>
                          <m:r>
                            <a:rPr lang="zh-TW" altLang="en-US" sz="4400" i="1">
                              <a:latin typeface="Cambria Math" panose="02040503050406030204" pitchFamily="18" charset="0"/>
                            </a:rPr>
                            <m:t>𝑣</m:t>
                          </m:r>
                        </m:sub>
                      </m:sSub>
                    </m:oMath>
                  </m:oMathPara>
                </a14:m>
                <a:endParaRPr lang="zh-TW" altLang="en-US" sz="4400" dirty="0"/>
              </a:p>
            </p:txBody>
          </p:sp>
        </mc:Choice>
        <mc:Fallback xmlns="">
          <p:sp>
            <p:nvSpPr>
              <p:cNvPr id="3" name="內容版面配置區 2">
                <a:extLst>
                  <a:ext uri="{FF2B5EF4-FFF2-40B4-BE49-F238E27FC236}">
                    <a16:creationId xmlns:a16="http://schemas.microsoft.com/office/drawing/2014/main" id="{6FC28FB8-9219-4AA2-8469-25C7232FAE00}"/>
                  </a:ext>
                </a:extLst>
              </p:cNvPr>
              <p:cNvSpPr>
                <a:spLocks noGrp="1" noRot="1" noChangeAspect="1" noMove="1" noResize="1" noEditPoints="1" noAdjustHandles="1" noChangeArrowheads="1" noChangeShapeType="1" noTextEdit="1"/>
              </p:cNvSpPr>
              <p:nvPr>
                <p:ph idx="1"/>
              </p:nvPr>
            </p:nvSpPr>
            <p:spPr>
              <a:xfrm>
                <a:off x="432955" y="3200399"/>
                <a:ext cx="10515600" cy="1101437"/>
              </a:xfrm>
              <a:blipFill>
                <a:blip r:embed="rId3"/>
                <a:stretch>
                  <a:fillRect b="-10497"/>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172F00FD-19EC-42FC-86E9-E7E3C31263D0}"/>
              </a:ext>
            </a:extLst>
          </p:cNvPr>
          <p:cNvSpPr txBox="1"/>
          <p:nvPr/>
        </p:nvSpPr>
        <p:spPr>
          <a:xfrm>
            <a:off x="1243445" y="3378506"/>
            <a:ext cx="10255827" cy="923330"/>
          </a:xfrm>
          <a:prstGeom prst="rect">
            <a:avLst/>
          </a:prstGeom>
          <a:solidFill>
            <a:schemeClr val="bg1"/>
          </a:solidFill>
        </p:spPr>
        <p:txBody>
          <a:bodyPr wrap="square" rtlCol="0">
            <a:spAutoFit/>
          </a:bodyPr>
          <a:lstStyle/>
          <a:p>
            <a:r>
              <a:rPr lang="zh-TW" altLang="en-US" sz="5400" dirty="0">
                <a:latin typeface="微軟正黑體" panose="020B0604030504040204" pitchFamily="34" charset="-120"/>
                <a:ea typeface="微軟正黑體" panose="020B0604030504040204" pitchFamily="34" charset="-120"/>
              </a:rPr>
              <a:t>時空的結構 </a:t>
            </a:r>
            <a:r>
              <a:rPr lang="en-US" altLang="zh-TW" sz="5400" dirty="0">
                <a:latin typeface="微軟正黑體" panose="020B0604030504040204" pitchFamily="34" charset="-120"/>
                <a:ea typeface="微軟正黑體" panose="020B0604030504040204" pitchFamily="34" charset="-120"/>
              </a:rPr>
              <a:t>= </a:t>
            </a:r>
            <a:r>
              <a:rPr lang="zh-TW" altLang="en-US" sz="5400" dirty="0">
                <a:latin typeface="微軟正黑體" panose="020B0604030504040204" pitchFamily="34" charset="-120"/>
                <a:ea typeface="微軟正黑體" panose="020B0604030504040204" pitchFamily="34" charset="-120"/>
              </a:rPr>
              <a:t>空間中能量的分布</a:t>
            </a:r>
          </a:p>
        </p:txBody>
      </p:sp>
      <p:graphicFrame>
        <p:nvGraphicFramePr>
          <p:cNvPr id="7" name="內容版面配置區 3">
            <a:extLst>
              <a:ext uri="{FF2B5EF4-FFF2-40B4-BE49-F238E27FC236}">
                <a16:creationId xmlns:a16="http://schemas.microsoft.com/office/drawing/2014/main" id="{76D6257E-77F3-4523-B890-B4251906A28A}"/>
              </a:ext>
            </a:extLst>
          </p:cNvPr>
          <p:cNvGraphicFramePr>
            <a:graphicFrameLocks/>
          </p:cNvGraphicFramePr>
          <p:nvPr>
            <p:extLst>
              <p:ext uri="{D42A27DB-BD31-4B8C-83A1-F6EECF244321}">
                <p14:modId xmlns:p14="http://schemas.microsoft.com/office/powerpoint/2010/main" val="915783011"/>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514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ED7A40-AA37-47D2-9E3E-B3105C062CFD}"/>
              </a:ext>
            </a:extLst>
          </p:cNvPr>
          <p:cNvSpPr>
            <a:spLocks noGrp="1"/>
          </p:cNvSpPr>
          <p:nvPr>
            <p:ph type="title"/>
          </p:nvPr>
        </p:nvSpPr>
        <p:spPr/>
        <p:txBody>
          <a:bodyPr/>
          <a:lstStyle/>
          <a:p>
            <a:endParaRPr lang="zh-TW" altLang="en-US"/>
          </a:p>
        </p:txBody>
      </p:sp>
      <p:graphicFrame>
        <p:nvGraphicFramePr>
          <p:cNvPr id="5" name="內容版面配置區 3">
            <a:extLst>
              <a:ext uri="{FF2B5EF4-FFF2-40B4-BE49-F238E27FC236}">
                <a16:creationId xmlns:a16="http://schemas.microsoft.com/office/drawing/2014/main" id="{CAF4E16C-0647-4836-BF38-CD11C0E3BA82}"/>
              </a:ext>
            </a:extLst>
          </p:cNvPr>
          <p:cNvGraphicFramePr>
            <a:graphicFrameLocks/>
          </p:cNvGraphicFramePr>
          <p:nvPr>
            <p:extLst>
              <p:ext uri="{D42A27DB-BD31-4B8C-83A1-F6EECF244321}">
                <p14:modId xmlns:p14="http://schemas.microsoft.com/office/powerpoint/2010/main" val="3103960350"/>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群組 7">
            <a:extLst>
              <a:ext uri="{FF2B5EF4-FFF2-40B4-BE49-F238E27FC236}">
                <a16:creationId xmlns:a16="http://schemas.microsoft.com/office/drawing/2014/main" id="{61876478-5473-48BD-BCE7-1A5FD0A976C0}"/>
              </a:ext>
            </a:extLst>
          </p:cNvPr>
          <p:cNvGrpSpPr/>
          <p:nvPr/>
        </p:nvGrpSpPr>
        <p:grpSpPr>
          <a:xfrm>
            <a:off x="284886" y="195751"/>
            <a:ext cx="11549495" cy="5496042"/>
            <a:chOff x="284886" y="195751"/>
            <a:chExt cx="11549495" cy="5496042"/>
          </a:xfrm>
        </p:grpSpPr>
        <p:pic>
          <p:nvPicPr>
            <p:cNvPr id="1028" name="Picture 4" descr="File:Deepening gravity well.png - Wikimedia Commons">
              <a:extLst>
                <a:ext uri="{FF2B5EF4-FFF2-40B4-BE49-F238E27FC236}">
                  <a16:creationId xmlns:a16="http://schemas.microsoft.com/office/drawing/2014/main" id="{848B9361-DCE6-43D9-B8EB-1E67A06895C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7401"/>
            <a:stretch/>
          </p:blipFill>
          <p:spPr bwMode="auto">
            <a:xfrm>
              <a:off x="2058267" y="195751"/>
              <a:ext cx="7522152" cy="5496042"/>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E048A605-64C6-421C-9CE0-CCD795A99200}"/>
                </a:ext>
              </a:extLst>
            </p:cNvPr>
            <p:cNvSpPr txBox="1"/>
            <p:nvPr/>
          </p:nvSpPr>
          <p:spPr>
            <a:xfrm>
              <a:off x="284886" y="3068791"/>
              <a:ext cx="2067791" cy="1200329"/>
            </a:xfrm>
            <a:prstGeom prst="rect">
              <a:avLst/>
            </a:prstGeom>
            <a:noFill/>
          </p:spPr>
          <p:txBody>
            <a:bodyPr wrap="square" rtlCol="0">
              <a:spAutoFit/>
            </a:bodyPr>
            <a:lstStyle/>
            <a:p>
              <a:pPr algn="ctr"/>
              <a:r>
                <a:rPr lang="zh-TW" altLang="en-US" sz="3600" dirty="0">
                  <a:latin typeface="微軟正黑體" panose="020B0604030504040204" pitchFamily="34" charset="-120"/>
                  <a:ea typeface="微軟正黑體" panose="020B0604030504040204" pitchFamily="34" charset="-120"/>
                </a:rPr>
                <a:t>能量分布均勻</a:t>
              </a:r>
            </a:p>
          </p:txBody>
        </p:sp>
        <p:sp>
          <p:nvSpPr>
            <p:cNvPr id="7" name="文字方塊 6">
              <a:extLst>
                <a:ext uri="{FF2B5EF4-FFF2-40B4-BE49-F238E27FC236}">
                  <a16:creationId xmlns:a16="http://schemas.microsoft.com/office/drawing/2014/main" id="{729A73C6-2CDC-477C-AB65-6E4AAB223DF1}"/>
                </a:ext>
              </a:extLst>
            </p:cNvPr>
            <p:cNvSpPr txBox="1"/>
            <p:nvPr/>
          </p:nvSpPr>
          <p:spPr>
            <a:xfrm>
              <a:off x="9766590" y="3068791"/>
              <a:ext cx="2067791" cy="1200329"/>
            </a:xfrm>
            <a:prstGeom prst="rect">
              <a:avLst/>
            </a:prstGeom>
            <a:noFill/>
          </p:spPr>
          <p:txBody>
            <a:bodyPr wrap="square" rtlCol="0">
              <a:spAutoFit/>
            </a:bodyPr>
            <a:lstStyle/>
            <a:p>
              <a:pPr algn="ctr"/>
              <a:r>
                <a:rPr lang="zh-TW" altLang="en-US" sz="3600" dirty="0">
                  <a:latin typeface="微軟正黑體" panose="020B0604030504040204" pitchFamily="34" charset="-120"/>
                  <a:ea typeface="微軟正黑體" panose="020B0604030504040204" pitchFamily="34" charset="-120"/>
                </a:rPr>
                <a:t>能量分布不均勻</a:t>
              </a:r>
            </a:p>
          </p:txBody>
        </p:sp>
        <p:sp>
          <p:nvSpPr>
            <p:cNvPr id="6" name="箭號: 向右 5">
              <a:extLst>
                <a:ext uri="{FF2B5EF4-FFF2-40B4-BE49-F238E27FC236}">
                  <a16:creationId xmlns:a16="http://schemas.microsoft.com/office/drawing/2014/main" id="{2C278F8C-A627-423F-8426-B97DA3293C88}"/>
                </a:ext>
              </a:extLst>
            </p:cNvPr>
            <p:cNvSpPr/>
            <p:nvPr/>
          </p:nvSpPr>
          <p:spPr>
            <a:xfrm>
              <a:off x="1101436" y="4269120"/>
              <a:ext cx="10170101" cy="9975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38090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8052A3-E83B-4D59-8288-CD3B2FF1356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0F95CA1-7B08-4433-8C14-DBDF59BFB0B4}"/>
              </a:ext>
            </a:extLst>
          </p:cNvPr>
          <p:cNvSpPr>
            <a:spLocks noGrp="1"/>
          </p:cNvSpPr>
          <p:nvPr>
            <p:ph idx="1"/>
          </p:nvPr>
        </p:nvSpPr>
        <p:spPr/>
        <p:txBody>
          <a:bodyPr/>
          <a:lstStyle/>
          <a:p>
            <a:endParaRPr lang="zh-TW" altLang="en-US"/>
          </a:p>
        </p:txBody>
      </p:sp>
      <p:pic>
        <p:nvPicPr>
          <p:cNvPr id="4" name="Picture 6" descr="LaserFest | Lasers in Pictures">
            <a:extLst>
              <a:ext uri="{FF2B5EF4-FFF2-40B4-BE49-F238E27FC236}">
                <a16:creationId xmlns:a16="http://schemas.microsoft.com/office/drawing/2014/main" id="{17CBE26B-6833-465A-8C4A-DBA5A844D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899" y="965721"/>
            <a:ext cx="5801784"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內容版面配置區 3">
            <a:extLst>
              <a:ext uri="{FF2B5EF4-FFF2-40B4-BE49-F238E27FC236}">
                <a16:creationId xmlns:a16="http://schemas.microsoft.com/office/drawing/2014/main" id="{579558EC-9C69-4A96-B54C-9B91556CF739}"/>
              </a:ext>
            </a:extLst>
          </p:cNvPr>
          <p:cNvGraphicFramePr>
            <a:graphicFrameLocks/>
          </p:cNvGraphicFramePr>
          <p:nvPr>
            <p:extLst>
              <p:ext uri="{D42A27DB-BD31-4B8C-83A1-F6EECF244321}">
                <p14:modId xmlns:p14="http://schemas.microsoft.com/office/powerpoint/2010/main" val="3103960350"/>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2972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35CAEE-3A04-476B-989D-FEF5B9DC9619}"/>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參考系拖曳</a:t>
            </a:r>
          </a:p>
        </p:txBody>
      </p:sp>
      <p:pic>
        <p:nvPicPr>
          <p:cNvPr id="2054" name="Picture 6" descr="https://einstein.stanford.edu/Library/images/spacetime-frame-dragging.jpg">
            <a:extLst>
              <a:ext uri="{FF2B5EF4-FFF2-40B4-BE49-F238E27FC236}">
                <a16:creationId xmlns:a16="http://schemas.microsoft.com/office/drawing/2014/main" id="{7BADC171-6D7D-43D5-891E-CCD4C432C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274" y="591793"/>
            <a:ext cx="6300355" cy="4725266"/>
          </a:xfrm>
          <a:prstGeom prst="rect">
            <a:avLst/>
          </a:prstGeom>
          <a:noFill/>
          <a:extLst>
            <a:ext uri="{909E8E84-426E-40DD-AFC4-6F175D3DCCD1}">
              <a14:hiddenFill xmlns:a14="http://schemas.microsoft.com/office/drawing/2010/main">
                <a:solidFill>
                  <a:srgbClr val="FFFFFF"/>
                </a:solidFill>
              </a14:hiddenFill>
            </a:ext>
          </a:extLst>
        </p:spPr>
      </p:pic>
      <p:sp>
        <p:nvSpPr>
          <p:cNvPr id="3" name="內容版面配置區 2">
            <a:extLst>
              <a:ext uri="{FF2B5EF4-FFF2-40B4-BE49-F238E27FC236}">
                <a16:creationId xmlns:a16="http://schemas.microsoft.com/office/drawing/2014/main" id="{8BC762AC-29BD-400E-9320-EE690A4C21C0}"/>
              </a:ext>
            </a:extLst>
          </p:cNvPr>
          <p:cNvSpPr>
            <a:spLocks noGrp="1"/>
          </p:cNvSpPr>
          <p:nvPr>
            <p:ph idx="1"/>
          </p:nvPr>
        </p:nvSpPr>
        <p:spPr>
          <a:xfrm>
            <a:off x="755072" y="1930761"/>
            <a:ext cx="4842165" cy="4351338"/>
          </a:xfrm>
        </p:spPr>
        <p:txBody>
          <a:bodyPr/>
          <a:lstStyle/>
          <a:p>
            <a:r>
              <a:rPr lang="zh-TW" altLang="en-US" dirty="0"/>
              <a:t>根據廣義相對論處於轉動狀態的質量會對其周圍的時空產生拖曳的現象。</a:t>
            </a:r>
          </a:p>
        </p:txBody>
      </p:sp>
      <p:graphicFrame>
        <p:nvGraphicFramePr>
          <p:cNvPr id="5" name="內容版面配置區 3">
            <a:extLst>
              <a:ext uri="{FF2B5EF4-FFF2-40B4-BE49-F238E27FC236}">
                <a16:creationId xmlns:a16="http://schemas.microsoft.com/office/drawing/2014/main" id="{D39CF777-9EDE-4DDC-A43D-8A11CA63471B}"/>
              </a:ext>
            </a:extLst>
          </p:cNvPr>
          <p:cNvGraphicFramePr>
            <a:graphicFrameLocks/>
          </p:cNvGraphicFramePr>
          <p:nvPr>
            <p:extLst>
              <p:ext uri="{D42A27DB-BD31-4B8C-83A1-F6EECF244321}">
                <p14:modId xmlns:p14="http://schemas.microsoft.com/office/powerpoint/2010/main" val="749509384"/>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64471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1421</TotalTime>
  <Words>1322</Words>
  <Application>Microsoft Office PowerPoint</Application>
  <PresentationFormat>寬螢幕</PresentationFormat>
  <Paragraphs>151</Paragraphs>
  <Slides>25</Slides>
  <Notes>18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25</vt:i4>
      </vt:variant>
    </vt:vector>
  </HeadingPairs>
  <TitlesOfParts>
    <vt:vector size="35" baseType="lpstr">
      <vt:lpstr>等线</vt:lpstr>
      <vt:lpstr>微软雅黑</vt:lpstr>
      <vt:lpstr>方正特粗光辉简体</vt:lpstr>
      <vt:lpstr>微軟正黑體</vt:lpstr>
      <vt:lpstr>新細明體</vt:lpstr>
      <vt:lpstr>Arial</vt:lpstr>
      <vt:lpstr>Calibri</vt:lpstr>
      <vt:lpstr>Calibri Light</vt:lpstr>
      <vt:lpstr>Cambria Math</vt:lpstr>
      <vt:lpstr>Office 佈景主題</vt:lpstr>
      <vt:lpstr>時光機的都市傳說</vt:lpstr>
      <vt:lpstr>PowerPoint 簡報</vt:lpstr>
      <vt:lpstr>馬雷特(Ronald L. Mallett)</vt:lpstr>
      <vt:lpstr>時光機理論</vt:lpstr>
      <vt:lpstr>狹義相對論</vt:lpstr>
      <vt:lpstr>廣義相對論</vt:lpstr>
      <vt:lpstr>PowerPoint 簡報</vt:lpstr>
      <vt:lpstr>PowerPoint 簡報</vt:lpstr>
      <vt:lpstr>參考系拖曳</vt:lpstr>
      <vt:lpstr>循環雷射</vt:lpstr>
      <vt:lpstr>封閉時間迴圈</vt:lpstr>
      <vt:lpstr>實驗結果</vt:lpstr>
      <vt:lpstr>PowerPoint 簡報</vt:lpstr>
      <vt:lpstr>約翰·提托(John · Titor)</vt:lpstr>
      <vt:lpstr>使命</vt:lpstr>
      <vt:lpstr>成功的預言</vt:lpstr>
      <vt:lpstr>C204型重力變形時間轉移裝置</vt:lpstr>
      <vt:lpstr>原理</vt:lpstr>
      <vt:lpstr>PowerPoint 簡報</vt:lpstr>
      <vt:lpstr>PowerPoint 簡報</vt:lpstr>
      <vt:lpstr>為什麼產生兩個黑洞?</vt:lpstr>
      <vt:lpstr>如果只用一個黑洞進行穿越…</vt:lpstr>
      <vt:lpstr>無法承受過強的重力</vt:lpstr>
      <vt:lpstr>用兩個黑洞互相抵消過大的重力</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時空穿越</dc:title>
  <dc:creator>hermit tai</dc:creator>
  <cp:lastModifiedBy>hermit tai</cp:lastModifiedBy>
  <cp:revision>103</cp:revision>
  <dcterms:created xsi:type="dcterms:W3CDTF">2020-10-25T15:24:32Z</dcterms:created>
  <dcterms:modified xsi:type="dcterms:W3CDTF">2020-10-29T19:58:03Z</dcterms:modified>
</cp:coreProperties>
</file>