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5" r:id="rId3"/>
    <p:sldId id="266" r:id="rId4"/>
    <p:sldId id="267" r:id="rId5"/>
    <p:sldId id="263" r:id="rId6"/>
    <p:sldId id="269" r:id="rId7"/>
    <p:sldId id="336" r:id="rId8"/>
    <p:sldId id="337" r:id="rId9"/>
    <p:sldId id="264" r:id="rId10"/>
    <p:sldId id="265" r:id="rId11"/>
    <p:sldId id="270" r:id="rId12"/>
    <p:sldId id="334" r:id="rId13"/>
    <p:sldId id="258" r:id="rId14"/>
    <p:sldId id="271" r:id="rId15"/>
    <p:sldId id="260" r:id="rId16"/>
    <p:sldId id="272" r:id="rId17"/>
    <p:sldId id="275" r:id="rId18"/>
    <p:sldId id="338" r:id="rId19"/>
    <p:sldId id="276" r:id="rId20"/>
    <p:sldId id="339" r:id="rId21"/>
    <p:sldId id="28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mit tai" initials="ht" lastIdx="1" clrIdx="0">
    <p:extLst>
      <p:ext uri="{19B8F6BF-5375-455C-9EA6-DF929625EA0E}">
        <p15:presenceInfo xmlns:p15="http://schemas.microsoft.com/office/powerpoint/2012/main" userId="f41ee61a7334f0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42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2D105-8A17-49E9-B571-C8E7C41E9D6C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BDD2B125-1F5E-41CC-9D0B-12A6288BE5AB}">
      <dgm:prSet phldrT="[文字]"/>
      <dgm:spPr/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能量影響時間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878476-6974-4921-B50B-7A53F8DB915B}" type="parTrans" cxnId="{1D166354-CDBB-4C7B-ABA8-B7DD4355F305}">
      <dgm:prSet/>
      <dgm:spPr/>
    </dgm:pt>
    <dgm:pt modelId="{3AE7B127-A7DC-479D-BBC2-69B4FB1C82D1}" type="sibTrans" cxnId="{1D166354-CDBB-4C7B-ABA8-B7DD4355F305}">
      <dgm:prSet/>
      <dgm:spPr/>
    </dgm:pt>
    <dgm:pt modelId="{D3CD7E9F-7FFC-4569-9191-42A1B2A22105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能量旋轉</a:t>
          </a:r>
        </a:p>
      </dgm:t>
    </dgm:pt>
    <dgm:pt modelId="{1757128F-862F-4602-A72B-357886135EC9}" type="parTrans" cxnId="{483DCA56-1404-4B96-93FB-9CB230608139}">
      <dgm:prSet/>
      <dgm:spPr/>
    </dgm:pt>
    <dgm:pt modelId="{5F1229CB-643D-46FC-88E3-D56829EDC77C}" type="sibTrans" cxnId="{483DCA56-1404-4B96-93FB-9CB230608139}">
      <dgm:prSet/>
      <dgm:spPr/>
    </dgm:pt>
    <dgm:pt modelId="{751E5CC2-BC12-4532-A2B3-97D930826932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能量增強</a:t>
          </a:r>
        </a:p>
      </dgm:t>
    </dgm:pt>
    <dgm:pt modelId="{17DB7431-96E3-49AF-BB75-0DC67CBC821D}" type="parTrans" cxnId="{5ED97514-2FE1-4DAD-AA58-E56CF60790E3}">
      <dgm:prSet/>
      <dgm:spPr/>
    </dgm:pt>
    <dgm:pt modelId="{BD14E5F6-4A6C-41DD-81D8-DC2AFBF0AB78}" type="sibTrans" cxnId="{5ED97514-2FE1-4DAD-AA58-E56CF60790E3}">
      <dgm:prSet/>
      <dgm:spPr/>
    </dgm:pt>
    <dgm:pt modelId="{25822CB9-3E42-4516-BA44-3A48FC7A3AAB}" type="pres">
      <dgm:prSet presAssocID="{EED2D105-8A17-49E9-B571-C8E7C41E9D6C}" presName="CompostProcess" presStyleCnt="0">
        <dgm:presLayoutVars>
          <dgm:dir/>
          <dgm:resizeHandles val="exact"/>
        </dgm:presLayoutVars>
      </dgm:prSet>
      <dgm:spPr/>
    </dgm:pt>
    <dgm:pt modelId="{609D2A28-DB2B-48C0-A71E-04B18F9E09D5}" type="pres">
      <dgm:prSet presAssocID="{EED2D105-8A17-49E9-B571-C8E7C41E9D6C}" presName="arrow" presStyleLbl="bgShp" presStyleIdx="0" presStyleCnt="1"/>
      <dgm:spPr/>
    </dgm:pt>
    <dgm:pt modelId="{F7526BD8-03C3-4C13-AC41-5B269F7E5889}" type="pres">
      <dgm:prSet presAssocID="{EED2D105-8A17-49E9-B571-C8E7C41E9D6C}" presName="linearProcess" presStyleCnt="0"/>
      <dgm:spPr/>
    </dgm:pt>
    <dgm:pt modelId="{D15B91CF-8A1F-4223-89FD-6B1E8BB223E1}" type="pres">
      <dgm:prSet presAssocID="{BDD2B125-1F5E-41CC-9D0B-12A6288BE5AB}" presName="textNode" presStyleLbl="node1" presStyleIdx="0" presStyleCnt="3">
        <dgm:presLayoutVars>
          <dgm:bulletEnabled val="1"/>
        </dgm:presLayoutVars>
      </dgm:prSet>
      <dgm:spPr/>
    </dgm:pt>
    <dgm:pt modelId="{524E2567-AA60-45E2-9C9C-43DBB23C4A16}" type="pres">
      <dgm:prSet presAssocID="{3AE7B127-A7DC-479D-BBC2-69B4FB1C82D1}" presName="sibTrans" presStyleCnt="0"/>
      <dgm:spPr/>
    </dgm:pt>
    <dgm:pt modelId="{B11465C3-9343-4C1E-B5F4-08B64BEF1E17}" type="pres">
      <dgm:prSet presAssocID="{D3CD7E9F-7FFC-4569-9191-42A1B2A22105}" presName="textNode" presStyleLbl="node1" presStyleIdx="1" presStyleCnt="3">
        <dgm:presLayoutVars>
          <dgm:bulletEnabled val="1"/>
        </dgm:presLayoutVars>
      </dgm:prSet>
      <dgm:spPr/>
    </dgm:pt>
    <dgm:pt modelId="{C26F1D6B-B8EC-46FD-94FD-1D6A4D099144}" type="pres">
      <dgm:prSet presAssocID="{5F1229CB-643D-46FC-88E3-D56829EDC77C}" presName="sibTrans" presStyleCnt="0"/>
      <dgm:spPr/>
    </dgm:pt>
    <dgm:pt modelId="{8E6BA458-2AEC-42DC-B1C1-86E784F3DE20}" type="pres">
      <dgm:prSet presAssocID="{751E5CC2-BC12-4532-A2B3-97D93082693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DF03013-6290-4F33-87BE-80C74ABD27CA}" type="presOf" srcId="{751E5CC2-BC12-4532-A2B3-97D930826932}" destId="{8E6BA458-2AEC-42DC-B1C1-86E784F3DE20}" srcOrd="0" destOrd="0" presId="urn:microsoft.com/office/officeart/2005/8/layout/hProcess9"/>
    <dgm:cxn modelId="{5ED97514-2FE1-4DAD-AA58-E56CF60790E3}" srcId="{EED2D105-8A17-49E9-B571-C8E7C41E9D6C}" destId="{751E5CC2-BC12-4532-A2B3-97D930826932}" srcOrd="2" destOrd="0" parTransId="{17DB7431-96E3-49AF-BB75-0DC67CBC821D}" sibTransId="{BD14E5F6-4A6C-41DD-81D8-DC2AFBF0AB78}"/>
    <dgm:cxn modelId="{1D166354-CDBB-4C7B-ABA8-B7DD4355F305}" srcId="{EED2D105-8A17-49E9-B571-C8E7C41E9D6C}" destId="{BDD2B125-1F5E-41CC-9D0B-12A6288BE5AB}" srcOrd="0" destOrd="0" parTransId="{E4878476-6974-4921-B50B-7A53F8DB915B}" sibTransId="{3AE7B127-A7DC-479D-BBC2-69B4FB1C82D1}"/>
    <dgm:cxn modelId="{483DCA56-1404-4B96-93FB-9CB230608139}" srcId="{EED2D105-8A17-49E9-B571-C8E7C41E9D6C}" destId="{D3CD7E9F-7FFC-4569-9191-42A1B2A22105}" srcOrd="1" destOrd="0" parTransId="{1757128F-862F-4602-A72B-357886135EC9}" sibTransId="{5F1229CB-643D-46FC-88E3-D56829EDC77C}"/>
    <dgm:cxn modelId="{D301DDAA-83EC-45C5-A70C-84D6FEA03A37}" type="presOf" srcId="{D3CD7E9F-7FFC-4569-9191-42A1B2A22105}" destId="{B11465C3-9343-4C1E-B5F4-08B64BEF1E17}" srcOrd="0" destOrd="0" presId="urn:microsoft.com/office/officeart/2005/8/layout/hProcess9"/>
    <dgm:cxn modelId="{34ABA6C3-CC96-4DF7-9D19-507502F8D5D1}" type="presOf" srcId="{EED2D105-8A17-49E9-B571-C8E7C41E9D6C}" destId="{25822CB9-3E42-4516-BA44-3A48FC7A3AAB}" srcOrd="0" destOrd="0" presId="urn:microsoft.com/office/officeart/2005/8/layout/hProcess9"/>
    <dgm:cxn modelId="{CF1135C6-D490-4568-A89E-A461100BAA9F}" type="presOf" srcId="{BDD2B125-1F5E-41CC-9D0B-12A6288BE5AB}" destId="{D15B91CF-8A1F-4223-89FD-6B1E8BB223E1}" srcOrd="0" destOrd="0" presId="urn:microsoft.com/office/officeart/2005/8/layout/hProcess9"/>
    <dgm:cxn modelId="{86B38FD9-8AE1-4710-BF4E-5F53FB336D4A}" type="presParOf" srcId="{25822CB9-3E42-4516-BA44-3A48FC7A3AAB}" destId="{609D2A28-DB2B-48C0-A71E-04B18F9E09D5}" srcOrd="0" destOrd="0" presId="urn:microsoft.com/office/officeart/2005/8/layout/hProcess9"/>
    <dgm:cxn modelId="{1B6B8EB7-AFFE-446E-9429-E482C4845D80}" type="presParOf" srcId="{25822CB9-3E42-4516-BA44-3A48FC7A3AAB}" destId="{F7526BD8-03C3-4C13-AC41-5B269F7E5889}" srcOrd="1" destOrd="0" presId="urn:microsoft.com/office/officeart/2005/8/layout/hProcess9"/>
    <dgm:cxn modelId="{37D5053C-797B-4F3F-A831-1A29CCBE47FA}" type="presParOf" srcId="{F7526BD8-03C3-4C13-AC41-5B269F7E5889}" destId="{D15B91CF-8A1F-4223-89FD-6B1E8BB223E1}" srcOrd="0" destOrd="0" presId="urn:microsoft.com/office/officeart/2005/8/layout/hProcess9"/>
    <dgm:cxn modelId="{44A80A90-A38A-498D-A951-8EF55E99D38B}" type="presParOf" srcId="{F7526BD8-03C3-4C13-AC41-5B269F7E5889}" destId="{524E2567-AA60-45E2-9C9C-43DBB23C4A16}" srcOrd="1" destOrd="0" presId="urn:microsoft.com/office/officeart/2005/8/layout/hProcess9"/>
    <dgm:cxn modelId="{DFB84650-FF5C-40D7-9362-D848F3AF0168}" type="presParOf" srcId="{F7526BD8-03C3-4C13-AC41-5B269F7E5889}" destId="{B11465C3-9343-4C1E-B5F4-08B64BEF1E17}" srcOrd="2" destOrd="0" presId="urn:microsoft.com/office/officeart/2005/8/layout/hProcess9"/>
    <dgm:cxn modelId="{C8ED9CC3-A6ED-4E3A-82D3-05D2C5AF3A2A}" type="presParOf" srcId="{F7526BD8-03C3-4C13-AC41-5B269F7E5889}" destId="{C26F1D6B-B8EC-46FD-94FD-1D6A4D099144}" srcOrd="3" destOrd="0" presId="urn:microsoft.com/office/officeart/2005/8/layout/hProcess9"/>
    <dgm:cxn modelId="{50DE21FF-A0EE-404D-A4D2-671D4F694B69}" type="presParOf" srcId="{F7526BD8-03C3-4C13-AC41-5B269F7E5889}" destId="{8E6BA458-2AEC-42DC-B1C1-86E784F3DE2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9635D-CDFA-438C-980D-A594A8C1CB94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426E37F1-CD39-4B3F-B478-62967FB3A0E8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調整重力場產生兩個黑洞</a:t>
          </a:r>
        </a:p>
      </dgm:t>
    </dgm:pt>
    <dgm:pt modelId="{09F87881-1C44-4881-9CFD-8E1723B72D26}" type="parTrans" cxnId="{4CA22428-F879-466E-938F-4754A1B95643}">
      <dgm:prSet/>
      <dgm:spPr/>
      <dgm:t>
        <a:bodyPr/>
        <a:lstStyle/>
        <a:p>
          <a:endParaRPr lang="zh-TW" altLang="en-US"/>
        </a:p>
      </dgm:t>
    </dgm:pt>
    <dgm:pt modelId="{0139C9DF-C184-44F5-8F73-DC01EE82A4B2}" type="sibTrans" cxnId="{4CA22428-F879-466E-938F-4754A1B95643}">
      <dgm:prSet/>
      <dgm:spPr/>
      <dgm:t>
        <a:bodyPr/>
        <a:lstStyle/>
        <a:p>
          <a:endParaRPr lang="zh-TW" altLang="en-US"/>
        </a:p>
      </dgm:t>
    </dgm:pt>
    <dgm:pt modelId="{20B2D688-B122-421C-8D69-17869ACB0CB3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兩個黑洞互相抵銷過大的重力</a:t>
          </a:r>
        </a:p>
      </dgm:t>
    </dgm:pt>
    <dgm:pt modelId="{AF8C432F-352C-4226-ABB0-E3C2E7C78BD7}" type="parTrans" cxnId="{07ACB987-6EBC-45B2-9234-C65F90125254}">
      <dgm:prSet/>
      <dgm:spPr/>
      <dgm:t>
        <a:bodyPr/>
        <a:lstStyle/>
        <a:p>
          <a:endParaRPr lang="zh-TW" altLang="en-US"/>
        </a:p>
      </dgm:t>
    </dgm:pt>
    <dgm:pt modelId="{F1761DCF-074A-4A5F-9C2B-C40BD9DA6AF9}" type="sibTrans" cxnId="{07ACB987-6EBC-45B2-9234-C65F90125254}">
      <dgm:prSet/>
      <dgm:spPr/>
      <dgm:t>
        <a:bodyPr/>
        <a:lstStyle/>
        <a:p>
          <a:endParaRPr lang="zh-TW" altLang="en-US"/>
        </a:p>
      </dgm:t>
    </dgm:pt>
    <dgm:pt modelId="{204BC2FD-8FFA-4E66-866E-569A8B7E686E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藉由黑洞中心產生的封閉時間迴圈穿越時空</a:t>
          </a:r>
        </a:p>
      </dgm:t>
    </dgm:pt>
    <dgm:pt modelId="{CFED28E6-5B8C-40EB-ADC6-B2082187BACC}" type="parTrans" cxnId="{A11D6737-9708-400F-8D07-5679D0306DB5}">
      <dgm:prSet/>
      <dgm:spPr/>
      <dgm:t>
        <a:bodyPr/>
        <a:lstStyle/>
        <a:p>
          <a:endParaRPr lang="zh-TW" altLang="en-US"/>
        </a:p>
      </dgm:t>
    </dgm:pt>
    <dgm:pt modelId="{0C7D869D-C82F-4459-93B1-AFF8215B00AA}" type="sibTrans" cxnId="{A11D6737-9708-400F-8D07-5679D0306DB5}">
      <dgm:prSet/>
      <dgm:spPr/>
      <dgm:t>
        <a:bodyPr/>
        <a:lstStyle/>
        <a:p>
          <a:endParaRPr lang="zh-TW" altLang="en-US"/>
        </a:p>
      </dgm:t>
    </dgm:pt>
    <dgm:pt modelId="{57DFA583-4827-4208-8665-FBC1587351FC}" type="pres">
      <dgm:prSet presAssocID="{AAD9635D-CDFA-438C-980D-A594A8C1CB94}" presName="CompostProcess" presStyleCnt="0">
        <dgm:presLayoutVars>
          <dgm:dir/>
          <dgm:resizeHandles val="exact"/>
        </dgm:presLayoutVars>
      </dgm:prSet>
      <dgm:spPr/>
    </dgm:pt>
    <dgm:pt modelId="{0D74952B-6A89-4ABB-8B04-67C1D3B2C8BC}" type="pres">
      <dgm:prSet presAssocID="{AAD9635D-CDFA-438C-980D-A594A8C1CB94}" presName="arrow" presStyleLbl="bgShp" presStyleIdx="0" presStyleCnt="1"/>
      <dgm:spPr/>
    </dgm:pt>
    <dgm:pt modelId="{3E7D140E-7EC0-4E57-AB08-60598E6569C9}" type="pres">
      <dgm:prSet presAssocID="{AAD9635D-CDFA-438C-980D-A594A8C1CB94}" presName="linearProcess" presStyleCnt="0"/>
      <dgm:spPr/>
    </dgm:pt>
    <dgm:pt modelId="{CB158D48-6185-4CDC-867D-2873B3D6B1D7}" type="pres">
      <dgm:prSet presAssocID="{426E37F1-CD39-4B3F-B478-62967FB3A0E8}" presName="textNode" presStyleLbl="node1" presStyleIdx="0" presStyleCnt="3">
        <dgm:presLayoutVars>
          <dgm:bulletEnabled val="1"/>
        </dgm:presLayoutVars>
      </dgm:prSet>
      <dgm:spPr/>
    </dgm:pt>
    <dgm:pt modelId="{13E0DA12-31FB-44C2-A54E-D5C26EE8CE09}" type="pres">
      <dgm:prSet presAssocID="{0139C9DF-C184-44F5-8F73-DC01EE82A4B2}" presName="sibTrans" presStyleCnt="0"/>
      <dgm:spPr/>
    </dgm:pt>
    <dgm:pt modelId="{DE62AE8A-01DD-4836-85DE-FBDED881AED7}" type="pres">
      <dgm:prSet presAssocID="{20B2D688-B122-421C-8D69-17869ACB0CB3}" presName="textNode" presStyleLbl="node1" presStyleIdx="1" presStyleCnt="3">
        <dgm:presLayoutVars>
          <dgm:bulletEnabled val="1"/>
        </dgm:presLayoutVars>
      </dgm:prSet>
      <dgm:spPr/>
    </dgm:pt>
    <dgm:pt modelId="{91FB7661-0E46-4EEE-9C5C-E4CBAD664F79}" type="pres">
      <dgm:prSet presAssocID="{F1761DCF-074A-4A5F-9C2B-C40BD9DA6AF9}" presName="sibTrans" presStyleCnt="0"/>
      <dgm:spPr/>
    </dgm:pt>
    <dgm:pt modelId="{16088B88-2498-43CE-8C19-4CA18F58834E}" type="pres">
      <dgm:prSet presAssocID="{204BC2FD-8FFA-4E66-866E-569A8B7E686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DA0CB25-7DDF-4099-B7F8-C9A654494677}" type="presOf" srcId="{20B2D688-B122-421C-8D69-17869ACB0CB3}" destId="{DE62AE8A-01DD-4836-85DE-FBDED881AED7}" srcOrd="0" destOrd="0" presId="urn:microsoft.com/office/officeart/2005/8/layout/hProcess9"/>
    <dgm:cxn modelId="{4CA22428-F879-466E-938F-4754A1B95643}" srcId="{AAD9635D-CDFA-438C-980D-A594A8C1CB94}" destId="{426E37F1-CD39-4B3F-B478-62967FB3A0E8}" srcOrd="0" destOrd="0" parTransId="{09F87881-1C44-4881-9CFD-8E1723B72D26}" sibTransId="{0139C9DF-C184-44F5-8F73-DC01EE82A4B2}"/>
    <dgm:cxn modelId="{A11D6737-9708-400F-8D07-5679D0306DB5}" srcId="{AAD9635D-CDFA-438C-980D-A594A8C1CB94}" destId="{204BC2FD-8FFA-4E66-866E-569A8B7E686E}" srcOrd="2" destOrd="0" parTransId="{CFED28E6-5B8C-40EB-ADC6-B2082187BACC}" sibTransId="{0C7D869D-C82F-4459-93B1-AFF8215B00AA}"/>
    <dgm:cxn modelId="{36418044-44DF-4C3F-B790-23FE1B839B48}" type="presOf" srcId="{AAD9635D-CDFA-438C-980D-A594A8C1CB94}" destId="{57DFA583-4827-4208-8665-FBC1587351FC}" srcOrd="0" destOrd="0" presId="urn:microsoft.com/office/officeart/2005/8/layout/hProcess9"/>
    <dgm:cxn modelId="{07ACB987-6EBC-45B2-9234-C65F90125254}" srcId="{AAD9635D-CDFA-438C-980D-A594A8C1CB94}" destId="{20B2D688-B122-421C-8D69-17869ACB0CB3}" srcOrd="1" destOrd="0" parTransId="{AF8C432F-352C-4226-ABB0-E3C2E7C78BD7}" sibTransId="{F1761DCF-074A-4A5F-9C2B-C40BD9DA6AF9}"/>
    <dgm:cxn modelId="{05AB91B2-A7AC-4E36-A1E6-EC71251DF39D}" type="presOf" srcId="{426E37F1-CD39-4B3F-B478-62967FB3A0E8}" destId="{CB158D48-6185-4CDC-867D-2873B3D6B1D7}" srcOrd="0" destOrd="0" presId="urn:microsoft.com/office/officeart/2005/8/layout/hProcess9"/>
    <dgm:cxn modelId="{62E549BA-C3A5-4E2F-AC59-91BB0E46C979}" type="presOf" srcId="{204BC2FD-8FFA-4E66-866E-569A8B7E686E}" destId="{16088B88-2498-43CE-8C19-4CA18F58834E}" srcOrd="0" destOrd="0" presId="urn:microsoft.com/office/officeart/2005/8/layout/hProcess9"/>
    <dgm:cxn modelId="{ABFC3E9D-EA15-4EDD-A894-CB32705D19F6}" type="presParOf" srcId="{57DFA583-4827-4208-8665-FBC1587351FC}" destId="{0D74952B-6A89-4ABB-8B04-67C1D3B2C8BC}" srcOrd="0" destOrd="0" presId="urn:microsoft.com/office/officeart/2005/8/layout/hProcess9"/>
    <dgm:cxn modelId="{521C969E-774F-42C6-A2A6-04FDA813B200}" type="presParOf" srcId="{57DFA583-4827-4208-8665-FBC1587351FC}" destId="{3E7D140E-7EC0-4E57-AB08-60598E6569C9}" srcOrd="1" destOrd="0" presId="urn:microsoft.com/office/officeart/2005/8/layout/hProcess9"/>
    <dgm:cxn modelId="{77AD4572-7B0C-445A-B4F2-E95D42B2529D}" type="presParOf" srcId="{3E7D140E-7EC0-4E57-AB08-60598E6569C9}" destId="{CB158D48-6185-4CDC-867D-2873B3D6B1D7}" srcOrd="0" destOrd="0" presId="urn:microsoft.com/office/officeart/2005/8/layout/hProcess9"/>
    <dgm:cxn modelId="{69F953E9-6D75-4814-9503-290EE2164570}" type="presParOf" srcId="{3E7D140E-7EC0-4E57-AB08-60598E6569C9}" destId="{13E0DA12-31FB-44C2-A54E-D5C26EE8CE09}" srcOrd="1" destOrd="0" presId="urn:microsoft.com/office/officeart/2005/8/layout/hProcess9"/>
    <dgm:cxn modelId="{11C03D4C-BD5B-4C70-AFE4-2490298F44F9}" type="presParOf" srcId="{3E7D140E-7EC0-4E57-AB08-60598E6569C9}" destId="{DE62AE8A-01DD-4836-85DE-FBDED881AED7}" srcOrd="2" destOrd="0" presId="urn:microsoft.com/office/officeart/2005/8/layout/hProcess9"/>
    <dgm:cxn modelId="{B997867E-7D29-4B5A-B36A-6AB506CEF992}" type="presParOf" srcId="{3E7D140E-7EC0-4E57-AB08-60598E6569C9}" destId="{91FB7661-0E46-4EEE-9C5C-E4CBAD664F79}" srcOrd="3" destOrd="0" presId="urn:microsoft.com/office/officeart/2005/8/layout/hProcess9"/>
    <dgm:cxn modelId="{C86D535C-4CAE-42D4-B6E3-3D7151C67DF1}" type="presParOf" srcId="{3E7D140E-7EC0-4E57-AB08-60598E6569C9}" destId="{16088B88-2498-43CE-8C19-4CA18F58834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D2A28-DB2B-48C0-A71E-04B18F9E09D5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B91CF-8A1F-4223-89FD-6B1E8BB223E1}">
      <dsp:nvSpPr>
        <dsp:cNvPr id="0" name=""/>
        <dsp:cNvSpPr/>
      </dsp:nvSpPr>
      <dsp:spPr>
        <a:xfrm>
          <a:off x="6193" y="1305401"/>
          <a:ext cx="3297741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能量影響時間</a:t>
          </a:r>
          <a:endParaRPr lang="zh-TW" altLang="en-US" sz="3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1159" y="1390367"/>
        <a:ext cx="3127809" cy="1570603"/>
      </dsp:txXfrm>
    </dsp:sp>
    <dsp:sp modelId="{B11465C3-9343-4C1E-B5F4-08B64BEF1E17}">
      <dsp:nvSpPr>
        <dsp:cNvPr id="0" name=""/>
        <dsp:cNvSpPr/>
      </dsp:nvSpPr>
      <dsp:spPr>
        <a:xfrm>
          <a:off x="3608929" y="1305401"/>
          <a:ext cx="3297741" cy="1740535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能量旋轉</a:t>
          </a:r>
        </a:p>
      </dsp:txBody>
      <dsp:txXfrm>
        <a:off x="3693895" y="1390367"/>
        <a:ext cx="3127809" cy="1570603"/>
      </dsp:txXfrm>
    </dsp:sp>
    <dsp:sp modelId="{8E6BA458-2AEC-42DC-B1C1-86E784F3DE20}">
      <dsp:nvSpPr>
        <dsp:cNvPr id="0" name=""/>
        <dsp:cNvSpPr/>
      </dsp:nvSpPr>
      <dsp:spPr>
        <a:xfrm>
          <a:off x="7211664" y="1305401"/>
          <a:ext cx="3297741" cy="174053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能量增強</a:t>
          </a:r>
        </a:p>
      </dsp:txBody>
      <dsp:txXfrm>
        <a:off x="7296630" y="1390367"/>
        <a:ext cx="3127809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4952B-6A89-4ABB-8B04-67C1D3B2C8BC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58D48-6185-4CDC-867D-2873B3D6B1D7}">
      <dsp:nvSpPr>
        <dsp:cNvPr id="0" name=""/>
        <dsp:cNvSpPr/>
      </dsp:nvSpPr>
      <dsp:spPr>
        <a:xfrm>
          <a:off x="356339" y="1305401"/>
          <a:ext cx="315468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調整重力場產生兩個黑洞</a:t>
          </a:r>
        </a:p>
      </dsp:txBody>
      <dsp:txXfrm>
        <a:off x="441305" y="1390367"/>
        <a:ext cx="2984748" cy="1570603"/>
      </dsp:txXfrm>
    </dsp:sp>
    <dsp:sp modelId="{DE62AE8A-01DD-4836-85DE-FBDED881AED7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兩個黑洞互相抵銷過大的重力</a:t>
          </a:r>
        </a:p>
      </dsp:txBody>
      <dsp:txXfrm>
        <a:off x="3765426" y="1390367"/>
        <a:ext cx="2984748" cy="1570603"/>
      </dsp:txXfrm>
    </dsp:sp>
    <dsp:sp modelId="{16088B88-2498-43CE-8C19-4CA18F58834E}">
      <dsp:nvSpPr>
        <dsp:cNvPr id="0" name=""/>
        <dsp:cNvSpPr/>
      </dsp:nvSpPr>
      <dsp:spPr>
        <a:xfrm>
          <a:off x="7004580" y="1305401"/>
          <a:ext cx="3154680" cy="174053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藉由黑洞中心產生的封閉時間迴圈穿越時空</a:t>
          </a:r>
        </a:p>
      </dsp:txBody>
      <dsp:txXfrm>
        <a:off x="7089546" y="1390367"/>
        <a:ext cx="29847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54F54-E90F-4606-9C47-21B01465DAC3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0B1C-1E36-46F2-9B46-652C8ACF5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5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18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作者將一顆自旋的中子打進上述那個雷射迴圈中，果然觀察到中子在通過時，發生了時間遲滯的現象（計算中子旋轉的結果）。 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不過作者的研究發表距今也已經十多年了，目前還是沒有其他消息，這也是把他歸類為都市傳說的原因。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899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1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美國出書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229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IBM 5100</a:t>
            </a:r>
            <a:r>
              <a:rPr lang="zh-TW" altLang="en-US" dirty="0"/>
              <a:t>手冊上沒寫的電腦語言翻譯功能為一些舊式的電腦程式除錯，</a:t>
            </a:r>
            <a:endParaRPr lang="en-US" altLang="zh-TW" dirty="0"/>
          </a:p>
          <a:p>
            <a:r>
              <a:rPr lang="zh-TW" altLang="en-US" dirty="0"/>
              <a:t>由於這個功能在他講出來之前只有一部分相關人士知道，因此大大提高了身為時間旅行者可信度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059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不過這種時間旅行者預言很多都是事情發生後後人再根據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一些模糊的用語自行解釋去符合成事實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但和其他時間旅行者不同的地方是它提出一套完整的時間穿越理論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所以下面來介紹約翰提托的時光機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可以加</a:t>
            </a:r>
            <a:r>
              <a:rPr lang="en-US" altLang="zh-TW" dirty="0"/>
              <a:t>CERN</a:t>
            </a:r>
            <a:r>
              <a:rPr lang="zh-TW" altLang="en-US" dirty="0"/>
              <a:t>預言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81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馬雷特是非裔美國人，是美國第七十九位黑人物理博士，並在美國康涅狄格大學擔任理論物理學教授。現年</a:t>
            </a:r>
            <a:r>
              <a:rPr lang="en-US" altLang="zh-TW" dirty="0"/>
              <a:t>75</a:t>
            </a:r>
            <a:r>
              <a:rPr lang="zh-TW" altLang="en-US" dirty="0"/>
              <a:t>歲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自幼受科幻小說的影響決心要建造出時光機。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他也有在物理學期刊上，發表了許多論文， 討論時光旅行的可能性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60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藉由光線也會影響空間的效應，來使用循環光線（也就是讓光線繞圈）的方式，來造成坐標系拖曳的現象、進一步產生時間的封閉迴圈，以建立出時光機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0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廣義相對論的主要內涵可以用「愛因斯坦方程式」來表述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而愛因斯坦方程式則是用等號連結了「時空的結構」和「空間中能量的分佈」兩個物理觀念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愛因斯坦把傳統物理中的「重力」概念解釋成一種「時空結構扭曲」的自然現象，而這個扭曲程度的大小（也就是重力表現的大小；即上式的左手邊），則由空間中能量「不均勻」分佈的程度（即上式的右手邊）來決定。能量越是不均勻分佈，則時空結構就越扭曲，其所表現出來的重力現象也就越大，同時這個「時、空」扭曲也會讓時間的流逝變慢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0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重力場會造成時空的扭曲，也有造成時間變慢的效果。物質和能量都可以產生引力場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50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因此作者用雷射作為影響時間的能量來源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53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由四道雷射光束順向及逆向構成二個迴圈，用這種高能的循環光束造成小空間的扭曲，產生幀拖曳現象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54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994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當在足夠的能量下，循環激光可能不僅會產生幀拖曳現象，還會產生閉合的時光曲線（</a:t>
            </a:r>
            <a:r>
              <a:rPr lang="en-US" altLang="zh-TW" dirty="0"/>
              <a:t>CTC</a:t>
            </a:r>
            <a:r>
              <a:rPr lang="zh-TW" altLang="en-US" dirty="0"/>
              <a:t>），從而使時間穿越過去</a:t>
            </a:r>
            <a:endParaRPr lang="en-US" altLang="zh-TW" dirty="0"/>
          </a:p>
          <a:p>
            <a:r>
              <a:rPr lang="zh-TW" altLang="en-US" dirty="0"/>
              <a:t>但最早只能回到機器啟動的時間點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0B1C-1E36-46F2-9B46-652C8ACF5BB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1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0A457-A1C0-4315-BAA8-A53E213D3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656825-566C-415C-AC58-7B2A3907E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AABDF-B04E-4B51-ADF2-BC901833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1826D8-DF30-4003-8335-603A7216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F5B7A7-779D-4400-A98E-EC9CEBA5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09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9BB66-53C2-4F25-942B-78A9BDD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ED733A-2316-4723-A486-31562B598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3CE7A-80EA-40D8-A6C5-AF963210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91B548-DA56-431E-960A-52963AD7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9C5AF5-831C-4B96-BA71-31BE540A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7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D5FAAA-4C8B-400B-B2CD-A92E0D5E4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8C53B1-05C5-416E-B5CB-924CCE0A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65F952-0824-451F-B59C-8625847B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EB5700-3CD2-470E-AE28-1D11DD89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B10E48-8632-4D33-903C-454CE760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2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7D388-D774-4D67-A140-C8B26FFB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F70A2-F262-413D-98C3-7111FC30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FB944-9B20-4555-82DB-D98798C8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35D7DB-196F-44F5-8B0B-D6021EF5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CA6E3-6B09-4A6C-9FF5-2E900708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4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BEF14-1657-4F01-930F-504F7CC4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8F452A-BC42-4D33-986E-E9275484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4E302-A730-44D8-81CF-14EAEC5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3889A-7CA8-4EE3-8B34-F5ED482C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8EA303-426C-412D-B6A0-7A7DFECF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3BF6F-4661-4A1A-9C90-9761E31B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818EEB-D09F-4BBE-93AB-C853E1F8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B85714-8CE3-496B-877B-E5E26D8D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29F3F-C978-4469-AE40-2EDBFC5D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52A2AD-658B-4EC3-BC22-2E836BAA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125CEB-8FEF-4D5A-AF82-BF632D6A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1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477AB-670B-4FCA-9D23-7791692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A07701-E350-4F5C-9B2E-CEADA113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3757A-FDFB-416F-8C9C-45970D246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9D53AD-A954-4DDF-A191-15FC21B97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FBCD23-16BA-4B46-BE20-BF2A4A704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D7105F-784B-4315-8848-E61C5586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0A42C-26DB-4F01-8576-3E1661C4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0C22CB-601E-419F-B4CD-2AE696DA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6BB70-1492-4FC1-B3C2-0AF1B33B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489D0-BA65-45E6-90D0-5C908074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ABD345-6FF0-4820-8CC3-E945204B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CC44C4-7604-476F-AE8B-F13E3082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7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ECFFE5-D7BD-4740-BD87-EF3C376F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2CF741-5BF4-48DC-800B-0E205F07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60D736-C162-4AC6-B9F3-9D558B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51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47CD0-1667-438B-BD89-87E2E46B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BFBED-74A4-4E30-9DE5-E0A6E711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D9CB8F-92CD-4013-9690-DCC47F3C4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219311-63AB-414E-B046-4D48D5C9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CC9509-C812-4E63-854E-6F2F8814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711F3A-24AB-423F-A298-D5445A50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3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915D7-06EF-4F0A-8C8B-F887DCEC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B157BB-39E3-4909-BEDC-95DAAAD59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D79FD0-BDFE-4F0C-9B5F-15E6ACF30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2B1B5D-1CD3-4393-A09B-1A7B2B36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FC4E4F-9466-4D08-9968-4A478FA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91C7C8-5953-4ECF-852D-BA25A7FC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EB9C9A-CF59-48D7-AC7C-4D1ED9DD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80D2FF-5155-45A3-8325-4FC5189B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4A93DE-EE59-4D93-B5FD-7416F5452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15A4-658E-44F1-9479-90066A427DD1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6AFB5-BDC6-453A-8FFD-A90D60DC2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73A32-65DA-4D22-93E7-A27E4092E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7C5C-F4FC-4ED9-851C-E08DC7953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2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B3DB9-BDB1-48C4-B51A-42102E8EC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時光機的都市傳說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09AE2C-65F4-41F8-925C-657D4B8F1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APSID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戴君諺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FE234-52F7-4F18-91F2-644E999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封閉時間迴圈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BDFFE-0CC0-43C2-888D-1423AD73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點擊圖片放大羅納德·馬利特的時光機！">
            <a:extLst>
              <a:ext uri="{FF2B5EF4-FFF2-40B4-BE49-F238E27FC236}">
                <a16:creationId xmlns:a16="http://schemas.microsoft.com/office/drawing/2014/main" id="{105B298F-6539-410D-A333-791C5B84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5" y="1541751"/>
            <a:ext cx="47625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slashfilm.com/wp/wp-content/images/timetravelconcept.jpg">
            <a:extLst>
              <a:ext uri="{FF2B5EF4-FFF2-40B4-BE49-F238E27FC236}">
                <a16:creationId xmlns:a16="http://schemas.microsoft.com/office/drawing/2014/main" id="{4BD2D524-B649-4558-B804-74F5BAF8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87" y="289958"/>
            <a:ext cx="5210318" cy="64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4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DDE93-5238-4F39-BFD7-98AD1932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A7C0A7-1CEA-4031-A337-845DF241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SpongeBob 20th Anniversary. TWENTY YEARS LATER - Album on Imgur">
            <a:extLst>
              <a:ext uri="{FF2B5EF4-FFF2-40B4-BE49-F238E27FC236}">
                <a16:creationId xmlns:a16="http://schemas.microsoft.com/office/drawing/2014/main" id="{2F97F671-3B65-482F-9B50-9E8EC47D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45" y="1640320"/>
            <a:ext cx="4852555" cy="48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7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rot="5400000">
            <a:off x="2452675" y="5357814"/>
            <a:ext cx="3000372" cy="1588"/>
          </a:xfrm>
          <a:prstGeom prst="line">
            <a:avLst/>
          </a:prstGeom>
          <a:ln w="15875">
            <a:solidFill>
              <a:srgbClr val="352F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81752" y="3414713"/>
            <a:ext cx="6120000" cy="1588"/>
          </a:xfrm>
          <a:prstGeom prst="line">
            <a:avLst/>
          </a:prstGeom>
          <a:ln w="15875">
            <a:solidFill>
              <a:srgbClr val="352F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99434" y="3420193"/>
            <a:ext cx="1800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73366" y="2470144"/>
            <a:ext cx="1908000" cy="19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01600" dir="90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99751" y="2604213"/>
            <a:ext cx="1652400" cy="1651883"/>
          </a:xfrm>
          <a:prstGeom prst="ellipse">
            <a:avLst/>
          </a:prstGeom>
          <a:solidFill>
            <a:srgbClr val="352F2F"/>
          </a:solidFill>
          <a:ln w="60325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方正特粗光辉简体" pitchFamily="2" charset="-122"/>
                <a:ea typeface="方正特粗光辉简体" pitchFamily="2" charset="-122"/>
              </a:rPr>
              <a:t>0</a:t>
            </a:r>
            <a:r>
              <a:rPr lang="en-US" altLang="zh-TW" sz="7200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方正特粗光辉简体" pitchFamily="2" charset="-122"/>
                <a:ea typeface="方正特粗光辉简体" pitchFamily="2" charset="-122"/>
              </a:rPr>
              <a:t>2</a:t>
            </a:r>
            <a:endParaRPr lang="en-US" altLang="zh-CN" sz="7200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方正特粗光辉简体" pitchFamily="2" charset="-122"/>
              <a:ea typeface="方正特粗光辉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5868" y="2571746"/>
            <a:ext cx="4929222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最有名的時間旅行者</a:t>
            </a:r>
          </a:p>
        </p:txBody>
      </p:sp>
      <p:sp>
        <p:nvSpPr>
          <p:cNvPr id="8" name="矩形 7"/>
          <p:cNvSpPr/>
          <p:nvPr/>
        </p:nvSpPr>
        <p:spPr>
          <a:xfrm>
            <a:off x="5095868" y="3500439"/>
            <a:ext cx="5286412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2C348-5644-4D24-A49A-CC14A218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約翰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(John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Titor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EFB430-1241-4C9A-B55A-B60C9158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485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2000~2001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年出現在美國的網路討論版上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30" name="Picture 6" descr="2000年10月14日のチャット画面。">
            <a:extLst>
              <a:ext uri="{FF2B5EF4-FFF2-40B4-BE49-F238E27FC236}">
                <a16:creationId xmlns:a16="http://schemas.microsoft.com/office/drawing/2014/main" id="{D8F567D9-CA21-4F91-9AD5-7D928C93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37" y="2395971"/>
            <a:ext cx="76200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1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04254-567B-4E47-8C22-06B89C4D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E071E-0315-4770-A54D-77759C26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提托宣稱他是一個從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年來的美國軍人。受軍部指揮，被委派任務就是乘時光機回到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1975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年，拿回一部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IBM 5100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電腦，用它在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年為一些舊式的電腦程式除錯。</a:t>
            </a:r>
          </a:p>
        </p:txBody>
      </p:sp>
      <p:pic>
        <p:nvPicPr>
          <p:cNvPr id="4" name="Picture 4" descr="IBM 5100 (1975) | Oldcomputr.com">
            <a:extLst>
              <a:ext uri="{FF2B5EF4-FFF2-40B4-BE49-F238E27FC236}">
                <a16:creationId xmlns:a16="http://schemas.microsoft.com/office/drawing/2014/main" id="{F3CC1FEF-DBA0-4D2C-9904-24914177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45" y="3429000"/>
            <a:ext cx="4412671" cy="33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44AE3-E2D6-4485-B74A-236A3CFD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C79F0-EC08-4AF0-8623-7732ADE7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伊拉克戰爭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印尼大地震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日本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大地震</a:t>
            </a:r>
          </a:p>
        </p:txBody>
      </p:sp>
    </p:spTree>
    <p:extLst>
      <p:ext uri="{BB962C8B-B14F-4D97-AF65-F5344CB8AC3E}">
        <p14:creationId xmlns:p14="http://schemas.microsoft.com/office/powerpoint/2010/main" val="408359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E37AB-9536-4B97-B01E-A74C30CA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C204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型重力變形時間轉移裝置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8CE84-7DAE-459C-B47E-17D317DE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歐洲核子研究組織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(CERN)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使用次數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最大穿越時間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:60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</a:p>
        </p:txBody>
      </p:sp>
      <p:pic>
        <p:nvPicPr>
          <p:cNvPr id="3074" name="Picture 2" descr="John Titor: The Man With The Machine">
            <a:extLst>
              <a:ext uri="{FF2B5EF4-FFF2-40B4-BE49-F238E27FC236}">
                <a16:creationId xmlns:a16="http://schemas.microsoft.com/office/drawing/2014/main" id="{332F58D1-E2E4-4FB0-AC1F-884A5BB0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68" y="2950153"/>
            <a:ext cx="6475132" cy="322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6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FB699-BEC1-4B1E-8C0B-784B595B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9BEF740-05F7-4EA9-B173-1A10D8A50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8961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41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D3081-51BA-4B2C-8F9C-7CCEF29D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48EBBE-A65F-49CF-BACE-21884150D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7974EE-578A-486D-B9E9-4EC4C71B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08" y="2198049"/>
            <a:ext cx="8214783" cy="36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6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B8541-045D-488F-9AB1-BA1AECEF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EF2356-8C82-4E02-B8D2-EBEAE19F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5108BE-F500-4034-B7A4-622A69F8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284" y="2063111"/>
            <a:ext cx="5379173" cy="36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rot="5400000">
            <a:off x="2452675" y="5357814"/>
            <a:ext cx="3000372" cy="1588"/>
          </a:xfrm>
          <a:prstGeom prst="line">
            <a:avLst/>
          </a:prstGeom>
          <a:ln w="15875">
            <a:solidFill>
              <a:srgbClr val="352F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81752" y="3414713"/>
            <a:ext cx="6120000" cy="1588"/>
          </a:xfrm>
          <a:prstGeom prst="line">
            <a:avLst/>
          </a:prstGeom>
          <a:ln w="15875">
            <a:solidFill>
              <a:srgbClr val="352F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99434" y="3420193"/>
            <a:ext cx="1800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73366" y="2470144"/>
            <a:ext cx="1908000" cy="19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01600" dir="90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99751" y="2604213"/>
            <a:ext cx="1652400" cy="1651883"/>
          </a:xfrm>
          <a:prstGeom prst="ellipse">
            <a:avLst/>
          </a:prstGeom>
          <a:solidFill>
            <a:srgbClr val="352F2F"/>
          </a:solidFill>
          <a:ln w="60325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方正特粗光辉简体" pitchFamily="2" charset="-122"/>
                <a:ea typeface="方正特粗光辉简体" pitchFamily="2" charset="-122"/>
              </a:rPr>
              <a:t>0</a:t>
            </a:r>
            <a:r>
              <a:rPr lang="en-US" altLang="zh-TW" sz="7200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方正特粗光辉简体" pitchFamily="2" charset="-122"/>
                <a:ea typeface="方正特粗光辉简体" pitchFamily="2" charset="-122"/>
              </a:rPr>
              <a:t>1</a:t>
            </a:r>
            <a:endParaRPr lang="en-US" altLang="zh-CN" sz="7200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方正特粗光辉简体" pitchFamily="2" charset="-122"/>
              <a:ea typeface="方正特粗光辉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5868" y="2571746"/>
            <a:ext cx="4929222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現實中的時光機</a:t>
            </a:r>
            <a:endParaRPr lang="zh-CN" altLang="en-US" sz="3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95868" y="3500439"/>
            <a:ext cx="5286412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95D29-F861-4A63-AD63-3C4F00D9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9E3823-55E9-4E72-9D39-E94C4DA6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9B72D5-1345-4DCB-B45F-B93E8CEA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6" y="2042328"/>
            <a:ext cx="11836068" cy="36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0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18969DC-429D-42A7-838B-6D38C2B9C308}"/>
              </a:ext>
            </a:extLst>
          </p:cNvPr>
          <p:cNvSpPr txBox="1">
            <a:spLocks/>
          </p:cNvSpPr>
          <p:nvPr/>
        </p:nvSpPr>
        <p:spPr>
          <a:xfrm>
            <a:off x="2086682" y="830871"/>
            <a:ext cx="75438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Thanks for Listening!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2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012CF-C1F5-4175-B570-83DBD907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馬雷特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(Ronald L. Mallett)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138D9-36A2-4048-956F-43B99E08D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4309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美國第七十九位黑人物理博士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美國康涅狄格大學理論物理學教授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時光機相關的學術研究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"</a:t>
            </a:r>
            <a:r>
              <a:rPr lang="en-US" altLang="zh-TW" i="1" dirty="0"/>
              <a:t>Weak gravitational field of the electromagnetic radiation in a ring laser</a:t>
            </a:r>
            <a:r>
              <a:rPr lang="en-US" altLang="zh-TW" dirty="0"/>
              <a:t>", Phys. Lett. A 269, 214 (2000)</a:t>
            </a:r>
          </a:p>
          <a:p>
            <a:pPr lvl="1"/>
            <a:r>
              <a:rPr lang="en-US" altLang="zh-TW" dirty="0"/>
              <a:t>"</a:t>
            </a:r>
            <a:r>
              <a:rPr lang="en-US" altLang="zh-TW" i="1" dirty="0"/>
              <a:t>The gravitational field of a circulating light beam</a:t>
            </a:r>
            <a:r>
              <a:rPr lang="en-US" altLang="zh-TW" dirty="0"/>
              <a:t>", Foundations of Physics 33, 1307 (2003)	</a:t>
            </a:r>
          </a:p>
          <a:p>
            <a:endParaRPr lang="zh-TW" altLang="en-US" dirty="0"/>
          </a:p>
        </p:txBody>
      </p:sp>
      <p:pic>
        <p:nvPicPr>
          <p:cNvPr id="1026" name="Picture 2" descr="ron mallett equation 2">
            <a:extLst>
              <a:ext uri="{FF2B5EF4-FFF2-40B4-BE49-F238E27FC236}">
                <a16:creationId xmlns:a16="http://schemas.microsoft.com/office/drawing/2014/main" id="{96DB5BA8-7F26-4A7E-B752-5597DF434D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2"/>
          <a:stretch/>
        </p:blipFill>
        <p:spPr bwMode="auto">
          <a:xfrm>
            <a:off x="6656452" y="1297847"/>
            <a:ext cx="5106057" cy="347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9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E9B46-4FF3-4831-B90F-D8401E44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時光機理論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B135AC6-DCC4-46B1-91BD-3B42DE11D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843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462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D1AF8-0B59-4C8E-A7C9-4CC9D5F6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廣義相對論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C28FB8-9219-4AA2-8469-25C7232F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955" y="3200399"/>
                <a:ext cx="10515600" cy="11014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4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TW" altLang="en-US" sz="4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TW" alt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TW" altLang="en-US" sz="4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440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TW" alt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44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TW" altLang="en-US" sz="4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TW" alt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44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TW" altLang="en-US" sz="4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zh-TW" alt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zh-TW" altLang="en-US" sz="4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TW" alt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TW" altLang="en-US" sz="4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C28FB8-9219-4AA2-8469-25C7232F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55" y="3200399"/>
                <a:ext cx="10515600" cy="1101437"/>
              </a:xfrm>
              <a:blipFill>
                <a:blip r:embed="rId3"/>
                <a:stretch>
                  <a:fillRect b="-104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72F00FD-19EC-42FC-86E9-E7E3C31263D0}"/>
              </a:ext>
            </a:extLst>
          </p:cNvPr>
          <p:cNvSpPr txBox="1"/>
          <p:nvPr/>
        </p:nvSpPr>
        <p:spPr>
          <a:xfrm>
            <a:off x="1243445" y="3378506"/>
            <a:ext cx="102558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時空的結構 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空間中能量的分布</a:t>
            </a:r>
          </a:p>
        </p:txBody>
      </p:sp>
    </p:spTree>
    <p:extLst>
      <p:ext uri="{BB962C8B-B14F-4D97-AF65-F5344CB8AC3E}">
        <p14:creationId xmlns:p14="http://schemas.microsoft.com/office/powerpoint/2010/main" val="6051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D7A40-AA37-47D2-9E3E-B3105C06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2036A-8173-44CB-80C9-D30FAFC9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File:Deepening gravity well.png - Wikimedia Commons">
            <a:extLst>
              <a:ext uri="{FF2B5EF4-FFF2-40B4-BE49-F238E27FC236}">
                <a16:creationId xmlns:a16="http://schemas.microsoft.com/office/drawing/2014/main" id="{848B9361-DCE6-43D9-B8EB-1E67A0689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1"/>
          <a:stretch/>
        </p:blipFill>
        <p:spPr bwMode="auto">
          <a:xfrm>
            <a:off x="2110221" y="681037"/>
            <a:ext cx="7522152" cy="54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0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052A3-E83B-4D59-8288-CD3B2FF1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95CA1-7B08-4433-8C14-DBDF59BF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6" descr="LaserFest | Lasers in Pictures">
            <a:extLst>
              <a:ext uri="{FF2B5EF4-FFF2-40B4-BE49-F238E27FC236}">
                <a16:creationId xmlns:a16="http://schemas.microsoft.com/office/drawing/2014/main" id="{17CBE26B-6833-465A-8C4A-DBA5A844D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7793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2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58B1A-C590-43B9-BD3D-9B5EF4C5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能量旋轉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92925-3875-4A20-B87D-4401D070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8" descr="https://www.phys.uconn.edu/~mallett/main/images/mallett_ring_laser.jpg">
            <a:extLst>
              <a:ext uri="{FF2B5EF4-FFF2-40B4-BE49-F238E27FC236}">
                <a16:creationId xmlns:a16="http://schemas.microsoft.com/office/drawing/2014/main" id="{C17916CF-9A87-4A7B-B775-0F397C75B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82" y="1466178"/>
            <a:ext cx="3926672" cy="502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544EC3-84D8-4BE4-8B13-B73F3CB78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46" y="2732808"/>
            <a:ext cx="5855854" cy="3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4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5CAEE-3A04-476B-989D-FEF5B9DC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空間座標拖曳</a:t>
            </a:r>
          </a:p>
        </p:txBody>
      </p:sp>
      <p:pic>
        <p:nvPicPr>
          <p:cNvPr id="2054" name="Picture 6" descr="https://einstein.stanford.edu/Library/images/spacetime-frame-dragging.jpg">
            <a:extLst>
              <a:ext uri="{FF2B5EF4-FFF2-40B4-BE49-F238E27FC236}">
                <a16:creationId xmlns:a16="http://schemas.microsoft.com/office/drawing/2014/main" id="{7BADC171-6D7D-43D5-891E-CCD4C432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17" y="1638661"/>
            <a:ext cx="6300355" cy="47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762AC-29BD-400E-9320-EE690A4C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44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828</Words>
  <Application>Microsoft Office PowerPoint</Application>
  <PresentationFormat>寬螢幕</PresentationFormat>
  <Paragraphs>79</Paragraphs>
  <Slides>21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等线</vt:lpstr>
      <vt:lpstr>微软雅黑</vt:lpstr>
      <vt:lpstr>方正特粗光辉简体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時光機的都市傳說</vt:lpstr>
      <vt:lpstr>PowerPoint 簡報</vt:lpstr>
      <vt:lpstr>馬雷特(Ronald L. Mallett)</vt:lpstr>
      <vt:lpstr>時光機理論</vt:lpstr>
      <vt:lpstr>廣義相對論</vt:lpstr>
      <vt:lpstr>PowerPoint 簡報</vt:lpstr>
      <vt:lpstr>PowerPoint 簡報</vt:lpstr>
      <vt:lpstr>能量旋轉</vt:lpstr>
      <vt:lpstr>空間座標拖曳</vt:lpstr>
      <vt:lpstr>封閉時間迴圈</vt:lpstr>
      <vt:lpstr>實驗結果</vt:lpstr>
      <vt:lpstr>PowerPoint 簡報</vt:lpstr>
      <vt:lpstr>約翰·提托(John Titor)</vt:lpstr>
      <vt:lpstr>使命</vt:lpstr>
      <vt:lpstr>預言</vt:lpstr>
      <vt:lpstr>C204型重力變形時間轉移裝置</vt:lpstr>
      <vt:lpstr>原理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時空穿越</dc:title>
  <dc:creator>hermit tai</dc:creator>
  <cp:lastModifiedBy>hermit tai</cp:lastModifiedBy>
  <cp:revision>64</cp:revision>
  <dcterms:created xsi:type="dcterms:W3CDTF">2020-10-25T15:24:32Z</dcterms:created>
  <dcterms:modified xsi:type="dcterms:W3CDTF">2020-10-28T18:09:59Z</dcterms:modified>
</cp:coreProperties>
</file>