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7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wo Adesanya" initials="TA" lastIdx="1" clrIdx="0">
    <p:extLst>
      <p:ext uri="{19B8F6BF-5375-455C-9EA6-DF929625EA0E}">
        <p15:presenceInfo xmlns:p15="http://schemas.microsoft.com/office/powerpoint/2012/main" userId="d41394052ba35f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4697" y="10561322"/>
            <a:ext cx="37444676" cy="9503680"/>
          </a:xfrm>
        </p:spPr>
        <p:txBody>
          <a:bodyPr anchor="b">
            <a:normAutofit/>
          </a:bodyPr>
          <a:lstStyle>
            <a:lvl1pPr>
              <a:defRPr sz="22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4697" y="20064994"/>
            <a:ext cx="37444676" cy="473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18160004"/>
            <a:ext cx="7327538" cy="327007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3613" y="19024070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692" y="2560320"/>
            <a:ext cx="37444676" cy="13091568"/>
          </a:xfrm>
        </p:spPr>
        <p:txBody>
          <a:bodyPr anchor="ctr">
            <a:normAutofit/>
          </a:bodyPr>
          <a:lstStyle>
            <a:lvl1pPr algn="l">
              <a:defRPr sz="201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4692" y="18286993"/>
            <a:ext cx="37444676" cy="6534629"/>
          </a:xfrm>
        </p:spPr>
        <p:txBody>
          <a:bodyPr anchor="ctr">
            <a:normAutofit/>
          </a:bodyPr>
          <a:lstStyle>
            <a:lvl1pPr marL="0" indent="0" algn="l">
              <a:buNone/>
              <a:defRPr sz="7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7592" y="1334833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3613" y="13625386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786" y="2560320"/>
            <a:ext cx="35254489" cy="12161520"/>
          </a:xfrm>
        </p:spPr>
        <p:txBody>
          <a:bodyPr anchor="ctr">
            <a:normAutofit/>
          </a:bodyPr>
          <a:lstStyle>
            <a:lvl1pPr algn="l">
              <a:defRPr sz="201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55050" y="14721840"/>
            <a:ext cx="31653527" cy="1600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67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920240" indent="0">
              <a:buFontTx/>
              <a:buNone/>
              <a:defRPr/>
            </a:lvl2pPr>
            <a:lvl3pPr marL="3840480" indent="0">
              <a:buFontTx/>
              <a:buNone/>
              <a:defRPr/>
            </a:lvl3pPr>
            <a:lvl4pPr marL="5760720" indent="0">
              <a:buFontTx/>
              <a:buNone/>
              <a:defRPr/>
            </a:lvl4pPr>
            <a:lvl5pPr marL="76809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4692" y="18286993"/>
            <a:ext cx="37444676" cy="6534629"/>
          </a:xfrm>
        </p:spPr>
        <p:txBody>
          <a:bodyPr anchor="ctr">
            <a:normAutofit/>
          </a:bodyPr>
          <a:lstStyle>
            <a:lvl1pPr marL="0" indent="0" algn="l">
              <a:buNone/>
              <a:defRPr sz="7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17592" y="1334833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3613" y="13625386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64138" y="2721621"/>
            <a:ext cx="2560320" cy="2456059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82378" y="12202285"/>
            <a:ext cx="2560320" cy="2456059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6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695" y="10241282"/>
            <a:ext cx="37444680" cy="11444349"/>
          </a:xfrm>
        </p:spPr>
        <p:txBody>
          <a:bodyPr anchor="b">
            <a:normAutofit/>
          </a:bodyPr>
          <a:lstStyle>
            <a:lvl1pPr algn="l">
              <a:defRPr sz="201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4695" y="21762720"/>
            <a:ext cx="37444680" cy="30644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7592" y="2062924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33613" y="20928968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5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969786" y="2560320"/>
            <a:ext cx="35254489" cy="12161520"/>
          </a:xfrm>
        </p:spPr>
        <p:txBody>
          <a:bodyPr anchor="ctr">
            <a:normAutofit/>
          </a:bodyPr>
          <a:lstStyle>
            <a:lvl1pPr algn="l">
              <a:defRPr sz="201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74690" y="18242280"/>
            <a:ext cx="37444680" cy="35204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0080">
                <a:solidFill>
                  <a:schemeClr val="accent1"/>
                </a:solidFill>
              </a:defRPr>
            </a:lvl1pPr>
            <a:lvl2pPr marL="1920240" indent="0">
              <a:buFontTx/>
              <a:buNone/>
              <a:defRPr/>
            </a:lvl2pPr>
            <a:lvl3pPr marL="3840480" indent="0">
              <a:buFontTx/>
              <a:buNone/>
              <a:defRPr/>
            </a:lvl3pPr>
            <a:lvl4pPr marL="5760720" indent="0">
              <a:buFontTx/>
              <a:buNone/>
              <a:defRPr/>
            </a:lvl4pPr>
            <a:lvl5pPr marL="76809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4695" y="21762720"/>
            <a:ext cx="37444680" cy="30644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17592" y="2062924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33613" y="20928968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64138" y="2721621"/>
            <a:ext cx="2560320" cy="2456059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82378" y="12202285"/>
            <a:ext cx="2560320" cy="2456059"/>
          </a:xfrm>
          <a:prstGeom prst="rect">
            <a:avLst/>
          </a:prstGeom>
        </p:spPr>
        <p:txBody>
          <a:bodyPr vert="horz" lIns="384048" tIns="192024" rIns="384048" bIns="192024" rtlCol="0" anchor="ctr">
            <a:noAutofit/>
          </a:bodyPr>
          <a:lstStyle/>
          <a:p>
            <a:pPr lvl="0"/>
            <a:r>
              <a:rPr lang="en-US" sz="33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20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692" y="2635109"/>
            <a:ext cx="37444676" cy="12096084"/>
          </a:xfrm>
        </p:spPr>
        <p:txBody>
          <a:bodyPr anchor="ctr">
            <a:normAutofit/>
          </a:bodyPr>
          <a:lstStyle>
            <a:lvl1pPr algn="l">
              <a:defRPr sz="201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74690" y="18242280"/>
            <a:ext cx="37444680" cy="35204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0080">
                <a:solidFill>
                  <a:schemeClr val="accent1"/>
                </a:solidFill>
              </a:defRPr>
            </a:lvl1pPr>
            <a:lvl2pPr marL="1920240" indent="0">
              <a:buFontTx/>
              <a:buNone/>
              <a:defRPr/>
            </a:lvl2pPr>
            <a:lvl3pPr marL="3840480" indent="0">
              <a:buFontTx/>
              <a:buNone/>
              <a:defRPr/>
            </a:lvl3pPr>
            <a:lvl4pPr marL="5760720" indent="0">
              <a:buFontTx/>
              <a:buNone/>
              <a:defRPr/>
            </a:lvl4pPr>
            <a:lvl5pPr marL="76809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4695" y="21762720"/>
            <a:ext cx="37444680" cy="30644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7592" y="2062924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33613" y="20928968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038213" y="2635103"/>
            <a:ext cx="9271924" cy="2219203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74690" y="2635103"/>
            <a:ext cx="27203400" cy="221920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87" y="2621262"/>
            <a:ext cx="37429085" cy="5379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4690" y="8961120"/>
            <a:ext cx="37444680" cy="15866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692" y="8646750"/>
            <a:ext cx="37444676" cy="6168960"/>
          </a:xfrm>
        </p:spPr>
        <p:txBody>
          <a:bodyPr anchor="b"/>
          <a:lstStyle>
            <a:lvl1pPr algn="l">
              <a:defRPr sz="16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4692" y="14826542"/>
            <a:ext cx="37444676" cy="3613680"/>
          </a:xfrm>
        </p:spPr>
        <p:txBody>
          <a:bodyPr anchor="t"/>
          <a:lstStyle>
            <a:lvl1pPr marL="0" indent="0" algn="l">
              <a:buNone/>
              <a:defRPr sz="8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202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7592" y="1334833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3613" y="13625386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74690" y="8961120"/>
            <a:ext cx="18118229" cy="158660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01137" y="8930133"/>
            <a:ext cx="18118229" cy="158660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3613" y="3308687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5367" y="8285353"/>
            <a:ext cx="16769474" cy="2420300"/>
          </a:xfrm>
        </p:spPr>
        <p:txBody>
          <a:bodyPr anchor="b">
            <a:noAutofit/>
          </a:bodyPr>
          <a:lstStyle>
            <a:lvl1pPr marL="0" indent="0">
              <a:buNone/>
              <a:defRPr sz="10080" b="0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4692" y="10705657"/>
            <a:ext cx="18240151" cy="1408705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27844" y="8271795"/>
            <a:ext cx="16795804" cy="2420300"/>
          </a:xfrm>
        </p:spPr>
        <p:txBody>
          <a:bodyPr anchor="b">
            <a:noAutofit/>
          </a:bodyPr>
          <a:lstStyle>
            <a:lvl1pPr marL="0" indent="0">
              <a:buNone/>
              <a:defRPr sz="10080" b="0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01219" y="10692100"/>
            <a:ext cx="18222431" cy="1408705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33613" y="3308687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692" y="1873570"/>
            <a:ext cx="14721836" cy="4100510"/>
          </a:xfrm>
        </p:spPr>
        <p:txBody>
          <a:bodyPr anchor="b"/>
          <a:lstStyle>
            <a:lvl1pPr algn="l">
              <a:defRPr sz="8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6650" y="1873572"/>
            <a:ext cx="21762720" cy="227428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4692" y="6714175"/>
            <a:ext cx="14721836" cy="17902231"/>
          </a:xfrm>
        </p:spPr>
        <p:txBody>
          <a:bodyPr/>
          <a:lstStyle>
            <a:lvl1pPr marL="0" indent="0">
              <a:buNone/>
              <a:defRPr sz="5880"/>
            </a:lvl1pPr>
            <a:lvl2pPr marL="1920240" indent="0">
              <a:buNone/>
              <a:defRPr sz="5040"/>
            </a:lvl2pPr>
            <a:lvl3pPr marL="3840480" indent="0">
              <a:buNone/>
              <a:defRPr sz="4200"/>
            </a:lvl3pPr>
            <a:lvl4pPr marL="5760720" indent="0">
              <a:buNone/>
              <a:defRPr sz="3780"/>
            </a:lvl4pPr>
            <a:lvl5pPr marL="7680960" indent="0">
              <a:buNone/>
              <a:defRPr sz="3780"/>
            </a:lvl5pPr>
            <a:lvl6pPr marL="9601200" indent="0">
              <a:buNone/>
              <a:defRPr sz="3780"/>
            </a:lvl6pPr>
            <a:lvl7pPr marL="11521440" indent="0">
              <a:buNone/>
              <a:defRPr sz="3780"/>
            </a:lvl7pPr>
            <a:lvl8pPr marL="13441680" indent="0">
              <a:buNone/>
              <a:defRPr sz="3780"/>
            </a:lvl8pPr>
            <a:lvl9pPr marL="15361920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7592" y="300037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4695" y="20162520"/>
            <a:ext cx="37444680" cy="2380300"/>
          </a:xfrm>
        </p:spPr>
        <p:txBody>
          <a:bodyPr anchor="b">
            <a:normAutofit/>
          </a:bodyPr>
          <a:lstStyle>
            <a:lvl1pPr algn="l">
              <a:defRPr sz="10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74690" y="2666853"/>
            <a:ext cx="37444680" cy="16190874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1920240" indent="0">
              <a:buNone/>
              <a:defRPr sz="6720"/>
            </a:lvl2pPr>
            <a:lvl3pPr marL="3840480" indent="0">
              <a:buNone/>
              <a:defRPr sz="6720"/>
            </a:lvl3pPr>
            <a:lvl4pPr marL="5760720" indent="0">
              <a:buNone/>
              <a:defRPr sz="6720"/>
            </a:lvl4pPr>
            <a:lvl5pPr marL="7680960" indent="0">
              <a:buNone/>
              <a:defRPr sz="6720"/>
            </a:lvl5pPr>
            <a:lvl6pPr marL="9601200" indent="0">
              <a:buNone/>
              <a:defRPr sz="6720"/>
            </a:lvl6pPr>
            <a:lvl7pPr marL="11521440" indent="0">
              <a:buNone/>
              <a:defRPr sz="6720"/>
            </a:lvl7pPr>
            <a:lvl8pPr marL="13441680" indent="0">
              <a:buNone/>
              <a:defRPr sz="6720"/>
            </a:lvl8pPr>
            <a:lvl9pPr marL="15361920" indent="0">
              <a:buNone/>
              <a:defRPr sz="6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4695" y="22542820"/>
            <a:ext cx="37444680" cy="2073590"/>
          </a:xfrm>
        </p:spPr>
        <p:txBody>
          <a:bodyPr>
            <a:normAutofit/>
          </a:bodyPr>
          <a:lstStyle>
            <a:lvl1pPr marL="0" indent="0">
              <a:buNone/>
              <a:defRPr sz="5040"/>
            </a:lvl1pPr>
            <a:lvl2pPr marL="1920240" indent="0">
              <a:buNone/>
              <a:defRPr sz="5040"/>
            </a:lvl2pPr>
            <a:lvl3pPr marL="3840480" indent="0">
              <a:buNone/>
              <a:defRPr sz="4200"/>
            </a:lvl3pPr>
            <a:lvl4pPr marL="5760720" indent="0">
              <a:buNone/>
              <a:defRPr sz="3780"/>
            </a:lvl4pPr>
            <a:lvl5pPr marL="7680960" indent="0">
              <a:buNone/>
              <a:defRPr sz="3780"/>
            </a:lvl5pPr>
            <a:lvl6pPr marL="9601200" indent="0">
              <a:buNone/>
              <a:defRPr sz="3780"/>
            </a:lvl6pPr>
            <a:lvl7pPr marL="11521440" indent="0">
              <a:buNone/>
              <a:defRPr sz="3780"/>
            </a:lvl7pPr>
            <a:lvl8pPr marL="13441680" indent="0">
              <a:buNone/>
              <a:defRPr sz="3780"/>
            </a:lvl8pPr>
            <a:lvl9pPr marL="15361920" indent="0">
              <a:buNone/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17592" y="20629247"/>
            <a:ext cx="6671813" cy="213064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33613" y="20928968"/>
            <a:ext cx="3275021" cy="1533525"/>
          </a:xfrm>
        </p:spPr>
        <p:txBody>
          <a:bodyPr/>
          <a:lstStyle/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" y="960120"/>
            <a:ext cx="11976367" cy="2788223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114328" y="-3299"/>
            <a:ext cx="9898031" cy="28786964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768096" cy="2880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83" y="2621262"/>
            <a:ext cx="37429085" cy="5379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4690" y="8961120"/>
            <a:ext cx="37444680" cy="1632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518772" y="25747836"/>
            <a:ext cx="4814389" cy="1555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0D97-2745-43F9-8378-EA418DF2136E}" type="datetimeFigureOut">
              <a:rPr lang="en-US" smtClean="0"/>
              <a:t>10/07/19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4692" y="25770396"/>
            <a:ext cx="32003996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233613" y="3308687"/>
            <a:ext cx="3275021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0">
                <a:solidFill>
                  <a:srgbClr val="FEFFFF"/>
                </a:solidFill>
              </a:defRPr>
            </a:lvl1pPr>
          </a:lstStyle>
          <a:p>
            <a:fld id="{3F12B3D9-639F-4BC7-9608-BFB06D14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1920240" rtl="0" eaLnBrk="1" latinLnBrk="0" hangingPunct="1">
        <a:spcBef>
          <a:spcPct val="0"/>
        </a:spcBef>
        <a:buNone/>
        <a:defRPr sz="1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40180" indent="-144018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7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20390" indent="-120015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80060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72084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64108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56132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48156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40180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322040" indent="-960120" algn="l" defTabSz="1920240" rtl="0" eaLnBrk="1" latinLnBrk="0" hangingPunct="1">
        <a:spcBef>
          <a:spcPts val="4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192024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2BD65-8ADB-416B-ABED-81CDEA0281A0}"/>
              </a:ext>
            </a:extLst>
          </p:cNvPr>
          <p:cNvSpPr txBox="1"/>
          <p:nvPr/>
        </p:nvSpPr>
        <p:spPr>
          <a:xfrm>
            <a:off x="25575649" y="14374246"/>
            <a:ext cx="55109" cy="716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0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0B0DE-82A5-4E45-91B5-6FC83886E70A}"/>
              </a:ext>
            </a:extLst>
          </p:cNvPr>
          <p:cNvSpPr txBox="1"/>
          <p:nvPr/>
        </p:nvSpPr>
        <p:spPr>
          <a:xfrm>
            <a:off x="25751880" y="14363456"/>
            <a:ext cx="2756" cy="19839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0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C09B9-6E35-40FC-B010-01E6B2F296E0}"/>
              </a:ext>
            </a:extLst>
          </p:cNvPr>
          <p:cNvSpPr txBox="1"/>
          <p:nvPr/>
        </p:nvSpPr>
        <p:spPr>
          <a:xfrm>
            <a:off x="25575647" y="29438788"/>
            <a:ext cx="55109" cy="1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44DEC-2572-479B-882A-CEF39084E8FE}"/>
              </a:ext>
            </a:extLst>
          </p:cNvPr>
          <p:cNvSpPr txBox="1"/>
          <p:nvPr/>
        </p:nvSpPr>
        <p:spPr>
          <a:xfrm>
            <a:off x="25630756" y="29317410"/>
            <a:ext cx="46464" cy="1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1006A-9B7D-488D-98CF-AF18D782055A}"/>
              </a:ext>
            </a:extLst>
          </p:cNvPr>
          <p:cNvSpPr txBox="1"/>
          <p:nvPr/>
        </p:nvSpPr>
        <p:spPr>
          <a:xfrm>
            <a:off x="25253097" y="29370358"/>
            <a:ext cx="277652" cy="10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A6B4D-7F10-4FBB-8855-4831C82FBAD4}"/>
              </a:ext>
            </a:extLst>
          </p:cNvPr>
          <p:cNvSpPr txBox="1"/>
          <p:nvPr/>
        </p:nvSpPr>
        <p:spPr>
          <a:xfrm>
            <a:off x="25228343" y="29370358"/>
            <a:ext cx="2755446" cy="19839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0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A783F-ABB4-4C80-B6EA-B52CB987BA6F}"/>
              </a:ext>
            </a:extLst>
          </p:cNvPr>
          <p:cNvSpPr/>
          <p:nvPr/>
        </p:nvSpPr>
        <p:spPr>
          <a:xfrm>
            <a:off x="18618174" y="127088"/>
            <a:ext cx="2033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Sales Prediction Of Retail Store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76B87-C242-4399-9B1E-BD7BBBB662B0}"/>
              </a:ext>
            </a:extLst>
          </p:cNvPr>
          <p:cNvSpPr/>
          <p:nvPr/>
        </p:nvSpPr>
        <p:spPr>
          <a:xfrm>
            <a:off x="1292587" y="764401"/>
            <a:ext cx="12965098" cy="755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4350">
              <a:lnSpc>
                <a:spcPct val="120000"/>
              </a:lnSpc>
              <a:spcBef>
                <a:spcPts val="563"/>
              </a:spcBef>
              <a:buClr>
                <a:srgbClr val="B71E42"/>
              </a:buClr>
              <a:buSzPct val="100000"/>
            </a:pPr>
            <a:r>
              <a:rPr lang="en-US" sz="5000" dirty="0">
                <a:solidFill>
                  <a:prstClr val="black"/>
                </a:solidFill>
                <a:latin typeface="Gill Sans MT" panose="020B0502020104020203"/>
              </a:rPr>
              <a:t>The data scientists at Metro Big Mart have collected 2013 sales data for 1559 products across 10 stores in different cities.</a:t>
            </a:r>
          </a:p>
          <a:p>
            <a:pPr defTabSz="514350">
              <a:lnSpc>
                <a:spcPct val="120000"/>
              </a:lnSpc>
              <a:spcBef>
                <a:spcPts val="563"/>
              </a:spcBef>
              <a:buClr>
                <a:srgbClr val="B71E42"/>
              </a:buClr>
              <a:buSzPct val="100000"/>
            </a:pPr>
            <a:r>
              <a:rPr lang="en-US" sz="5000" dirty="0">
                <a:solidFill>
                  <a:prstClr val="black"/>
                </a:solidFill>
                <a:latin typeface="Gill Sans MT" panose="020B0502020104020203"/>
              </a:rPr>
              <a:t>The aim is to build a predictive model and find out the sales of each product at a store.</a:t>
            </a:r>
          </a:p>
          <a:p>
            <a:pPr defTabSz="514350">
              <a:lnSpc>
                <a:spcPct val="120000"/>
              </a:lnSpc>
              <a:spcBef>
                <a:spcPts val="563"/>
              </a:spcBef>
              <a:buClr>
                <a:srgbClr val="B71E42"/>
              </a:buClr>
              <a:buSzPct val="100000"/>
            </a:pPr>
            <a:r>
              <a:rPr lang="en-US" sz="5000" dirty="0">
                <a:solidFill>
                  <a:prstClr val="black"/>
                </a:solidFill>
                <a:latin typeface="Gill Sans MT" panose="020B0502020104020203"/>
              </a:rPr>
              <a:t>Using this model, </a:t>
            </a:r>
            <a:r>
              <a:rPr lang="en-US" sz="5000" dirty="0" err="1">
                <a:solidFill>
                  <a:prstClr val="black"/>
                </a:solidFill>
                <a:latin typeface="Gill Sans MT" panose="020B0502020104020203"/>
              </a:rPr>
              <a:t>MetroBigMart</a:t>
            </a:r>
            <a:r>
              <a:rPr lang="en-US" sz="5000" dirty="0">
                <a:solidFill>
                  <a:prstClr val="black"/>
                </a:solidFill>
                <a:latin typeface="Gill Sans MT" panose="020B0502020104020203"/>
              </a:rPr>
              <a:t> will try to understand the properties of products and stores which play a key role in increasing sales.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6F0B99-A566-4CF0-95A8-DB86D1EF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514" y="2384600"/>
            <a:ext cx="11095264" cy="71450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E86C1A-C103-4A73-9E2B-E22EC9CBDD11}"/>
              </a:ext>
            </a:extLst>
          </p:cNvPr>
          <p:cNvSpPr txBox="1"/>
          <p:nvPr/>
        </p:nvSpPr>
        <p:spPr>
          <a:xfrm>
            <a:off x="21491542" y="1973054"/>
            <a:ext cx="585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spcBef>
                <a:spcPts val="563"/>
              </a:spcBef>
              <a:buClr>
                <a:srgbClr val="B71E42"/>
              </a:buClr>
              <a:buSzPct val="100000"/>
            </a:pPr>
            <a:r>
              <a:rPr lang="en-US" sz="4000" dirty="0">
                <a:latin typeface="Gill Sans MT" panose="020B0502020104020203"/>
              </a:rPr>
              <a:t>Item outlet sales</a:t>
            </a:r>
            <a:endParaRPr lang="en-US" sz="4000" cap="all" dirty="0">
              <a:latin typeface="Gill Sans MT" panose="020B0502020104020203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90C181-725B-4113-92DE-7856A355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254" y="1933447"/>
            <a:ext cx="21851146" cy="160297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917C3C-AE6B-4308-9FDE-D041CD24C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447" y="17366911"/>
            <a:ext cx="15217426" cy="103030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F63330-AD7E-4E5C-8D55-8ED8DA34C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83" y="17963156"/>
            <a:ext cx="18883517" cy="105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B02C624-FBBA-4E31-B7C2-8C722F664AB3}"/>
              </a:ext>
            </a:extLst>
          </p:cNvPr>
          <p:cNvSpPr/>
          <p:nvPr/>
        </p:nvSpPr>
        <p:spPr>
          <a:xfrm>
            <a:off x="1292587" y="8890978"/>
            <a:ext cx="20198955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Linear Regression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RMSE : 1129 CV Score : Mean - 1140 | Std - 47.45 | Min - 1076 | Max – 1243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Ridge Regression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RMSE : 1129 CV Score : Mean - 1133 | Std - 45.07 | Min - 1078 | Max – 1222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Decision Tree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RMSE : 1058 CV Score : Mean - 1092 | Std - 46.73 | Min - 1016 | Max – 1181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Decision Tree using only the top 4 variables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RMSE : 1071 CV Score : Mean - 1096 | Std - 43.3 | Min - 1027 | Max – 1172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Random Forest</a:t>
            </a:r>
          </a:p>
          <a:p>
            <a:r>
              <a:rPr lang="en-US" sz="5000" dirty="0">
                <a:latin typeface="Gill Sans MT" panose="020B0502020104020203" pitchFamily="34" charset="0"/>
                <a:cs typeface="Calibri Light" panose="020F0302020204030204" pitchFamily="34" charset="0"/>
              </a:rPr>
              <a:t>RMSE : 1074 CV Score : Mean - 1084 | Std - 43.7 | Min - 1021 | Max - 1162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B0E239-172A-474B-8C21-468276B7126F}"/>
              </a:ext>
            </a:extLst>
          </p:cNvPr>
          <p:cNvSpPr/>
          <p:nvPr/>
        </p:nvSpPr>
        <p:spPr>
          <a:xfrm>
            <a:off x="18618174" y="17607875"/>
            <a:ext cx="12965098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latin typeface="Gill Sans MT" panose="020B0502020104020203" pitchFamily="34" charset="0"/>
              </a:rPr>
              <a:t>Based on the bivariate analysis stores located in urban or Tier 1 cities do not necessarily  have higher sales.</a:t>
            </a:r>
          </a:p>
          <a:p>
            <a:r>
              <a:rPr lang="en-US" sz="5000" dirty="0">
                <a:latin typeface="Gill Sans MT" panose="020B0502020104020203" pitchFamily="34" charset="0"/>
              </a:rPr>
              <a:t>Based on the bivariate analysis stores which are very big in size do not necessarily have higher sales</a:t>
            </a:r>
          </a:p>
          <a:p>
            <a:r>
              <a:rPr lang="en-US" sz="5000" dirty="0">
                <a:latin typeface="Gill Sans MT" panose="020B0502020104020203" pitchFamily="34" charset="0"/>
              </a:rPr>
              <a:t>From decision tree model, the most important variable is item MRP(monthly revenue).</a:t>
            </a:r>
          </a:p>
          <a:p>
            <a:r>
              <a:rPr lang="en-US" sz="5000" dirty="0">
                <a:latin typeface="Gill Sans MT" panose="020B0502020104020203" pitchFamily="34" charset="0"/>
              </a:rPr>
              <a:t>The ridge regression model is the best model because it has the lowest RMSE and mean CV score compared to the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356711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273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Gill Sans MT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Taiwo Adesanya</dc:creator>
  <cp:lastModifiedBy>Taiwo Adesanya</cp:lastModifiedBy>
  <cp:revision>19</cp:revision>
  <dcterms:created xsi:type="dcterms:W3CDTF">2019-10-08T02:27:11Z</dcterms:created>
  <dcterms:modified xsi:type="dcterms:W3CDTF">2019-10-08T03:45:22Z</dcterms:modified>
</cp:coreProperties>
</file>