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0" r:id="rId6"/>
    <p:sldId id="265" r:id="rId7"/>
    <p:sldId id="266" r:id="rId8"/>
    <p:sldId id="264" r:id="rId9"/>
    <p:sldId id="269" r:id="rId10"/>
    <p:sldId id="270" r:id="rId11"/>
    <p:sldId id="271" r:id="rId12"/>
    <p:sldId id="274" r:id="rId13"/>
    <p:sldId id="272" r:id="rId14"/>
    <p:sldId id="273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42" autoAdjust="0"/>
    <p:restoredTop sz="94660"/>
  </p:normalViewPr>
  <p:slideViewPr>
    <p:cSldViewPr snapToGrid="0">
      <p:cViewPr varScale="1">
        <p:scale>
          <a:sx n="227" d="100"/>
          <a:sy n="227" d="100"/>
        </p:scale>
        <p:origin x="9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58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6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57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80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40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0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2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48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06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49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97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3ACE7-941C-4DC7-9EF5-D8FBE5EBA156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30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sourcedefender/" TargetMode="External"/><Relationship Id="rId2" Type="http://schemas.openxmlformats.org/officeDocument/2006/relationships/hyperlink" Target="https://arxiv.org/pdf/1604.0077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ucutone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sourcedefend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Data Science HW5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07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E2F9C8-A367-7648-AE8A-CCA2015B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注意事項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A63558E-6E3B-0745-B102-E05B97FF20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本次作業提供一個</a:t>
            </a:r>
            <a:r>
              <a:rPr kumimoji="1" lang="en-US" altLang="zh-TW" dirty="0" err="1">
                <a:latin typeface="PMingLiU" panose="02020500000000000000" pitchFamily="18" charset="-120"/>
                <a:ea typeface="PMingLiU" panose="02020500000000000000" pitchFamily="18" charset="-120"/>
              </a:rPr>
              <a:t>HomeworkFramework.pye</a:t>
            </a:r>
            <a:r>
              <a:rPr kumimoji="1"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的檔案</a:t>
            </a:r>
            <a:endParaRPr kumimoji="1" lang="en-US" altLang="zh-CN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r>
              <a:rPr kumimoji="1"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同學需要繼承此檔案中的</a:t>
            </a:r>
            <a:r>
              <a:rPr kumimoji="1"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  <a:t>Function</a:t>
            </a:r>
            <a:r>
              <a:rPr kumimoji="1"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來呼叫</a:t>
            </a:r>
            <a:r>
              <a:rPr kumimoji="1" lang="en-US" altLang="zh-CN" dirty="0" err="1">
                <a:latin typeface="PMingLiU" panose="02020500000000000000" pitchFamily="18" charset="-120"/>
                <a:ea typeface="PMingLiU" panose="02020500000000000000" pitchFamily="18" charset="-120"/>
              </a:rPr>
              <a:t>self.f</a:t>
            </a:r>
            <a:endParaRPr kumimoji="1" lang="en-US" altLang="zh-CN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r>
              <a:rPr kumimoji="1"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  <a:t>Function</a:t>
            </a:r>
            <a:r>
              <a:rPr kumimoji="1"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提供</a:t>
            </a:r>
            <a:r>
              <a:rPr kumimoji="1"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  <a:t>P.4</a:t>
            </a:r>
            <a:r>
              <a:rPr kumimoji="1"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所提及的四種操作</a:t>
            </a:r>
            <a:endParaRPr kumimoji="1" lang="en-US" altLang="zh-CN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r>
              <a:rPr kumimoji="1"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請同學照著下圖來</a:t>
            </a:r>
            <a:r>
              <a:rPr kumimoji="1"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  <a:t>import</a:t>
            </a:r>
          </a:p>
          <a:p>
            <a:r>
              <a:rPr kumimoji="1"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Python3</a:t>
            </a:r>
            <a:r>
              <a:rPr kumimoji="1"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版本需要是</a:t>
            </a:r>
            <a:r>
              <a:rPr kumimoji="1"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  <a:t>3.6, 3.7, 3.8(macOS</a:t>
            </a:r>
            <a:r>
              <a:rPr kumimoji="1"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不能用</a:t>
            </a:r>
            <a:r>
              <a:rPr kumimoji="1"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  <a:t>3.8)</a:t>
            </a:r>
            <a:endParaRPr kumimoji="1" lang="zh-TW" altLang="en-US" dirty="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9218F6D1-5851-C04F-9580-85959F0A6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25" y="4900105"/>
            <a:ext cx="10515600" cy="926123"/>
          </a:xfrm>
        </p:spPr>
      </p:pic>
    </p:spTree>
    <p:extLst>
      <p:ext uri="{BB962C8B-B14F-4D97-AF65-F5344CB8AC3E}">
        <p14:creationId xmlns:p14="http://schemas.microsoft.com/office/powerpoint/2010/main" val="1463027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465BA1-6BA5-B949-A8EB-DC1340ED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範例程式說明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A42088-2B7D-4245-BF7A-DEF7B1C69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基本的初始化與存檔已經完成，同學</a:t>
            </a:r>
            <a:r>
              <a:rPr kumimoji="1"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只需要</a:t>
            </a:r>
            <a:r>
              <a:rPr kumimoji="1" lang="zh-TW" altLang="en-US" dirty="0"/>
              <a:t>實作自己的</a:t>
            </a:r>
            <a:r>
              <a:rPr kumimoji="1" lang="en-US" altLang="zh-TW" dirty="0"/>
              <a:t>optimizer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A186047-60F3-5645-8C60-39BB62DD078E}"/>
              </a:ext>
            </a:extLst>
          </p:cNvPr>
          <p:cNvSpPr txBox="1"/>
          <p:nvPr/>
        </p:nvSpPr>
        <p:spPr>
          <a:xfrm>
            <a:off x="838200" y="2963311"/>
            <a:ext cx="3668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這部分宣告可以</a:t>
            </a:r>
            <a:r>
              <a:rPr kumimoji="1" lang="en-US" altLang="zh-TW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evaluate</a:t>
            </a:r>
            <a:r>
              <a:rPr kumimoji="1" lang="zh-CN" altLang="en-US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的次數</a:t>
            </a:r>
            <a:br>
              <a:rPr kumimoji="1" lang="en-US" altLang="zh-CN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</a:br>
            <a:r>
              <a:rPr kumimoji="1" lang="en-US" altLang="zh-CN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(</a:t>
            </a:r>
            <a:r>
              <a:rPr kumimoji="1" lang="zh-CN" altLang="en-US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在</a:t>
            </a:r>
            <a:r>
              <a:rPr kumimoji="1" lang="en-US" altLang="zh-CN" dirty="0" err="1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pye</a:t>
            </a:r>
            <a:r>
              <a:rPr kumimoji="1" lang="zh-CN" altLang="en-US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檔案內會計算，自己手動調更大並不能回傳更多次</a:t>
            </a:r>
            <a:r>
              <a:rPr kumimoji="1" lang="en-US" altLang="zh-CN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)</a:t>
            </a:r>
            <a:endParaRPr kumimoji="1" lang="zh-TW" altLang="en-US" dirty="0">
              <a:solidFill>
                <a:srgbClr val="FF0000"/>
              </a:solidFill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F830777-3CF5-ED42-8D02-DB7F5AA20928}"/>
              </a:ext>
            </a:extLst>
          </p:cNvPr>
          <p:cNvSpPr txBox="1"/>
          <p:nvPr/>
        </p:nvSpPr>
        <p:spPr>
          <a:xfrm>
            <a:off x="838200" y="5947967"/>
            <a:ext cx="3237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請確保你繳交的檔案為</a:t>
            </a:r>
            <a:br>
              <a:rPr kumimoji="1" lang="en-US" altLang="zh-CN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</a:br>
            <a:r>
              <a:rPr kumimoji="1" lang="zh-CN" altLang="en-US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學號</a:t>
            </a:r>
            <a:r>
              <a:rPr kumimoji="1" lang="en-US" altLang="zh-CN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.</a:t>
            </a:r>
            <a:r>
              <a:rPr kumimoji="1" lang="en-US" altLang="zh-CN" dirty="0" err="1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py</a:t>
            </a:r>
            <a:r>
              <a:rPr kumimoji="1" lang="zh-CN" altLang="en-US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，這樣輸出檔案才正確</a:t>
            </a:r>
            <a:endParaRPr kumimoji="1" lang="zh-TW" altLang="en-US" dirty="0">
              <a:solidFill>
                <a:srgbClr val="FF0000"/>
              </a:solidFill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71604C8-9CE1-894F-A6A4-578BF16D5E78}"/>
              </a:ext>
            </a:extLst>
          </p:cNvPr>
          <p:cNvSpPr txBox="1"/>
          <p:nvPr/>
        </p:nvSpPr>
        <p:spPr>
          <a:xfrm>
            <a:off x="838200" y="4415091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這部分是呼叫</a:t>
            </a:r>
            <a:r>
              <a:rPr kumimoji="1" lang="en-US" altLang="zh-TW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optimizer</a:t>
            </a:r>
            <a:br>
              <a:rPr kumimoji="1" lang="en-US" altLang="zh-TW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</a:br>
            <a:r>
              <a:rPr kumimoji="1" lang="zh-CN" altLang="en-US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也就是同學本次作業要實作的部分</a:t>
            </a:r>
            <a:endParaRPr kumimoji="1" lang="zh-TW" altLang="en-US" dirty="0">
              <a:solidFill>
                <a:srgbClr val="FF0000"/>
              </a:solidFill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FFB65372-A718-134A-BD76-8F8C84171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643" y="3015798"/>
            <a:ext cx="6611357" cy="3842202"/>
          </a:xfrm>
          <a:prstGeom prst="rect">
            <a:avLst/>
          </a:prstGeom>
        </p:spPr>
      </p:pic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45AC34FF-228B-4845-955C-C1731140B908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4485352" y="4738257"/>
            <a:ext cx="1610648" cy="5699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267B2D3-F36F-8145-A9BF-C4518574E796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075433" y="6176964"/>
            <a:ext cx="2020575" cy="9416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08D088CD-45EA-9D4C-B165-83F9B26BB3E8}"/>
              </a:ext>
            </a:extLst>
          </p:cNvPr>
          <p:cNvCxnSpPr>
            <a:cxnSpLocks/>
          </p:cNvCxnSpPr>
          <p:nvPr/>
        </p:nvCxnSpPr>
        <p:spPr>
          <a:xfrm flipH="1" flipV="1">
            <a:off x="4119354" y="3175561"/>
            <a:ext cx="2070108" cy="85263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090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CDFE8-04BC-4A40-8394-932839B0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範例程式說明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BF133E9-6D4E-C14F-A4A7-C8387C7E8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244" y="2506662"/>
            <a:ext cx="7880756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350594F-15E2-844A-B8AE-2ACB826E1175}"/>
              </a:ext>
            </a:extLst>
          </p:cNvPr>
          <p:cNvSpPr txBox="1"/>
          <p:nvPr/>
        </p:nvSpPr>
        <p:spPr>
          <a:xfrm>
            <a:off x="838200" y="4105072"/>
            <a:ext cx="3023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用</a:t>
            </a:r>
            <a:r>
              <a:rPr kumimoji="1" lang="en-US" altLang="zh-CN" dirty="0" err="1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self.f</a:t>
            </a:r>
            <a:r>
              <a:rPr kumimoji="1" lang="zh-CN" altLang="en-US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來讀取</a:t>
            </a:r>
            <a:r>
              <a:rPr kumimoji="1" lang="en-US" altLang="zh-CN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function</a:t>
            </a:r>
            <a:r>
              <a:rPr kumimoji="1" lang="zh-CN" altLang="en-US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的資訊</a:t>
            </a:r>
            <a:endParaRPr kumimoji="1" lang="zh-TW" altLang="en-US" dirty="0">
              <a:solidFill>
                <a:srgbClr val="FF0000"/>
              </a:solidFill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A34ACCEC-85C6-5145-BD01-B83F4094DD48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861207" y="4289738"/>
            <a:ext cx="1440367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891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3BA05-18B0-D34C-BF86-54267F7F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範例程式說明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C1EACEF-832D-8E4F-979C-F670C32939F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同學主要要實作的部分是</a:t>
            </a:r>
            <a:r>
              <a:rPr kumimoji="1"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  <a:t>run()</a:t>
            </a:r>
            <a:r>
              <a:rPr kumimoji="1"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，</a:t>
            </a:r>
            <a:r>
              <a:rPr kumimoji="1" lang="en-US" altLang="zh-CN" dirty="0" err="1">
                <a:latin typeface="PMingLiU" panose="02020500000000000000" pitchFamily="18" charset="-120"/>
                <a:ea typeface="PMingLiU" panose="02020500000000000000" pitchFamily="18" charset="-120"/>
              </a:rPr>
              <a:t>init</a:t>
            </a:r>
            <a:r>
              <a:rPr kumimoji="1"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可視需求增加</a:t>
            </a:r>
            <a:endParaRPr kumimoji="1" lang="en-US" altLang="zh-CN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r>
              <a:rPr kumimoji="1"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透過</a:t>
            </a:r>
            <a:r>
              <a:rPr kumimoji="1" lang="en-US" altLang="zh-CN" dirty="0" err="1">
                <a:latin typeface="PMingLiU" panose="02020500000000000000" pitchFamily="18" charset="-120"/>
                <a:ea typeface="PMingLiU" panose="02020500000000000000" pitchFamily="18" charset="-120"/>
              </a:rPr>
              <a:t>self.f.evaluate</a:t>
            </a:r>
            <a:r>
              <a:rPr kumimoji="1"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  <a:t>(</a:t>
            </a:r>
            <a:r>
              <a:rPr kumimoji="1" lang="en-US" altLang="zh-CN" dirty="0" err="1">
                <a:latin typeface="PMingLiU" panose="02020500000000000000" pitchFamily="18" charset="-120"/>
                <a:ea typeface="PMingLiU" panose="02020500000000000000" pitchFamily="18" charset="-120"/>
              </a:rPr>
              <a:t>func_num</a:t>
            </a:r>
            <a:r>
              <a:rPr kumimoji="1"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  <a:t>, </a:t>
            </a:r>
            <a:r>
              <a:rPr kumimoji="1" lang="en-US" altLang="zh-CN" dirty="0" err="1">
                <a:latin typeface="PMingLiU" panose="02020500000000000000" pitchFamily="18" charset="-120"/>
                <a:ea typeface="PMingLiU" panose="02020500000000000000" pitchFamily="18" charset="-120"/>
              </a:rPr>
              <a:t>input_paramerts</a:t>
            </a:r>
            <a:r>
              <a:rPr kumimoji="1"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  <a:t>)</a:t>
            </a:r>
            <a:r>
              <a:rPr kumimoji="1"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取得回傳</a:t>
            </a:r>
            <a:r>
              <a:rPr kumimoji="1"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  <a:t>value</a:t>
            </a:r>
            <a:r>
              <a:rPr kumimoji="1"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後優化你的演算法</a:t>
            </a:r>
            <a:endParaRPr kumimoji="1" lang="en-US" altLang="zh-CN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endParaRPr kumimoji="1" lang="en-US" altLang="zh-TW" dirty="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AFA51D26-6DA6-0B47-AD3B-97B95724F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42" y="3686782"/>
            <a:ext cx="9479257" cy="3171217"/>
          </a:xfrm>
        </p:spPr>
      </p:pic>
    </p:spTree>
    <p:extLst>
      <p:ext uri="{BB962C8B-B14F-4D97-AF65-F5344CB8AC3E}">
        <p14:creationId xmlns:p14="http://schemas.microsoft.com/office/powerpoint/2010/main" val="1815439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57F1CA-1D57-3F47-95A1-58D2F1C6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補充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95B883-877B-2E43-9AC3-D5736E4F2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CMAES</a:t>
            </a:r>
            <a:r>
              <a:rPr kumimoji="1"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演算法的</a:t>
            </a:r>
            <a:r>
              <a:rPr kumimoji="1"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  <a:t>paper</a:t>
            </a:r>
            <a:br>
              <a:rPr kumimoji="1"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</a:br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  <a:hlinkClick r:id="rId2"/>
              </a:rPr>
              <a:t>https://arxiv.org/pdf/1604.00772.pdf</a:t>
            </a:r>
            <a:b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</a:br>
            <a:r>
              <a:rPr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此演算法也有在課程影片中講解</a:t>
            </a:r>
            <a:endParaRPr lang="en-US" altLang="zh-CN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endParaRPr lang="en-US" altLang="zh-CN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r>
              <a:rPr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  <a:t>Python3  </a:t>
            </a:r>
            <a:r>
              <a:rPr lang="en-US" altLang="zh-CN" dirty="0" err="1">
                <a:latin typeface="PMingLiU" panose="02020500000000000000" pitchFamily="18" charset="-120"/>
                <a:ea typeface="PMingLiU" panose="02020500000000000000" pitchFamily="18" charset="-120"/>
              </a:rPr>
              <a:t>sourcedefender</a:t>
            </a:r>
            <a:r>
              <a:rPr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  <a:t> package</a:t>
            </a:r>
            <a:r>
              <a:rPr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網頁</a:t>
            </a:r>
            <a:br>
              <a:rPr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</a:br>
            <a:r>
              <a:rPr lang="en-US" altLang="zh-TW" dirty="0">
                <a:hlinkClick r:id="rId3"/>
              </a:rPr>
              <a:t>https://pypi.org/project/sourcedefender/</a:t>
            </a:r>
            <a:endParaRPr lang="en-US" altLang="zh-TW" dirty="0"/>
          </a:p>
          <a:p>
            <a:endParaRPr lang="en-US" altLang="zh-CN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r>
              <a:rPr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  <a:t>HW5</a:t>
            </a:r>
            <a:r>
              <a:rPr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助教聯絡方式：</a:t>
            </a:r>
            <a:r>
              <a:rPr lang="en-US" altLang="zh-CN" dirty="0">
                <a:latin typeface="PMingLiU" panose="02020500000000000000" pitchFamily="18" charset="-120"/>
                <a:ea typeface="PMingLiU" panose="02020500000000000000" pitchFamily="18" charset="-120"/>
                <a:hlinkClick r:id="rId4"/>
              </a:rPr>
              <a:t>cucutone@gmail.com</a:t>
            </a:r>
            <a:br>
              <a:rPr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</a:br>
            <a:r>
              <a:rPr lang="zh-CN" altLang="en-US">
                <a:latin typeface="PMingLiU" panose="02020500000000000000" pitchFamily="18" charset="-120"/>
                <a:ea typeface="PMingLiU" panose="02020500000000000000" pitchFamily="18" charset="-120"/>
              </a:rPr>
              <a:t>有問題可以討論區發問或是寄信詢問，謝謝</a:t>
            </a:r>
            <a:endParaRPr lang="en-US" altLang="zh-CN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kumimoji="1" lang="zh-TW" altLang="en-US" dirty="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30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給予未知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function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，透過演算法和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function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回傳值設法找到其</a:t>
            </a:r>
            <a:r>
              <a:rPr lang="en-US" altLang="zh-CN" dirty="0">
                <a:solidFill>
                  <a:srgbClr val="FF0000"/>
                </a:solidFill>
                <a:latin typeface="Songti SC Light" panose="02010600040101010101" pitchFamily="2" charset="-122"/>
                <a:ea typeface="Songti SC Light" panose="02010600040101010101" pitchFamily="2" charset="-122"/>
              </a:rPr>
              <a:t>global minimum</a:t>
            </a:r>
          </a:p>
          <a:p>
            <a:endParaRPr lang="en-US" altLang="zh-TW" dirty="0">
              <a:solidFill>
                <a:srgbClr val="FF0000"/>
              </a:solidFill>
              <a:latin typeface="Songti SC Light" panose="02010600040101010101" pitchFamily="2" charset="-122"/>
              <a:ea typeface="Songti SC Light" panose="02010600040101010101" pitchFamily="2" charset="-122"/>
            </a:endParaRPr>
          </a:p>
          <a:p>
            <a:endParaRPr lang="en-US" altLang="zh-TW" dirty="0">
              <a:solidFill>
                <a:srgbClr val="FF0000"/>
              </a:solidFill>
              <a:latin typeface="Songti SC Light" panose="02010600040101010101" pitchFamily="2" charset="-122"/>
              <a:ea typeface="Songti SC Light" panose="02010600040101010101" pitchFamily="2" charset="-122"/>
            </a:endParaRPr>
          </a:p>
          <a:p>
            <a:endParaRPr lang="en-US" altLang="zh-TW" dirty="0">
              <a:solidFill>
                <a:srgbClr val="FF0000"/>
              </a:solidFill>
              <a:latin typeface="Songti SC Light" panose="02010600040101010101" pitchFamily="2" charset="-122"/>
              <a:ea typeface="Songti SC Light" panose="02010600040101010101" pitchFamily="2" charset="-122"/>
            </a:endParaRPr>
          </a:p>
          <a:p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由上面回傳值可以推測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input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愈大，回傳值愈小，所以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global minimum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可能發生在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input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值大的區域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(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實際上也可能不是這樣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)</a:t>
            </a:r>
            <a:endParaRPr lang="en-US" altLang="zh-TW" dirty="0">
              <a:latin typeface="Songti SC Light" panose="02010600040101010101" pitchFamily="2" charset="-122"/>
              <a:ea typeface="Songti SC Light" panose="02010600040101010101" pitchFamily="2" charset="-122"/>
            </a:endParaRPr>
          </a:p>
          <a:p>
            <a:r>
              <a:rPr lang="zh-TW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程式演算法不限，但</a:t>
            </a:r>
            <a:r>
              <a:rPr lang="zh-TW" altLang="en-US" dirty="0">
                <a:solidFill>
                  <a:srgbClr val="FF0000"/>
                </a:solidFill>
                <a:latin typeface="Songti SC Light" panose="02010600040101010101" pitchFamily="2" charset="-122"/>
                <a:ea typeface="Songti SC Light" panose="02010600040101010101" pitchFamily="2" charset="-122"/>
              </a:rPr>
              <a:t>語言要用</a:t>
            </a:r>
            <a:r>
              <a:rPr lang="en-US" altLang="zh-TW" dirty="0">
                <a:solidFill>
                  <a:srgbClr val="FF0000"/>
                </a:solidFill>
                <a:latin typeface="Songti SC Light" panose="02010600040101010101" pitchFamily="2" charset="-122"/>
                <a:ea typeface="Songti SC Light" panose="02010600040101010101" pitchFamily="2" charset="-122"/>
              </a:rPr>
              <a:t>python3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98CD2A0-8984-B149-8CAC-56F206EE9789}"/>
              </a:ext>
            </a:extLst>
          </p:cNvPr>
          <p:cNvSpPr/>
          <p:nvPr/>
        </p:nvSpPr>
        <p:spPr>
          <a:xfrm>
            <a:off x="6744529" y="2910086"/>
            <a:ext cx="1078363" cy="963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Function</a:t>
            </a:r>
            <a:endParaRPr kumimoji="1" lang="zh-TW" altLang="en-US" dirty="0"/>
          </a:p>
        </p:txBody>
      </p: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6AD12CC2-7957-E94A-8BC6-545E48020D3A}"/>
              </a:ext>
            </a:extLst>
          </p:cNvPr>
          <p:cNvCxnSpPr>
            <a:cxnSpLocks/>
          </p:cNvCxnSpPr>
          <p:nvPr/>
        </p:nvCxnSpPr>
        <p:spPr>
          <a:xfrm>
            <a:off x="6102364" y="3372176"/>
            <a:ext cx="64216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6C3B660-FD7D-EF40-9C9A-520D09989B5D}"/>
              </a:ext>
            </a:extLst>
          </p:cNvPr>
          <p:cNvSpPr txBox="1"/>
          <p:nvPr/>
        </p:nvSpPr>
        <p:spPr>
          <a:xfrm>
            <a:off x="6123724" y="2946608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(0,0)</a:t>
            </a:r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FB4D50-44DE-374C-A119-E196518D7CC0}"/>
              </a:ext>
            </a:extLst>
          </p:cNvPr>
          <p:cNvSpPr txBox="1"/>
          <p:nvPr/>
        </p:nvSpPr>
        <p:spPr>
          <a:xfrm>
            <a:off x="7796746" y="2984310"/>
            <a:ext cx="12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F(0,0)= 0</a:t>
            </a:r>
            <a:endParaRPr kumimoji="1" lang="zh-TW" altLang="en-US" dirty="0"/>
          </a:p>
        </p:txBody>
      </p:sp>
      <p:cxnSp>
        <p:nvCxnSpPr>
          <p:cNvPr id="27" name="直線箭頭接點 26">
            <a:extLst>
              <a:ext uri="{FF2B5EF4-FFF2-40B4-BE49-F238E27FC236}">
                <a16:creationId xmlns:a16="http://schemas.microsoft.com/office/drawing/2014/main" id="{C1CB9558-6426-FF44-AD64-4CD767F1BC91}"/>
              </a:ext>
            </a:extLst>
          </p:cNvPr>
          <p:cNvCxnSpPr>
            <a:cxnSpLocks/>
          </p:cNvCxnSpPr>
          <p:nvPr/>
        </p:nvCxnSpPr>
        <p:spPr>
          <a:xfrm>
            <a:off x="7822892" y="3394642"/>
            <a:ext cx="75587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圖片 42">
            <a:extLst>
              <a:ext uri="{FF2B5EF4-FFF2-40B4-BE49-F238E27FC236}">
                <a16:creationId xmlns:a16="http://schemas.microsoft.com/office/drawing/2014/main" id="{487B2356-E1AB-A24C-ACD7-2C7545A70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413" y="2724981"/>
            <a:ext cx="1877383" cy="1408037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B69EF6AF-A629-D844-B01C-704F510EBC52}"/>
              </a:ext>
            </a:extLst>
          </p:cNvPr>
          <p:cNvSpPr txBox="1"/>
          <p:nvPr/>
        </p:nvSpPr>
        <p:spPr>
          <a:xfrm>
            <a:off x="3159796" y="2828834"/>
            <a:ext cx="2828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目標函數</a:t>
            </a:r>
            <a:r>
              <a:rPr kumimoji="1" lang="en-US" altLang="zh-CN" dirty="0"/>
              <a:t>(function)</a:t>
            </a:r>
            <a:br>
              <a:rPr kumimoji="1" lang="en-US" altLang="zh-CN" dirty="0"/>
            </a:br>
            <a:r>
              <a:rPr kumimoji="1" lang="en-US" altLang="zh-CN" dirty="0"/>
              <a:t>(</a:t>
            </a:r>
            <a:r>
              <a:rPr kumimoji="1" lang="zh-CN" altLang="en-US" dirty="0"/>
              <a:t>我們無法直接知道長怎樣，只能透過函數回傳值來推測函數的最低點在哪裡</a:t>
            </a:r>
            <a:r>
              <a:rPr kumimoji="1" lang="en-US" altLang="zh-CN" dirty="0"/>
              <a:t>)</a:t>
            </a:r>
            <a:endParaRPr kumimoji="1" lang="zh-TW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3379CF2-FFDE-764B-BC91-CCA1D53CA513}"/>
              </a:ext>
            </a:extLst>
          </p:cNvPr>
          <p:cNvSpPr/>
          <p:nvPr/>
        </p:nvSpPr>
        <p:spPr>
          <a:xfrm>
            <a:off x="9425853" y="2947198"/>
            <a:ext cx="1078363" cy="963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Function</a:t>
            </a:r>
            <a:endParaRPr kumimoji="1" lang="zh-TW" altLang="en-US" dirty="0"/>
          </a:p>
        </p:txBody>
      </p:sp>
      <p:cxnSp>
        <p:nvCxnSpPr>
          <p:cNvPr id="48" name="直線箭頭接點 47">
            <a:extLst>
              <a:ext uri="{FF2B5EF4-FFF2-40B4-BE49-F238E27FC236}">
                <a16:creationId xmlns:a16="http://schemas.microsoft.com/office/drawing/2014/main" id="{86417198-E588-0541-8D58-EFFAC40903C6}"/>
              </a:ext>
            </a:extLst>
          </p:cNvPr>
          <p:cNvCxnSpPr>
            <a:cxnSpLocks/>
          </p:cNvCxnSpPr>
          <p:nvPr/>
        </p:nvCxnSpPr>
        <p:spPr>
          <a:xfrm>
            <a:off x="8783688" y="3409288"/>
            <a:ext cx="64216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1979216-0AB3-B440-8739-F1533944C013}"/>
              </a:ext>
            </a:extLst>
          </p:cNvPr>
          <p:cNvSpPr txBox="1"/>
          <p:nvPr/>
        </p:nvSpPr>
        <p:spPr>
          <a:xfrm>
            <a:off x="8805048" y="2983720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(0,2)</a:t>
            </a:r>
            <a:endParaRPr kumimoji="1"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B62C084E-4D2D-414B-AAC7-6BD7DA25AF9C}"/>
              </a:ext>
            </a:extLst>
          </p:cNvPr>
          <p:cNvSpPr txBox="1"/>
          <p:nvPr/>
        </p:nvSpPr>
        <p:spPr>
          <a:xfrm>
            <a:off x="10478070" y="3021422"/>
            <a:ext cx="12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F(0,2)= -2</a:t>
            </a:r>
            <a:endParaRPr kumimoji="1" lang="zh-TW" altLang="en-US" dirty="0"/>
          </a:p>
        </p:txBody>
      </p:sp>
      <p:cxnSp>
        <p:nvCxnSpPr>
          <p:cNvPr id="51" name="直線箭頭接點 50">
            <a:extLst>
              <a:ext uri="{FF2B5EF4-FFF2-40B4-BE49-F238E27FC236}">
                <a16:creationId xmlns:a16="http://schemas.microsoft.com/office/drawing/2014/main" id="{8F2ACB5A-6AC7-544E-81F6-6DA3E48DDD60}"/>
              </a:ext>
            </a:extLst>
          </p:cNvPr>
          <p:cNvCxnSpPr>
            <a:cxnSpLocks/>
          </p:cNvCxnSpPr>
          <p:nvPr/>
        </p:nvCxnSpPr>
        <p:spPr>
          <a:xfrm>
            <a:off x="10504216" y="3431754"/>
            <a:ext cx="75587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20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Function</a:t>
            </a:r>
            <a:r>
              <a:rPr lang="zh-TW" altLang="en-US" b="1" dirty="0"/>
              <a:t>操作示範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提供一個外部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python encrypt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檔案，其中包含一個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class Function</a:t>
            </a:r>
            <a:endParaRPr lang="en-US" altLang="zh-TW" dirty="0">
              <a:latin typeface="Songti SC Light" panose="02010600040101010101" pitchFamily="2" charset="-122"/>
              <a:ea typeface="Songti SC Light" panose="02010600040101010101" pitchFamily="2" charset="-122"/>
            </a:endParaRPr>
          </a:p>
          <a:p>
            <a:r>
              <a:rPr lang="en-US" altLang="zh-TW" dirty="0" err="1">
                <a:latin typeface="Songti SC Light" panose="02010600040101010101" pitchFamily="2" charset="-122"/>
                <a:ea typeface="Songti SC Light" panose="02010600040101010101" pitchFamily="2" charset="-122"/>
              </a:rPr>
              <a:t>Function_num</a:t>
            </a:r>
            <a:r>
              <a:rPr lang="zh-TW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：</a:t>
            </a:r>
            <a:r>
              <a:rPr lang="en-US" altLang="zh-TW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1~4</a:t>
            </a:r>
            <a:r>
              <a:rPr lang="zh-TW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，分別代表四個要最佳化的</a:t>
            </a:r>
            <a:r>
              <a:rPr lang="en-US" altLang="zh-TW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objective function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編號</a:t>
            </a:r>
            <a:endParaRPr lang="en-US" altLang="zh-CN" dirty="0">
              <a:latin typeface="Songti SC Light" panose="02010600040101010101" pitchFamily="2" charset="-122"/>
              <a:ea typeface="Songti SC Light" panose="02010600040101010101" pitchFamily="2" charset="-122"/>
            </a:endParaRPr>
          </a:p>
          <a:p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操作方式為：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  <a:sym typeface="Wingdings" pitchFamily="2" charset="2"/>
              </a:rPr>
              <a:t>(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你的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optimizer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會繼承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Function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，透過</a:t>
            </a:r>
            <a:r>
              <a:rPr lang="en-US" altLang="zh-CN" dirty="0" err="1">
                <a:latin typeface="Songti SC Light" panose="02010600040101010101" pitchFamily="2" charset="-122"/>
                <a:ea typeface="Songti SC Light" panose="02010600040101010101" pitchFamily="2" charset="-122"/>
              </a:rPr>
              <a:t>self.f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來呼叫下列四種操作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  <a:sym typeface="Wingdings" pitchFamily="2" charset="2"/>
              </a:rPr>
              <a:t>)</a:t>
            </a:r>
            <a:b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</a:b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1. </a:t>
            </a:r>
            <a:r>
              <a:rPr lang="en-US" altLang="zh-CN" dirty="0" err="1">
                <a:latin typeface="Songti SC Light" panose="02010600040101010101" pitchFamily="2" charset="-122"/>
                <a:ea typeface="Songti SC Light" panose="02010600040101010101" pitchFamily="2" charset="-122"/>
              </a:rPr>
              <a:t>self.f.dimension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(</a:t>
            </a:r>
            <a:r>
              <a:rPr lang="en-US" altLang="zh-CN" dirty="0" err="1">
                <a:latin typeface="Songti SC Light" panose="02010600040101010101" pitchFamily="2" charset="-122"/>
                <a:ea typeface="Songti SC Light" panose="02010600040101010101" pitchFamily="2" charset="-122"/>
              </a:rPr>
              <a:t>function_num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)</a:t>
            </a:r>
            <a:b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</a:b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2. </a:t>
            </a:r>
            <a:r>
              <a:rPr lang="en-US" altLang="zh-CN" dirty="0" err="1">
                <a:latin typeface="Songti SC Light" panose="02010600040101010101" pitchFamily="2" charset="-122"/>
                <a:ea typeface="Songti SC Light" panose="02010600040101010101" pitchFamily="2" charset="-122"/>
              </a:rPr>
              <a:t>self.f.upper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(</a:t>
            </a:r>
            <a:r>
              <a:rPr lang="en-US" altLang="zh-CN" dirty="0" err="1">
                <a:latin typeface="Songti SC Light" panose="02010600040101010101" pitchFamily="2" charset="-122"/>
                <a:ea typeface="Songti SC Light" panose="02010600040101010101" pitchFamily="2" charset="-122"/>
              </a:rPr>
              <a:t>function_num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)</a:t>
            </a:r>
            <a:b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</a:b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3. </a:t>
            </a:r>
            <a:r>
              <a:rPr lang="en-US" altLang="zh-CN" dirty="0" err="1">
                <a:latin typeface="Songti SC Light" panose="02010600040101010101" pitchFamily="2" charset="-122"/>
                <a:ea typeface="Songti SC Light" panose="02010600040101010101" pitchFamily="2" charset="-122"/>
              </a:rPr>
              <a:t>self.f.lower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(</a:t>
            </a:r>
            <a:r>
              <a:rPr lang="en-US" altLang="zh-CN" dirty="0" err="1">
                <a:latin typeface="Songti SC Light" panose="02010600040101010101" pitchFamily="2" charset="-122"/>
                <a:ea typeface="Songti SC Light" panose="02010600040101010101" pitchFamily="2" charset="-122"/>
              </a:rPr>
              <a:t>function_num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)</a:t>
            </a:r>
            <a:b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</a:b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4. </a:t>
            </a:r>
            <a:r>
              <a:rPr lang="en-US" altLang="zh-CN" dirty="0" err="1">
                <a:latin typeface="Songti SC Light" panose="02010600040101010101" pitchFamily="2" charset="-122"/>
                <a:ea typeface="Songti SC Light" panose="02010600040101010101" pitchFamily="2" charset="-122"/>
              </a:rPr>
              <a:t>self.f.evaluate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(</a:t>
            </a:r>
            <a:r>
              <a:rPr lang="en-US" altLang="zh-CN" dirty="0" err="1">
                <a:latin typeface="Songti SC Light" panose="02010600040101010101" pitchFamily="2" charset="-122"/>
                <a:ea typeface="Songti SC Light" panose="02010600040101010101" pitchFamily="2" charset="-122"/>
              </a:rPr>
              <a:t>function_num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, </a:t>
            </a:r>
            <a:r>
              <a:rPr lang="en-US" altLang="zh-CN" dirty="0" err="1">
                <a:latin typeface="Songti SC Light" panose="02010600040101010101" pitchFamily="2" charset="-122"/>
                <a:ea typeface="Songti SC Light" panose="02010600040101010101" pitchFamily="2" charset="-122"/>
              </a:rPr>
              <a:t>input_parameters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)</a:t>
            </a:r>
          </a:p>
          <a:p>
            <a:r>
              <a:rPr lang="en-US" altLang="zh-CN" dirty="0" err="1">
                <a:latin typeface="Songti SC Light" panose="02010600040101010101" pitchFamily="2" charset="-122"/>
                <a:ea typeface="Songti SC Light" panose="02010600040101010101" pitchFamily="2" charset="-122"/>
              </a:rPr>
              <a:t>Function_num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和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 dimension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回傳值為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int, 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其餘參數及回傳值皆為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float</a:t>
            </a:r>
          </a:p>
          <a:p>
            <a:r>
              <a:rPr lang="en-US" altLang="zh-CN" dirty="0" err="1">
                <a:latin typeface="Songti SC Light" panose="02010600040101010101" pitchFamily="2" charset="-122"/>
                <a:ea typeface="Songti SC Light" panose="02010600040101010101" pitchFamily="2" charset="-122"/>
              </a:rPr>
              <a:t>Input_parameters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是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floating point array</a:t>
            </a:r>
          </a:p>
          <a:p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範例程式與詳細說明會在後面投影片解釋</a:t>
            </a:r>
            <a:endParaRPr lang="en-US" altLang="zh-CN" dirty="0">
              <a:latin typeface="Songti SC Light" panose="02010600040101010101" pitchFamily="2" charset="-122"/>
              <a:ea typeface="Songti SC Light" panose="02010600040101010101" pitchFamily="2" charset="-122"/>
            </a:endParaRPr>
          </a:p>
          <a:p>
            <a:endParaRPr lang="en-US" altLang="zh-CN" dirty="0">
              <a:latin typeface="Songti SC Light" panose="02010600040101010101" pitchFamily="2" charset="-122"/>
              <a:ea typeface="Songti SC Light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646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Function</a:t>
            </a:r>
            <a:r>
              <a:rPr lang="zh-TW" altLang="en-US" b="1" dirty="0"/>
              <a:t>操作範例</a:t>
            </a:r>
            <a:endParaRPr lang="zh-TW" altLang="en-US" b="1" dirty="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2B00DCC1-B327-F94D-88CA-CF91EC45712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下圖為如何取得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function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的維度、上界、下界、與函數回傳值</a:t>
            </a:r>
            <a:b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</a:b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(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皆透過繼承的</a:t>
            </a:r>
            <a:r>
              <a:rPr lang="en-US" altLang="zh-CN" dirty="0" err="1">
                <a:latin typeface="Songti SC Light" panose="02010600040101010101" pitchFamily="2" charset="-122"/>
                <a:ea typeface="Songti SC Light" panose="02010600040101010101" pitchFamily="2" charset="-122"/>
              </a:rPr>
              <a:t>self.f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)</a:t>
            </a:r>
            <a:r>
              <a:rPr lang="zh-TW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 </a:t>
            </a:r>
            <a:r>
              <a:rPr lang="en-US" altLang="zh-TW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(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可在提供的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template code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看到完整程式碼</a:t>
            </a:r>
            <a:r>
              <a:rPr lang="en-US" altLang="zh-TW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)</a:t>
            </a:r>
            <a:endParaRPr lang="en-US" altLang="zh-CN" dirty="0">
              <a:latin typeface="Songti SC Light" panose="02010600040101010101" pitchFamily="2" charset="-122"/>
              <a:ea typeface="Songti SC Light" panose="02010600040101010101" pitchFamily="2" charset="-122"/>
            </a:endParaRPr>
          </a:p>
          <a:p>
            <a:endParaRPr lang="en-US" altLang="zh-CN" dirty="0">
              <a:latin typeface="Songti SC Light" panose="02010600040101010101" pitchFamily="2" charset="-122"/>
              <a:ea typeface="Songti SC Light" panose="02010600040101010101" pitchFamily="2" charset="-122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AF70A2F4-4BA9-724E-89DA-3032A1CBC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36057"/>
            <a:ext cx="11375304" cy="786738"/>
          </a:xfrm>
          <a:prstGeom prst="rect">
            <a:avLst/>
          </a:prstGeom>
        </p:spPr>
      </p:pic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052E105-0B4C-0243-BFBD-C35C3EAC7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83520"/>
            <a:ext cx="5854700" cy="1117600"/>
          </a:xfrm>
        </p:spPr>
      </p:pic>
    </p:spTree>
    <p:extLst>
      <p:ext uri="{BB962C8B-B14F-4D97-AF65-F5344CB8AC3E}">
        <p14:creationId xmlns:p14="http://schemas.microsoft.com/office/powerpoint/2010/main" val="329838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輸出檔案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必須輸出四個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file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，分別是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function1~4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你找到的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best input parameters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和其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output value (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每一行一個數值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)</a:t>
            </a:r>
          </a:p>
          <a:p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File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名稱：</a:t>
            </a:r>
            <a:r>
              <a:rPr lang="zh-TW" altLang="en-US" dirty="0">
                <a:solidFill>
                  <a:srgbClr val="FF0000"/>
                </a:solidFill>
                <a:latin typeface="Songti SC Light" panose="02010600040101010101" pitchFamily="2" charset="-122"/>
                <a:ea typeface="Songti SC Light" panose="02010600040101010101" pitchFamily="2" charset="-122"/>
              </a:rPr>
              <a:t>你的學號</a:t>
            </a:r>
            <a:r>
              <a:rPr lang="en-US" altLang="zh-TW" dirty="0">
                <a:solidFill>
                  <a:srgbClr val="FF0000"/>
                </a:solidFill>
                <a:latin typeface="Songti SC Light" panose="02010600040101010101" pitchFamily="2" charset="-122"/>
                <a:ea typeface="Songti SC Light" panose="02010600040101010101" pitchFamily="2" charset="-122"/>
              </a:rPr>
              <a:t>_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function1.txt,</a:t>
            </a:r>
            <a:r>
              <a:rPr lang="zh-TW" altLang="en-US" dirty="0">
                <a:solidFill>
                  <a:srgbClr val="FF0000"/>
                </a:solidFill>
                <a:latin typeface="Songti SC Light" panose="02010600040101010101" pitchFamily="2" charset="-122"/>
                <a:ea typeface="Songti SC Light" panose="02010600040101010101" pitchFamily="2" charset="-122"/>
              </a:rPr>
              <a:t>你的學號</a:t>
            </a:r>
            <a:r>
              <a:rPr lang="en-US" altLang="zh-TW" dirty="0">
                <a:solidFill>
                  <a:srgbClr val="FF0000"/>
                </a:solidFill>
                <a:latin typeface="Songti SC Light" panose="02010600040101010101" pitchFamily="2" charset="-122"/>
                <a:ea typeface="Songti SC Light" panose="02010600040101010101" pitchFamily="2" charset="-122"/>
              </a:rPr>
              <a:t>_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function2.txt,</a:t>
            </a:r>
            <a:r>
              <a:rPr lang="zh-TW" altLang="en-US" dirty="0">
                <a:solidFill>
                  <a:srgbClr val="FF0000"/>
                </a:solidFill>
                <a:latin typeface="Songti SC Light" panose="02010600040101010101" pitchFamily="2" charset="-122"/>
                <a:ea typeface="Songti SC Light" panose="02010600040101010101" pitchFamily="2" charset="-122"/>
              </a:rPr>
              <a:t>你的學號</a:t>
            </a:r>
            <a:r>
              <a:rPr lang="en-US" altLang="zh-TW" dirty="0">
                <a:solidFill>
                  <a:srgbClr val="FF0000"/>
                </a:solidFill>
                <a:latin typeface="Songti SC Light" panose="02010600040101010101" pitchFamily="2" charset="-122"/>
                <a:ea typeface="Songti SC Light" panose="02010600040101010101" pitchFamily="2" charset="-122"/>
              </a:rPr>
              <a:t>_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function3.txt,</a:t>
            </a:r>
            <a:r>
              <a:rPr lang="zh-TW" altLang="en-US" dirty="0">
                <a:solidFill>
                  <a:srgbClr val="FF0000"/>
                </a:solidFill>
                <a:latin typeface="Songti SC Light" panose="02010600040101010101" pitchFamily="2" charset="-122"/>
                <a:ea typeface="Songti SC Light" panose="02010600040101010101" pitchFamily="2" charset="-122"/>
              </a:rPr>
              <a:t>你的學號</a:t>
            </a:r>
            <a:r>
              <a:rPr lang="en-US" altLang="zh-TW" dirty="0">
                <a:solidFill>
                  <a:srgbClr val="FF0000"/>
                </a:solidFill>
                <a:latin typeface="Songti SC Light" panose="02010600040101010101" pitchFamily="2" charset="-122"/>
                <a:ea typeface="Songti SC Light" panose="02010600040101010101" pitchFamily="2" charset="-122"/>
              </a:rPr>
              <a:t>_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function4.txt</a:t>
            </a:r>
          </a:p>
          <a:p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提供的範例程式內已經寫好</a:t>
            </a:r>
            <a:b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</a:b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(</a:t>
            </a:r>
            <a:r>
              <a:rPr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只需要修改學號部分</a:t>
            </a:r>
            <a: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)</a:t>
            </a:r>
          </a:p>
          <a:p>
            <a:endParaRPr lang="en-US" altLang="zh-TW" dirty="0">
              <a:latin typeface="Songti SC Light" panose="02010600040101010101" pitchFamily="2" charset="-122"/>
              <a:ea typeface="Songti SC Light" panose="02010600040101010101" pitchFamily="2" charset="-122"/>
            </a:endParaRPr>
          </a:p>
          <a:p>
            <a:endParaRPr lang="zh-TW" altLang="en-US" dirty="0">
              <a:latin typeface="Songti SC Light" panose="02010600040101010101" pitchFamily="2" charset="-122"/>
              <a:ea typeface="Songti SC Light" panose="02010600040101010101" pitchFamily="2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2F33609-D245-074F-B200-C1F4342F8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167" y="3521847"/>
            <a:ext cx="37592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6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繳交</a:t>
            </a:r>
            <a:r>
              <a:rPr lang="zh-CN" altLang="en-US" b="1" dirty="0"/>
              <a:t>要求</a:t>
            </a:r>
            <a:r>
              <a:rPr lang="zh-TW" altLang="en-US" b="1" dirty="0"/>
              <a:t>和執行環境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檔案：</a:t>
            </a:r>
            <a:r>
              <a:rPr lang="zh-TW" altLang="en-US" dirty="0">
                <a:solidFill>
                  <a:srgbClr val="FF0000"/>
                </a:solidFill>
              </a:rPr>
              <a:t>你的學號</a:t>
            </a:r>
            <a:r>
              <a:rPr lang="en-US" altLang="zh-TW" dirty="0">
                <a:solidFill>
                  <a:srgbClr val="FF0000"/>
                </a:solidFill>
              </a:rPr>
              <a:t>_hw5.py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環境</a:t>
            </a:r>
            <a:endParaRPr lang="en-US" altLang="zh-TW" dirty="0"/>
          </a:p>
          <a:p>
            <a:pPr lvl="1"/>
            <a:r>
              <a:rPr lang="en-US" altLang="zh-TW" dirty="0"/>
              <a:t>OS:</a:t>
            </a:r>
            <a:r>
              <a:rPr lang="zh-TW" altLang="en-US" dirty="0"/>
              <a:t> </a:t>
            </a:r>
            <a:r>
              <a:rPr lang="en-US" altLang="zh-TW" dirty="0"/>
              <a:t>Ubuntu 16.04.1 LTS</a:t>
            </a:r>
          </a:p>
          <a:p>
            <a:pPr lvl="1"/>
            <a:r>
              <a:rPr lang="en-US" altLang="zh-TW" dirty="0"/>
              <a:t>Python version: python 3.7.4</a:t>
            </a:r>
          </a:p>
          <a:p>
            <a:pPr lvl="1"/>
            <a:r>
              <a:rPr lang="en-US" altLang="zh-TW" dirty="0"/>
              <a:t>CPU: Intel i9-9900K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953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812B22-6D66-524F-B930-B03FC4B9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Baseline</a:t>
            </a:r>
            <a:r>
              <a:rPr lang="zh-CN" altLang="en-US" b="1" dirty="0"/>
              <a:t>和</a:t>
            </a:r>
            <a:r>
              <a:rPr lang="en-US" altLang="zh-CN" b="1" dirty="0"/>
              <a:t>function</a:t>
            </a:r>
            <a:r>
              <a:rPr lang="zh-CN" altLang="en-US" b="1" dirty="0"/>
              <a:t>呼叫限制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8C1F34-A04A-9141-AF9B-640DCB6C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在</a:t>
            </a:r>
            <a:r>
              <a:rPr kumimoji="1" lang="en-US" altLang="zh-TW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public</a:t>
            </a:r>
            <a:r>
              <a:rPr kumimoji="1"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和</a:t>
            </a:r>
            <a:r>
              <a:rPr kumimoji="1" lang="en-US" altLang="zh-TW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private</a:t>
            </a:r>
            <a:r>
              <a:rPr kumimoji="1"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中會限制同學呼叫</a:t>
            </a:r>
            <a:r>
              <a:rPr kumimoji="1"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function</a:t>
            </a:r>
            <a:r>
              <a:rPr kumimoji="1"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的次數，超過限制次數會回傳“</a:t>
            </a:r>
            <a:r>
              <a:rPr kumimoji="1" lang="en-US" altLang="zh-CN" dirty="0" err="1">
                <a:latin typeface="Songti SC Light" panose="02010600040101010101" pitchFamily="2" charset="-122"/>
                <a:ea typeface="Songti SC Light" panose="02010600040101010101" pitchFamily="2" charset="-122"/>
              </a:rPr>
              <a:t>ReachFunctionLimit</a:t>
            </a:r>
            <a:r>
              <a:rPr kumimoji="1"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”</a:t>
            </a:r>
            <a:r>
              <a:rPr kumimoji="1"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，並且就不能繼續</a:t>
            </a:r>
            <a:r>
              <a:rPr kumimoji="1"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evaluate function</a:t>
            </a:r>
          </a:p>
          <a:p>
            <a:r>
              <a:rPr kumimoji="1"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同學的程式會以在</a:t>
            </a:r>
            <a:r>
              <a:rPr kumimoji="1"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server</a:t>
            </a:r>
            <a:r>
              <a:rPr kumimoji="1" lang="zh-CN" altLang="en-US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上跑的結果為最終結果</a:t>
            </a:r>
            <a:endParaRPr kumimoji="1" lang="en-US" altLang="zh-CN" dirty="0">
              <a:latin typeface="Songti SC Light" panose="02010600040101010101" pitchFamily="2" charset="-122"/>
              <a:ea typeface="Songti SC Light" panose="02010600040101010101" pitchFamily="2" charset="-122"/>
            </a:endParaRPr>
          </a:p>
          <a:p>
            <a:endParaRPr kumimoji="1" lang="zh-TW" altLang="en-US" dirty="0">
              <a:latin typeface="Songti SC Light" panose="02010600040101010101" pitchFamily="2" charset="-122"/>
              <a:ea typeface="Songti SC Light" panose="02010600040101010101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082E771-DD60-F443-8D5F-44B6109E1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118525"/>
              </p:ext>
            </p:extLst>
          </p:nvPr>
        </p:nvGraphicFramePr>
        <p:xfrm>
          <a:off x="2031204" y="4001294"/>
          <a:ext cx="8129592" cy="2742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398">
                  <a:extLst>
                    <a:ext uri="{9D8B030D-6E8A-4147-A177-3AD203B41FA5}">
                      <a16:colId xmlns:a16="http://schemas.microsoft.com/office/drawing/2014/main" val="3073785634"/>
                    </a:ext>
                  </a:extLst>
                </a:gridCol>
                <a:gridCol w="2032398">
                  <a:extLst>
                    <a:ext uri="{9D8B030D-6E8A-4147-A177-3AD203B41FA5}">
                      <a16:colId xmlns:a16="http://schemas.microsoft.com/office/drawing/2014/main" val="2048054419"/>
                    </a:ext>
                  </a:extLst>
                </a:gridCol>
                <a:gridCol w="2032398">
                  <a:extLst>
                    <a:ext uri="{9D8B030D-6E8A-4147-A177-3AD203B41FA5}">
                      <a16:colId xmlns:a16="http://schemas.microsoft.com/office/drawing/2014/main" val="3220760204"/>
                    </a:ext>
                  </a:extLst>
                </a:gridCol>
                <a:gridCol w="2032398">
                  <a:extLst>
                    <a:ext uri="{9D8B030D-6E8A-4147-A177-3AD203B41FA5}">
                      <a16:colId xmlns:a16="http://schemas.microsoft.com/office/drawing/2014/main" val="3899650595"/>
                    </a:ext>
                  </a:extLst>
                </a:gridCol>
              </a:tblGrid>
              <a:tr h="6596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Public function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baseline: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助教</a:t>
                      </a:r>
                      <a:r>
                        <a:rPr lang="en-US" altLang="zh-TW" dirty="0"/>
                        <a:t>Random Search</a:t>
                      </a:r>
                      <a:r>
                        <a:rPr lang="zh-CN" altLang="en-US" dirty="0"/>
                        <a:t>找到的</a:t>
                      </a:r>
                      <a:r>
                        <a:rPr lang="en-US" altLang="zh-CN" dirty="0"/>
                        <a:t>objective value</a:t>
                      </a:r>
                      <a:endParaRPr lang="en-US" altLang="zh-TW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助教</a:t>
                      </a:r>
                      <a:r>
                        <a:rPr lang="en-US" altLang="zh-TW" dirty="0"/>
                        <a:t>CMAES</a:t>
                      </a:r>
                      <a:r>
                        <a:rPr lang="zh-CN" altLang="en-US" dirty="0"/>
                        <a:t>找到的</a:t>
                      </a:r>
                      <a:r>
                        <a:rPr lang="en-US" altLang="zh-CN" dirty="0"/>
                        <a:t>objective 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Function evaluation</a:t>
                      </a:r>
                    </a:p>
                    <a:p>
                      <a:pPr algn="ctr"/>
                      <a:r>
                        <a:rPr lang="zh-CN" altLang="en-US" dirty="0"/>
                        <a:t>次數限制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748570"/>
                  </a:ext>
                </a:extLst>
              </a:tr>
              <a:tr h="38836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Function 1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0.016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3.854e-10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1000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06364"/>
                  </a:ext>
                </a:extLst>
              </a:tr>
              <a:tr h="38836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Function 2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0.101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3.470e-30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1500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20442"/>
                  </a:ext>
                </a:extLst>
              </a:tr>
              <a:tr h="38836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Function 3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13.287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2.183e-11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2000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198557"/>
                  </a:ext>
                </a:extLst>
              </a:tr>
              <a:tr h="38836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Function 4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63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0.009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2500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341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2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評分標準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四</a:t>
            </a:r>
            <a:r>
              <a:rPr lang="zh-TW" altLang="en-US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個</a:t>
            </a:r>
            <a:r>
              <a:rPr lang="zh-CN" altLang="en-US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公開</a:t>
            </a:r>
            <a:r>
              <a:rPr lang="en-US" altLang="zh-TW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function</a:t>
            </a:r>
            <a:r>
              <a:rPr lang="zh-TW" altLang="en-US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，每個</a:t>
            </a:r>
            <a:r>
              <a:rPr lang="en-US" altLang="zh-TW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15</a:t>
            </a:r>
            <a:r>
              <a:rPr lang="zh-CN" altLang="en-US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分，另外有四個</a:t>
            </a:r>
            <a:r>
              <a:rPr lang="en-US" altLang="zh-CN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private function</a:t>
            </a:r>
            <a:r>
              <a:rPr lang="zh-CN" altLang="en-US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，每個</a:t>
            </a:r>
            <a:r>
              <a:rPr lang="en-US" altLang="zh-CN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10</a:t>
            </a:r>
            <a:r>
              <a:rPr lang="zh-CN" altLang="en-US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分</a:t>
            </a:r>
            <a:endParaRPr lang="en-US" altLang="zh-CN" sz="3400" dirty="0">
              <a:latin typeface="Songti SC Light" panose="02010600040101010101" pitchFamily="2" charset="-122"/>
              <a:ea typeface="Songti SC Light" panose="020106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3400" dirty="0">
                <a:solidFill>
                  <a:srgbClr val="FF0000"/>
                </a:solidFill>
                <a:latin typeface="Songti SC Light" panose="02010600040101010101" pitchFamily="2" charset="-122"/>
                <a:ea typeface="Songti SC Light" panose="02010600040101010101" pitchFamily="2" charset="-122"/>
              </a:rPr>
              <a:t>Your result &gt; RS result</a:t>
            </a:r>
            <a:r>
              <a:rPr lang="zh-CN" altLang="en-US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：</a:t>
            </a:r>
            <a:r>
              <a:rPr lang="en-US" altLang="zh-CN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0%</a:t>
            </a:r>
          </a:p>
          <a:p>
            <a:pPr>
              <a:lnSpc>
                <a:spcPct val="110000"/>
              </a:lnSpc>
            </a:pPr>
            <a:r>
              <a:rPr lang="en-US" altLang="zh-CN" sz="3400" dirty="0">
                <a:solidFill>
                  <a:srgbClr val="FF0000"/>
                </a:solidFill>
                <a:latin typeface="Songti SC Light" panose="02010600040101010101" pitchFamily="2" charset="-122"/>
                <a:ea typeface="Songti SC Light" panose="02010600040101010101" pitchFamily="2" charset="-122"/>
              </a:rPr>
              <a:t>CMAES result &lt; Your result &lt; RS result</a:t>
            </a:r>
            <a:r>
              <a:rPr lang="en-US" altLang="zh-CN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 : </a:t>
            </a:r>
            <a:br>
              <a:rPr lang="en-US" altLang="zh-CN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</a:br>
            <a:r>
              <a:rPr lang="en-US" altLang="zh-CN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top 1/2: 60%, otherwise: 40%</a:t>
            </a:r>
          </a:p>
          <a:p>
            <a:pPr>
              <a:lnSpc>
                <a:spcPct val="110000"/>
              </a:lnSpc>
            </a:pPr>
            <a:r>
              <a:rPr lang="en-US" altLang="zh-CN" sz="3400" dirty="0">
                <a:solidFill>
                  <a:srgbClr val="FF0000"/>
                </a:solidFill>
                <a:latin typeface="Songti SC Light" panose="02010600040101010101" pitchFamily="2" charset="-122"/>
                <a:ea typeface="Songti SC Light" panose="02010600040101010101" pitchFamily="2" charset="-122"/>
              </a:rPr>
              <a:t>Global minimum &lt; Your result &lt; CMAES result</a:t>
            </a:r>
            <a:r>
              <a:rPr lang="en-US" altLang="zh-CN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: </a:t>
            </a:r>
            <a:br>
              <a:rPr lang="en-US" altLang="zh-CN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</a:br>
            <a:r>
              <a:rPr lang="en-US" altLang="zh-CN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top 1/4: 95%, 2/4: 90%, 3/4: 85%, other: 80%</a:t>
            </a:r>
          </a:p>
          <a:p>
            <a:pPr>
              <a:lnSpc>
                <a:spcPct val="110000"/>
              </a:lnSpc>
            </a:pPr>
            <a:r>
              <a:rPr lang="en-US" altLang="zh-CN" sz="3400" dirty="0">
                <a:solidFill>
                  <a:srgbClr val="FF0000"/>
                </a:solidFill>
                <a:latin typeface="Songti SC Light" panose="02010600040101010101" pitchFamily="2" charset="-122"/>
                <a:ea typeface="Songti SC Light" panose="02010600040101010101" pitchFamily="2" charset="-122"/>
              </a:rPr>
              <a:t>Your result = Global minimum</a:t>
            </a:r>
            <a:r>
              <a:rPr lang="en-US" altLang="zh-CN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: 100%</a:t>
            </a:r>
            <a:br>
              <a:rPr lang="en-US" altLang="zh-CN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</a:br>
            <a:br>
              <a:rPr lang="en-US" altLang="zh-CN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</a:br>
            <a:r>
              <a:rPr lang="zh-CN" altLang="en-US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備註：為避免助教</a:t>
            </a:r>
            <a:r>
              <a:rPr lang="en-US" altLang="zh-CN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CMAES</a:t>
            </a:r>
            <a:r>
              <a:rPr lang="zh-TW" altLang="en-US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 </a:t>
            </a:r>
            <a:r>
              <a:rPr lang="en-US" altLang="zh-TW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result</a:t>
            </a:r>
            <a:r>
              <a:rPr lang="zh-CN" altLang="en-US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過好，所以</a:t>
            </a:r>
            <a:r>
              <a:rPr lang="en-US" altLang="zh-CN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baseline(RS, CMAES)</a:t>
            </a:r>
            <a:r>
              <a:rPr lang="zh-CN" altLang="en-US" sz="3400" dirty="0">
                <a:latin typeface="Songti SC Light" panose="02010600040101010101" pitchFamily="2" charset="-122"/>
                <a:ea typeface="Songti SC Light" panose="02010600040101010101" pitchFamily="2" charset="-122"/>
              </a:rPr>
              <a:t>會以運算五次的平均為最終結果，同學的最終結果會以程式執行三次中最佳的為準</a:t>
            </a:r>
            <a:br>
              <a:rPr lang="en-US" altLang="zh-CN" dirty="0">
                <a:latin typeface="Songti SC Light" panose="02010600040101010101" pitchFamily="2" charset="-122"/>
                <a:ea typeface="Songti SC Light" panose="02010600040101010101" pitchFamily="2" charset="-122"/>
              </a:rPr>
            </a:br>
            <a:endParaRPr lang="zh-TW" altLang="en-US" dirty="0">
              <a:latin typeface="Songti SC Light" panose="02010600040101010101" pitchFamily="2" charset="-122"/>
              <a:ea typeface="Songti SC Light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231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7F3E73-9BEC-5045-B181-2D9D1FC1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5F844-54E7-AF48-ACE6-2A3D16B4F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這次作業會提供一個</a:t>
            </a:r>
            <a:r>
              <a:rPr kumimoji="1"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python template</a:t>
            </a:r>
            <a:r>
              <a:rPr kumimoji="1"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 </a:t>
            </a:r>
            <a:r>
              <a:rPr kumimoji="1"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code</a:t>
            </a:r>
            <a:r>
              <a:rPr kumimoji="1"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，裡面是</a:t>
            </a:r>
            <a:r>
              <a:rPr kumimoji="1"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random search baseline</a:t>
            </a:r>
            <a:r>
              <a:rPr kumimoji="1"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的做法，同學可以直接修改其中演算法</a:t>
            </a:r>
            <a:endParaRPr kumimoji="1" lang="en-US" altLang="zh-CN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r>
              <a:rPr kumimoji="1"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另外請注意！同學需要</a:t>
            </a:r>
            <a:r>
              <a:rPr kumimoji="1"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pip3 install</a:t>
            </a:r>
            <a:r>
              <a:rPr kumimoji="1"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 </a:t>
            </a:r>
            <a:r>
              <a:rPr kumimoji="1" lang="en-US" altLang="zh-TW" dirty="0" err="1">
                <a:latin typeface="PMingLiU" panose="02020500000000000000" pitchFamily="18" charset="-120"/>
                <a:ea typeface="PMingLiU" panose="02020500000000000000" pitchFamily="18" charset="-120"/>
              </a:rPr>
              <a:t>sourcedefender</a:t>
            </a:r>
            <a:r>
              <a:rPr kumimoji="1"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這個套件，才可以使用提供的加密</a:t>
            </a:r>
            <a:r>
              <a:rPr kumimoji="1" lang="en-US" altLang="zh-CN" dirty="0" err="1">
                <a:latin typeface="PMingLiU" panose="02020500000000000000" pitchFamily="18" charset="-120"/>
                <a:ea typeface="PMingLiU" panose="02020500000000000000" pitchFamily="18" charset="-120"/>
              </a:rPr>
              <a:t>pye</a:t>
            </a:r>
            <a:r>
              <a:rPr kumimoji="1"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檔案</a:t>
            </a:r>
            <a:br>
              <a:rPr kumimoji="1"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</a:br>
            <a:r>
              <a:rPr kumimoji="1"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（官網連結：</a:t>
            </a:r>
            <a:r>
              <a:rPr lang="en-US" altLang="zh-TW" dirty="0">
                <a:hlinkClick r:id="rId2"/>
              </a:rPr>
              <a:t>https://pypi.org/project/sourcedefender/</a:t>
            </a:r>
            <a:r>
              <a:rPr kumimoji="1" lang="zh-CN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）</a:t>
            </a:r>
            <a:endParaRPr kumimoji="1" lang="en-US" altLang="zh-CN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r>
              <a:rPr kumimoji="1" lang="zh-CN" altLang="en-US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請同學務必於五分鐘內輸出結果，五分鐘後會停掉同學的</a:t>
            </a:r>
            <a:r>
              <a:rPr kumimoji="1" lang="en-US" altLang="zh-CN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process</a:t>
            </a:r>
            <a:r>
              <a:rPr kumimoji="1" lang="zh-CN" altLang="en-US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，沒有輸出結果當次就算</a:t>
            </a:r>
            <a:r>
              <a:rPr kumimoji="1" lang="en-US" altLang="zh-CN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0%</a:t>
            </a:r>
            <a:r>
              <a:rPr kumimoji="1" lang="en-US" altLang="zh-CN" dirty="0">
                <a:latin typeface="PMingLiU" panose="02020500000000000000" pitchFamily="18" charset="-120"/>
                <a:ea typeface="PMingLiU" panose="02020500000000000000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591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7693</TotalTime>
  <Words>607</Words>
  <Application>Microsoft Macintosh PowerPoint</Application>
  <PresentationFormat>寬螢幕</PresentationFormat>
  <Paragraphs>91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PMingLiU</vt:lpstr>
      <vt:lpstr>Songti SC Light</vt:lpstr>
      <vt:lpstr>Arial</vt:lpstr>
      <vt:lpstr>Calibri</vt:lpstr>
      <vt:lpstr>Calibri Light</vt:lpstr>
      <vt:lpstr>Office 佈景主題</vt:lpstr>
      <vt:lpstr>Data Science HW5</vt:lpstr>
      <vt:lpstr>目標</vt:lpstr>
      <vt:lpstr>Function操作示範</vt:lpstr>
      <vt:lpstr>Function操作範例</vt:lpstr>
      <vt:lpstr>輸出檔案</vt:lpstr>
      <vt:lpstr>繳交要求和執行環境</vt:lpstr>
      <vt:lpstr>Baseline和function呼叫限制</vt:lpstr>
      <vt:lpstr>評分標準</vt:lpstr>
      <vt:lpstr>注意事項</vt:lpstr>
      <vt:lpstr>注意事項</vt:lpstr>
      <vt:lpstr>範例程式說明</vt:lpstr>
      <vt:lpstr>範例程式說明</vt:lpstr>
      <vt:lpstr>範例程式說明</vt:lpstr>
      <vt:lpstr>補充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HW2</dc:title>
  <dc:creator>舜仁 鄧</dc:creator>
  <cp:lastModifiedBy>Microsoft Office User</cp:lastModifiedBy>
  <cp:revision>112</cp:revision>
  <dcterms:created xsi:type="dcterms:W3CDTF">2020-04-08T04:02:11Z</dcterms:created>
  <dcterms:modified xsi:type="dcterms:W3CDTF">2020-06-08T02:53:26Z</dcterms:modified>
</cp:coreProperties>
</file>