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5" r:id="rId9"/>
    <p:sldId id="266" r:id="rId10"/>
    <p:sldId id="263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96147-3609-4C13-A415-34571436C427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B7A9B-EF03-48C7-BFF8-E48638567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7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7A9B-EF03-48C7-BFF8-E4863856770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3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2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99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8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2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8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8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34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A83E-7F6B-49F2-9424-E62BA54D1903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FFA6-165A-4142-B425-DC4C163546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ll.berkeley.edu/deeprlcourse/f17docs/lecture_13_advanced_pg.pdf" TargetMode="External"/><Relationship Id="rId2" Type="http://schemas.openxmlformats.org/officeDocument/2006/relationships/hyperlink" Target="https://arxiv.org/pdf/1710.02298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ym.openai.com/envs/LunarLander-v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BHEDY9UNLhb0py54RTKJlZfgD5WG0Ty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olab.research.google.com/drive/1flu31ulJlgiRL1dnN2ir8wGh9p7Zij2t?fbclid=IwAR1b6xw4CGnmqCqMpTWYpahidcvoDAS_JB0lS4AtTae4Z1TiLP2n7nxtdpY" TargetMode="External"/><Relationship Id="rId4" Type="http://schemas.openxmlformats.org/officeDocument/2006/relationships/hyperlink" Target="https://www.youtube.com/watch?v=inN8seMm7U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ai/gym/blob/master/gym/envs/box2d/lunar_lander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Data science </a:t>
            </a:r>
            <a:r>
              <a:rPr lang="en-US" altLang="zh-TW" dirty="0" smtClean="0">
                <a:cs typeface="Times New Roman" panose="02020603050405020304" pitchFamily="18" charset="0"/>
              </a:rPr>
              <a:t>HW4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Deadline: 2020/6/8 23:59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1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Submit following files</a:t>
            </a:r>
          </a:p>
          <a:p>
            <a:pPr lvl="1"/>
            <a:r>
              <a:rPr lang="en-US" altLang="zh-TW" dirty="0" smtClean="0"/>
              <a:t>Your code, can be 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or 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 (40%)</a:t>
            </a:r>
          </a:p>
          <a:p>
            <a:pPr lvl="1"/>
            <a:r>
              <a:rPr lang="en-US" altLang="zh-TW" dirty="0" smtClean="0"/>
              <a:t>A gif file, record the result of your agent (40%)</a:t>
            </a:r>
          </a:p>
          <a:p>
            <a:pPr lvl="1"/>
            <a:r>
              <a:rPr lang="en-US" altLang="zh-TW" dirty="0" smtClean="0"/>
              <a:t>A report, can be PDF or </a:t>
            </a:r>
            <a:r>
              <a:rPr lang="en-US" altLang="zh-TW" dirty="0" err="1" smtClean="0"/>
              <a:t>docx</a:t>
            </a:r>
            <a:r>
              <a:rPr lang="en-US" altLang="zh-TW" dirty="0" smtClean="0"/>
              <a:t> (20%)</a:t>
            </a:r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9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success to land, you get 85</a:t>
            </a:r>
          </a:p>
          <a:p>
            <a:endParaRPr lang="en-US" altLang="zh-TW" dirty="0"/>
          </a:p>
          <a:p>
            <a:r>
              <a:rPr lang="en-US" altLang="zh-TW" dirty="0" smtClean="0"/>
              <a:t>You can choose one the following tasks for more score</a:t>
            </a:r>
          </a:p>
          <a:p>
            <a:pPr lvl="1"/>
            <a:r>
              <a:rPr lang="en-US" altLang="zh-TW" dirty="0" smtClean="0"/>
              <a:t>Try at least two different kind of reward-shaping (90)</a:t>
            </a:r>
          </a:p>
          <a:p>
            <a:pPr lvl="1"/>
            <a:r>
              <a:rPr lang="en-US" altLang="zh-TW" dirty="0" smtClean="0"/>
              <a:t>Implement Actor-Critic (95)</a:t>
            </a:r>
          </a:p>
          <a:p>
            <a:pPr lvl="1"/>
            <a:r>
              <a:rPr lang="en-US" altLang="zh-TW" dirty="0" smtClean="0"/>
              <a:t>Implement improved RL algorithm that been proposed in recent years (100)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However, if you fail to land, but you analysis the possible reasons for why fail on the report, you will get 70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92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RL 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Improvements to DQN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arxiv.org/pdf/1710.02298.pdf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can choose one of mentioned method in the paper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Improvements to policy gradient</a:t>
            </a:r>
          </a:p>
          <a:p>
            <a:pPr lvl="1"/>
            <a:r>
              <a:rPr lang="en-US" altLang="zh-TW" dirty="0" smtClean="0"/>
              <a:t>Natural policy gradient/</a:t>
            </a:r>
            <a:r>
              <a:rPr lang="zh-TW" altLang="en-US" dirty="0" smtClean="0"/>
              <a:t> </a:t>
            </a:r>
            <a:r>
              <a:rPr lang="en-US" altLang="zh-TW" dirty="0" smtClean="0"/>
              <a:t>TRPO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PPO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rll.berkeley.edu/deeprlcourse/f17docs/lecture_13_advanced_pg.pdf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Or other methods in papers (2015 after)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8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You have to describe following things in your report</a:t>
            </a:r>
          </a:p>
          <a:p>
            <a:pPr lvl="1"/>
            <a:r>
              <a:rPr lang="en-US" altLang="zh-TW" dirty="0" smtClean="0"/>
              <a:t>What algorithm have you implemented</a:t>
            </a:r>
          </a:p>
          <a:p>
            <a:pPr lvl="1"/>
            <a:r>
              <a:rPr lang="en-US" altLang="zh-TW" dirty="0" smtClean="0"/>
              <a:t>How do you implement the algorithm</a:t>
            </a:r>
          </a:p>
          <a:p>
            <a:pPr lvl="1"/>
            <a:r>
              <a:rPr lang="en-US" altLang="zh-TW" dirty="0" smtClean="0"/>
              <a:t>Anything you have tried</a:t>
            </a:r>
          </a:p>
          <a:p>
            <a:pPr lvl="2"/>
            <a:r>
              <a:rPr lang="en-US" altLang="zh-TW" dirty="0" smtClean="0"/>
              <a:t>What hyper parameters have you tried? How you design the reward function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If your agent fail to land, analysis the possible reasons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01267" y="1196135"/>
                <a:ext cx="198966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e>
                      </m:d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 (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understood</m:t>
                      </m:r>
                      <m: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67" y="1196135"/>
                <a:ext cx="1989667" cy="677108"/>
              </a:xfrm>
              <a:prstGeom prst="rect">
                <a:avLst/>
              </a:prstGeom>
              <a:blipFill>
                <a:blip r:embed="rId3"/>
                <a:stretch>
                  <a:fillRect r="-219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Gif</a:t>
            </a:r>
            <a:r>
              <a:rPr lang="zh-TW" altLang="en-US" dirty="0" smtClean="0"/>
              <a:t>可以是直接從</a:t>
            </a:r>
            <a:r>
              <a:rPr lang="en-US" altLang="zh-TW" dirty="0" smtClean="0"/>
              <a:t>render</a:t>
            </a:r>
            <a:r>
              <a:rPr lang="zh-TW" altLang="en-US" dirty="0" smtClean="0"/>
              <a:t>下來</a:t>
            </a:r>
            <a:r>
              <a:rPr lang="en-US" altLang="zh-TW" dirty="0" smtClean="0"/>
              <a:t>,</a:t>
            </a:r>
            <a:r>
              <a:rPr lang="zh-TW" altLang="en-US" dirty="0" smtClean="0"/>
              <a:t> 或者螢幕錄影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只要能想辦法呈現結果即可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如果中途遇到困難</a:t>
            </a:r>
            <a:r>
              <a:rPr lang="en-US" altLang="zh-TW" dirty="0" smtClean="0"/>
              <a:t>(gif</a:t>
            </a:r>
            <a:r>
              <a:rPr lang="zh-TW" altLang="en-US" dirty="0" smtClean="0"/>
              <a:t>弄不出來</a:t>
            </a:r>
            <a:r>
              <a:rPr lang="en-US" altLang="zh-TW" dirty="0" smtClean="0"/>
              <a:t>,</a:t>
            </a:r>
            <a:r>
              <a:rPr lang="zh-TW" altLang="en-US" dirty="0" smtClean="0"/>
              <a:t> 環境建不起來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請提前聯絡助教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請不要拿別人的</a:t>
            </a:r>
            <a:r>
              <a:rPr lang="en-US" altLang="zh-TW" dirty="0" smtClean="0"/>
              <a:t>gif</a:t>
            </a:r>
            <a:r>
              <a:rPr lang="zh-TW" altLang="en-US" dirty="0" smtClean="0"/>
              <a:t>來交作業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成功登陸的那瞬間會拿到</a:t>
            </a:r>
            <a:r>
              <a:rPr lang="en-US" altLang="zh-TW" dirty="0" smtClean="0"/>
              <a:t>+100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reward,</a:t>
            </a:r>
            <a:r>
              <a:rPr lang="zh-TW" altLang="en-US" dirty="0" smtClean="0"/>
              <a:t> 同學不確定有沒有成功的話可以用</a:t>
            </a:r>
            <a:r>
              <a:rPr lang="en-US" altLang="zh-TW" dirty="0" smtClean="0"/>
              <a:t>reward</a:t>
            </a:r>
            <a:r>
              <a:rPr lang="zh-TW" altLang="en-US" dirty="0" smtClean="0"/>
              <a:t>驗證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加分項目如果不確定能得到的分數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也可以提早與助教聯繫討論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Lunar lander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this homework, you are asked to train an agent on environment “LunarLander-v2”</a:t>
            </a:r>
          </a:p>
          <a:p>
            <a:pPr lvl="1"/>
            <a:r>
              <a:rPr lang="en-US" altLang="zh-TW" dirty="0" smtClean="0">
                <a:hlinkClick r:id="rId2"/>
              </a:rPr>
              <a:t>https://gym.openai.com/envs/LunarLander-v2/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69" y="3454400"/>
            <a:ext cx="4333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Lunar lander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You need to install Box2D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smtClean="0"/>
              <a:t>Box2D</a:t>
            </a:r>
          </a:p>
          <a:p>
            <a:r>
              <a:rPr lang="en-US" altLang="zh-TW" dirty="0" smtClean="0"/>
              <a:t>If you have some problem when install Box2D on your computer, you can use 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store in google drive)</a:t>
            </a:r>
          </a:p>
          <a:p>
            <a:pPr lvl="1"/>
            <a:r>
              <a:rPr lang="en-US" altLang="zh-TW" dirty="0" smtClean="0">
                <a:hlinkClick r:id="rId3"/>
              </a:rPr>
              <a:t>https://drive.google.com/file/d/17BHEDY9UNLhb0py54RTKJlZfgD5WG0Ty/view?usp=sharing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Make a copy on your own account</a:t>
            </a:r>
          </a:p>
          <a:p>
            <a:pPr lvl="1"/>
            <a:r>
              <a:rPr lang="en-US" altLang="zh-TW" dirty="0" smtClean="0"/>
              <a:t>Remember to run the cell to install necessary package</a:t>
            </a:r>
          </a:p>
          <a:p>
            <a:pPr lvl="1"/>
            <a:r>
              <a:rPr lang="en-US" altLang="zh-TW" dirty="0" smtClean="0"/>
              <a:t>More information: </a:t>
            </a:r>
            <a:r>
              <a:rPr lang="en-US" altLang="zh-TW" dirty="0" smtClean="0">
                <a:hlinkClick r:id="rId4"/>
              </a:rPr>
              <a:t>https://www.youtube.com/watch?v=inN8seMm7UI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Render on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1200" dirty="0" smtClean="0">
                <a:hlinkClick r:id="rId5"/>
              </a:rPr>
              <a:t>https</a:t>
            </a:r>
            <a:r>
              <a:rPr lang="en-US" altLang="zh-TW" sz="1200" dirty="0">
                <a:hlinkClick r:id="rId5"/>
              </a:rPr>
              <a:t>://colab.research.google.com/drive/1flu31ulJlgiRL1dnN2ir8wGh9p7Zij2t?fbclid=IwAR1b6xw4CGnmqCqMpTWYpahidcvoDAS_JB0lS4AtTae4Z1TiLP2n7nxtdpY</a:t>
            </a:r>
            <a:r>
              <a:rPr lang="en-US" altLang="zh-TW" sz="1200" dirty="0"/>
              <a:t/>
            </a:r>
            <a:br>
              <a:rPr lang="en-US" altLang="zh-TW" sz="1200" dirty="0"/>
            </a:br>
            <a:endParaRPr lang="en-US" altLang="zh-TW" sz="12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375" y="3913371"/>
            <a:ext cx="3019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Lunar lander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State space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23107" y="2571262"/>
          <a:ext cx="9960708" cy="3870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2918">
                  <a:extLst>
                    <a:ext uri="{9D8B030D-6E8A-4147-A177-3AD203B41FA5}">
                      <a16:colId xmlns:a16="http://schemas.microsoft.com/office/drawing/2014/main" val="1446861325"/>
                    </a:ext>
                  </a:extLst>
                </a:gridCol>
                <a:gridCol w="2717575">
                  <a:extLst>
                    <a:ext uri="{9D8B030D-6E8A-4147-A177-3AD203B41FA5}">
                      <a16:colId xmlns:a16="http://schemas.microsoft.com/office/drawing/2014/main" val="1449647544"/>
                    </a:ext>
                  </a:extLst>
                </a:gridCol>
                <a:gridCol w="5240215">
                  <a:extLst>
                    <a:ext uri="{9D8B030D-6E8A-4147-A177-3AD203B41FA5}">
                      <a16:colId xmlns:a16="http://schemas.microsoft.com/office/drawing/2014/main" val="172338337"/>
                    </a:ext>
                  </a:extLst>
                </a:gridCol>
              </a:tblGrid>
              <a:tr h="319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Equation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567130"/>
                  </a:ext>
                </a:extLst>
              </a:tr>
              <a:tr h="319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Position 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pos.x</a:t>
                      </a:r>
                      <a:r>
                        <a:rPr lang="en-US" altLang="zh-TW" dirty="0" smtClean="0"/>
                        <a:t> - VIEWPORT_W/SCALE/2) / (VIEWPORT_W/SCALE/2)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8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Position 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pos.y</a:t>
                      </a:r>
                      <a:r>
                        <a:rPr lang="en-US" altLang="zh-TW" dirty="0" smtClean="0"/>
                        <a:t> - (</a:t>
                      </a:r>
                      <a:r>
                        <a:rPr lang="en-US" altLang="zh-TW" dirty="0" err="1" smtClean="0"/>
                        <a:t>self.helipad_y+LEG_DOWN</a:t>
                      </a:r>
                      <a:r>
                        <a:rPr lang="en-US" altLang="zh-TW" dirty="0" smtClean="0"/>
                        <a:t>/SCALE)) / (VIEWPORT_W/SCALE/2)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5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Velocity</a:t>
                      </a:r>
                      <a:r>
                        <a:rPr lang="en-US" altLang="zh-TW" baseline="0" dirty="0" smtClean="0"/>
                        <a:t> 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vel.x</a:t>
                      </a:r>
                      <a:r>
                        <a:rPr lang="en-US" altLang="zh-TW" dirty="0" smtClean="0"/>
                        <a:t>*(VIEWPORT_W/SCALE/2)/FPS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8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Velocity 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vel.y</a:t>
                      </a:r>
                      <a:r>
                        <a:rPr lang="en-US" altLang="zh-TW" dirty="0" smtClean="0"/>
                        <a:t>*(VIEWPORT_H/SCALE/2)/FPS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4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Angle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self.lander.angle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Angular</a:t>
                      </a:r>
                      <a:r>
                        <a:rPr lang="en-US" altLang="zh-TW" baseline="0" dirty="0" smtClean="0"/>
                        <a:t> velocity 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20.0*</a:t>
                      </a:r>
                      <a:r>
                        <a:rPr lang="en-US" altLang="zh-TW" dirty="0" err="1" smtClean="0"/>
                        <a:t>self.lander.angularVelocity</a:t>
                      </a:r>
                      <a:r>
                        <a:rPr lang="en-US" altLang="zh-TW" dirty="0" smtClean="0"/>
                        <a:t>/FPS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0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Leg</a:t>
                      </a:r>
                      <a:r>
                        <a:rPr lang="en-US" altLang="zh-TW" baseline="0" dirty="0" smtClean="0"/>
                        <a:t> 1 contact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1.0 if </a:t>
                      </a:r>
                      <a:r>
                        <a:rPr lang="en-US" altLang="zh-TW" dirty="0" err="1" smtClean="0"/>
                        <a:t>self.legs</a:t>
                      </a:r>
                      <a:r>
                        <a:rPr lang="en-US" altLang="zh-TW" dirty="0" smtClean="0"/>
                        <a:t>[0].</a:t>
                      </a:r>
                      <a:r>
                        <a:rPr lang="en-US" altLang="zh-TW" dirty="0" err="1" smtClean="0"/>
                        <a:t>ground_contact</a:t>
                      </a:r>
                      <a:r>
                        <a:rPr lang="en-US" altLang="zh-TW" dirty="0" smtClean="0"/>
                        <a:t> else 0.0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Leg 2 contact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1.0 if </a:t>
                      </a:r>
                      <a:r>
                        <a:rPr lang="en-US" altLang="zh-TW" dirty="0" err="1" smtClean="0"/>
                        <a:t>self.legs</a:t>
                      </a:r>
                      <a:r>
                        <a:rPr lang="en-US" altLang="zh-TW" dirty="0" smtClean="0"/>
                        <a:t>[1].</a:t>
                      </a:r>
                      <a:r>
                        <a:rPr lang="en-US" altLang="zh-TW" dirty="0" err="1" smtClean="0"/>
                        <a:t>ground_contact</a:t>
                      </a:r>
                      <a:r>
                        <a:rPr lang="en-US" altLang="zh-TW" dirty="0" smtClean="0"/>
                        <a:t> else 0.0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1308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096000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hlinkClick r:id="rId2"/>
              </a:rPr>
              <a:t>https://github.com/openai/gym/blob/master/gym/envs/box2d/lunar_lander.py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3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Lunar </a:t>
            </a:r>
            <a:r>
              <a:rPr lang="en-US" altLang="zh-TW" dirty="0" smtClean="0"/>
              <a:t>lander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Action space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39631" y="2979290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672536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1916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</a:t>
                      </a:r>
                      <a:r>
                        <a:rPr lang="en-US" altLang="zh-TW" baseline="0" dirty="0" smtClean="0"/>
                        <a:t> nothing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3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 the right engine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4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 the main engine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91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 the left</a:t>
                      </a:r>
                      <a:r>
                        <a:rPr lang="en-US" altLang="zh-TW" baseline="0" dirty="0" smtClean="0"/>
                        <a:t> engine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1321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013" y="687754"/>
            <a:ext cx="857250" cy="733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9117623" y="1054466"/>
            <a:ext cx="7385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978537" y="774848"/>
            <a:ext cx="131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Right engine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7086600" y="1054466"/>
            <a:ext cx="8704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246202" y="774847"/>
            <a:ext cx="131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Left</a:t>
            </a:r>
          </a:p>
          <a:p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798777" y="1701025"/>
            <a:ext cx="131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Main</a:t>
            </a:r>
          </a:p>
          <a:p>
            <a:r>
              <a:rPr lang="en-US" altLang="zh-TW" dirty="0" smtClean="0"/>
              <a:t>engine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5" idx="2"/>
          </p:cNvCxnSpPr>
          <p:nvPr/>
        </p:nvCxnSpPr>
        <p:spPr>
          <a:xfrm>
            <a:off x="8566638" y="1421179"/>
            <a:ext cx="0" cy="603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642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In each time step (an action taken):</a:t>
                </a:r>
              </a:p>
              <a:p>
                <a:pPr lvl="1"/>
                <a:r>
                  <a:rPr lang="en-US" altLang="zh-TW" dirty="0" smtClean="0"/>
                  <a:t>-0.3, if fire the main engine</a:t>
                </a:r>
              </a:p>
              <a:p>
                <a:pPr lvl="1"/>
                <a:r>
                  <a:rPr lang="en-US" altLang="zh-TW" dirty="0" smtClean="0"/>
                  <a:t>-0.03, if fire side engine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 smtClean="0"/>
                  <a:t>-100, if crashed</a:t>
                </a:r>
              </a:p>
              <a:p>
                <a:pPr lvl="1"/>
                <a:r>
                  <a:rPr lang="en-US" altLang="zh-TW" dirty="0" smtClean="0"/>
                  <a:t>-100, fly outside the given range (Position X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 smtClean="0"/>
                  <a:t> 1.0)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</a:rPr>
                  <a:t>+100, if landing successfully </a:t>
                </a:r>
              </a:p>
              <a:p>
                <a:pPr lvl="1"/>
                <a:r>
                  <a:rPr lang="en-US" altLang="zh-TW" dirty="0" smtClean="0"/>
                  <a:t>+10, each leg contact</a:t>
                </a:r>
              </a:p>
              <a:p>
                <a:pPr lvl="1"/>
                <a:r>
                  <a:rPr lang="en-US" altLang="zh-TW" dirty="0" smtClean="0"/>
                  <a:t>About 100~140, moving from top of screen to landing pad with zero speed</a:t>
                </a:r>
              </a:p>
              <a:p>
                <a:r>
                  <a:rPr lang="en-US" altLang="zh-TW" dirty="0" smtClean="0"/>
                  <a:t>Solved if accumulated reward larger than 200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642338"/>
              </a:xfrm>
              <a:blipFill>
                <a:blip r:embed="rId2"/>
                <a:stretch>
                  <a:fillRect l="-1277" t="-2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9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task is to train an agent that can landing safely </a:t>
            </a:r>
          </a:p>
          <a:p>
            <a:endParaRPr lang="en-US" altLang="zh-TW" dirty="0"/>
          </a:p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16" y="25790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Fail case: crash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96294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9929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Fail case: fly away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96294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17640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603</Words>
  <Application>Microsoft Office PowerPoint</Application>
  <PresentationFormat>寬螢幕</PresentationFormat>
  <Paragraphs>129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Data science HW4</vt:lpstr>
      <vt:lpstr>Lunar lander</vt:lpstr>
      <vt:lpstr>Lunar lander</vt:lpstr>
      <vt:lpstr>Lunar lander</vt:lpstr>
      <vt:lpstr>Lunar lander</vt:lpstr>
      <vt:lpstr>Reward</vt:lpstr>
      <vt:lpstr>Task</vt:lpstr>
      <vt:lpstr>Fail case: crash</vt:lpstr>
      <vt:lpstr>Fail case: fly away</vt:lpstr>
      <vt:lpstr>Submission</vt:lpstr>
      <vt:lpstr>Score</vt:lpstr>
      <vt:lpstr>RL improvement</vt:lpstr>
      <vt:lpstr>Report</vt:lpstr>
      <vt:lpstr>附註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真旭 楊</dc:creator>
  <cp:lastModifiedBy>真旭 楊</cp:lastModifiedBy>
  <cp:revision>91</cp:revision>
  <dcterms:created xsi:type="dcterms:W3CDTF">2020-05-24T13:11:26Z</dcterms:created>
  <dcterms:modified xsi:type="dcterms:W3CDTF">2020-05-25T06:40:17Z</dcterms:modified>
</cp:coreProperties>
</file>