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6" r:id="rId6"/>
    <p:sldId id="272" r:id="rId7"/>
    <p:sldId id="275" r:id="rId8"/>
    <p:sldId id="261" r:id="rId9"/>
    <p:sldId id="262" r:id="rId10"/>
    <p:sldId id="263" r:id="rId11"/>
    <p:sldId id="271" r:id="rId12"/>
    <p:sldId id="265" r:id="rId13"/>
    <p:sldId id="268" r:id="rId14"/>
    <p:sldId id="267" r:id="rId15"/>
    <p:sldId id="270" r:id="rId16"/>
    <p:sldId id="269" r:id="rId17"/>
    <p:sldId id="276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7461" autoAdjust="0"/>
  </p:normalViewPr>
  <p:slideViewPr>
    <p:cSldViewPr>
      <p:cViewPr>
        <p:scale>
          <a:sx n="100" d="100"/>
          <a:sy n="100" d="100"/>
        </p:scale>
        <p:origin x="-94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947DF-B122-4AB6-9F9E-4972B7E3098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C8CB-CDBB-425D-B8E6-2FD6D10A3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complete sequence for executing an </a:t>
            </a:r>
            <a:r>
              <a:rPr lang="en-US" dirty="0" err="1" smtClean="0"/>
              <a:t>OpenCL</a:t>
            </a:r>
            <a:r>
              <a:rPr lang="en-US" dirty="0" smtClean="0"/>
              <a:t> program is: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Query for available </a:t>
            </a:r>
            <a:r>
              <a:rPr lang="en-US" dirty="0" err="1" smtClean="0"/>
              <a:t>OpenCL</a:t>
            </a:r>
            <a:r>
              <a:rPr lang="en-US" dirty="0" smtClean="0"/>
              <a:t> platforms and devices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context for one or more </a:t>
            </a:r>
            <a:r>
              <a:rPr lang="en-US" dirty="0" err="1" smtClean="0"/>
              <a:t>OpenCL</a:t>
            </a:r>
            <a:r>
              <a:rPr lang="en-US" dirty="0" smtClean="0"/>
              <a:t> devices in a platform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and build programs for </a:t>
            </a:r>
            <a:r>
              <a:rPr lang="en-US" dirty="0" err="1" smtClean="0"/>
              <a:t>OpenCL</a:t>
            </a:r>
            <a:r>
              <a:rPr lang="en-US" dirty="0" smtClean="0"/>
              <a:t> devices in the context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Select kernels to execute from the programs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memory objects for kernels to operate 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command queues to execute commands on an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>
              <a:buFont typeface="+mj-lt"/>
              <a:buAutoNum type="arabicPeriod"/>
            </a:pPr>
            <a:r>
              <a:rPr lang="en-US" i="1" dirty="0" err="1" smtClean="0"/>
              <a:t>Enqueue</a:t>
            </a:r>
            <a:r>
              <a:rPr lang="en-US" dirty="0" smtClean="0"/>
              <a:t> data transfer commands into the memory objects, if needed</a:t>
            </a:r>
          </a:p>
          <a:p>
            <a:pPr>
              <a:buFont typeface="+mj-lt"/>
              <a:buAutoNum type="arabicPeriod"/>
            </a:pPr>
            <a:r>
              <a:rPr lang="en-US" i="1" dirty="0" err="1" smtClean="0"/>
              <a:t>Enqueue</a:t>
            </a:r>
            <a:r>
              <a:rPr lang="en-US" dirty="0" smtClean="0"/>
              <a:t> kernels into the command queue for execution</a:t>
            </a:r>
          </a:p>
          <a:p>
            <a:pPr>
              <a:buFont typeface="+mj-lt"/>
              <a:buAutoNum type="arabicPeriod"/>
            </a:pPr>
            <a:r>
              <a:rPr lang="en-US" i="1" dirty="0" err="1" smtClean="0"/>
              <a:t>Enqueue</a:t>
            </a:r>
            <a:r>
              <a:rPr lang="en-US" dirty="0" smtClean="0"/>
              <a:t> commands to transfer data back to the host, if needed</a:t>
            </a:r>
          </a:p>
          <a:p>
            <a:pPr>
              <a:buFont typeface="+mj-lt"/>
              <a:buNone/>
            </a:pPr>
            <a:r>
              <a:rPr lang="en-US" dirty="0" smtClean="0"/>
              <a:t>https://github.com/KhronosGroup/OpenCL-Guide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1.Copy data from main memory to GPU memory</a:t>
            </a:r>
          </a:p>
          <a:p>
            <a:r>
              <a:rPr lang="en-US" dirty="0" smtClean="0"/>
              <a:t> 2.CPU initiates the GPU compute kernel</a:t>
            </a:r>
          </a:p>
          <a:p>
            <a:r>
              <a:rPr lang="en-US" dirty="0" smtClean="0"/>
              <a:t> 3.GPU's CUDA cores execute the kernel in parallel</a:t>
            </a:r>
          </a:p>
          <a:p>
            <a:r>
              <a:rPr lang="en-US" dirty="0" smtClean="0"/>
              <a:t> 4.Copy the resulting data from GPU memory to main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1.Copy data from main memory to GPU memory</a:t>
            </a:r>
          </a:p>
          <a:p>
            <a:r>
              <a:rPr lang="en-US" dirty="0" smtClean="0"/>
              <a:t> 2.CPU initiates the GPU compute kernel</a:t>
            </a:r>
          </a:p>
          <a:p>
            <a:r>
              <a:rPr lang="en-US" dirty="0" smtClean="0"/>
              <a:t> 3.GPU's CUDA cores execute the kernel in parallel</a:t>
            </a:r>
          </a:p>
          <a:p>
            <a:r>
              <a:rPr lang="en-US" dirty="0" smtClean="0"/>
              <a:t> 4.Copy the resulting data from GPU memory to main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of more relevant frameworks for</a:t>
            </a:r>
            <a:r>
              <a:rPr lang="en-US" baseline="0" dirty="0" smtClean="0"/>
              <a:t> </a:t>
            </a:r>
            <a:r>
              <a:rPr lang="en-US" dirty="0" smtClean="0"/>
              <a:t>creating parallelized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C8CB-CDBB-425D-B8E6-2FD6D10A3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B74D5B-D3D5-47B1-8D0F-0E2C4E60E9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57F3CF-E218-4AD0-BE5E-BB37FF40CC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c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teaching/1819/AdvGraphIP/03_OpenCL.pdf" TargetMode="External"/><Relationship Id="rId7" Type="http://schemas.openxmlformats.org/officeDocument/2006/relationships/hyperlink" Target="https://www.intel.com/content/dam/www/public/apac/xa/en/pdfs/ssg/Programming_with_OpenMP-Linux.pdf" TargetMode="External"/><Relationship Id="rId2" Type="http://schemas.openxmlformats.org/officeDocument/2006/relationships/hyperlink" Target="https://www.nvidia.com/docs/IO/116711/sc11-cuda-c-basic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nergy.cs.vt.edu/pubs/papers/gardner-cu2cl-parco13.pdf" TargetMode="External"/><Relationship Id="rId5" Type="http://schemas.openxmlformats.org/officeDocument/2006/relationships/hyperlink" Target="https://www.nvidia.com/content/cudazone/download/OpenCL/NVIDIA_OpenCL_ProgrammingGuide.pdf" TargetMode="External"/><Relationship Id="rId4" Type="http://schemas.openxmlformats.org/officeDocument/2006/relationships/hyperlink" Target="https://www.incredibuild.com/blog/cuda-vs-opencl-which-to-use-for-gpu-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Introduction to 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7406640" cy="1752600"/>
          </a:xfrm>
        </p:spPr>
        <p:txBody>
          <a:bodyPr anchor="ctr"/>
          <a:lstStyle/>
          <a:p>
            <a:pPr algn="ctr"/>
            <a:r>
              <a:rPr lang="en-US" dirty="0" smtClean="0"/>
              <a:t>Presented by Tai Nguyen</a:t>
            </a:r>
          </a:p>
          <a:p>
            <a:pPr algn="ctr"/>
            <a:r>
              <a:rPr lang="en-US" dirty="0"/>
              <a:t>3</a:t>
            </a:r>
            <a:r>
              <a:rPr lang="en-US" dirty="0" smtClean="0"/>
              <a:t>+ Years experience of optimizing performance</a:t>
            </a:r>
          </a:p>
          <a:p>
            <a:pPr algn="ctr"/>
            <a:r>
              <a:rPr lang="en-US" dirty="0"/>
              <a:t>December, </a:t>
            </a:r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63891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II.OpenMP</a:t>
            </a:r>
            <a:r>
              <a:rPr lang="en-US" sz="3600" dirty="0"/>
              <a:t>: </a:t>
            </a:r>
            <a:r>
              <a:rPr lang="en-US" sz="3600" dirty="0" smtClean="0"/>
              <a:t> Pragma Syntax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Most </a:t>
            </a:r>
            <a:r>
              <a:rPr lang="en-US" sz="2400" dirty="0"/>
              <a:t>constructs in </a:t>
            </a:r>
            <a:r>
              <a:rPr lang="en-US" sz="2400" dirty="0" err="1"/>
              <a:t>OpenMP</a:t>
            </a:r>
            <a:r>
              <a:rPr lang="en-US" sz="2400" dirty="0"/>
              <a:t>* are compiler directives or pragmas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r>
              <a:rPr lang="en-US" sz="2400" dirty="0"/>
              <a:t>#pragma </a:t>
            </a:r>
            <a:r>
              <a:rPr lang="en-US" sz="2400" dirty="0" err="1"/>
              <a:t>omp</a:t>
            </a:r>
            <a:r>
              <a:rPr lang="en-US" sz="2400" dirty="0"/>
              <a:t> </a:t>
            </a:r>
            <a:r>
              <a:rPr lang="en-US" sz="2400" i="1" dirty="0"/>
              <a:t>construct [clause [clause</a:t>
            </a:r>
            <a:r>
              <a:rPr lang="en-US" sz="2400" i="1" dirty="0" smtClean="0"/>
              <a:t>]…]</a:t>
            </a:r>
            <a:r>
              <a:rPr lang="nn-NO" sz="2400" i="1" dirty="0"/>
              <a:t/>
            </a:r>
            <a:br>
              <a:rPr lang="nn-NO" sz="2400" i="1" dirty="0"/>
            </a:br>
            <a:endParaRPr lang="nn-NO" sz="2400" i="1" dirty="0"/>
          </a:p>
          <a:p>
            <a:pPr marL="82296" indent="0">
              <a:buNone/>
            </a:pPr>
            <a:endParaRPr lang="en-US" sz="2400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257800" y="3886200"/>
            <a:ext cx="3505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296" indent="0">
              <a:buNone/>
            </a:pPr>
            <a:r>
              <a:rPr lang="en-US" sz="2400" b="1" dirty="0"/>
              <a:t>C/C++: Parallel C</a:t>
            </a:r>
            <a:r>
              <a:rPr lang="en-US" sz="2400" b="1" dirty="0" smtClean="0"/>
              <a:t>ode</a:t>
            </a:r>
            <a:endParaRPr lang="en-US" sz="2400" i="1" dirty="0" smtClean="0"/>
          </a:p>
          <a:p>
            <a:pPr marL="82296" indent="0">
              <a:buNone/>
            </a:pPr>
            <a:r>
              <a:rPr lang="nn-NO" sz="2400" i="1" dirty="0">
                <a:solidFill>
                  <a:srgbClr val="FF0000"/>
                </a:solidFill>
              </a:rPr>
              <a:t>#pragma omp parallel </a:t>
            </a:r>
            <a:r>
              <a:rPr lang="nn-NO" sz="2400" i="1" dirty="0" smtClean="0">
                <a:solidFill>
                  <a:srgbClr val="FF0000"/>
                </a:solidFill>
              </a:rPr>
              <a:t>for</a:t>
            </a:r>
          </a:p>
          <a:p>
            <a:pPr marL="82296" indent="0">
              <a:buNone/>
            </a:pPr>
            <a:r>
              <a:rPr lang="nn-NO" sz="2400" i="1" dirty="0" smtClean="0">
                <a:solidFill>
                  <a:srgbClr val="7030A0"/>
                </a:solidFill>
              </a:rPr>
              <a:t>for(i = 1, i &lt; 20, i++)</a:t>
            </a:r>
          </a:p>
          <a:p>
            <a:pPr marL="82296" indent="0">
              <a:buNone/>
            </a:pPr>
            <a:r>
              <a:rPr lang="nn-NO" sz="2400" i="1" dirty="0" smtClean="0">
                <a:solidFill>
                  <a:srgbClr val="7030A0"/>
                </a:solidFill>
              </a:rPr>
              <a:t>  </a:t>
            </a:r>
            <a:r>
              <a:rPr lang="nn-NO" sz="2400" i="1" dirty="0">
                <a:solidFill>
                  <a:srgbClr val="7030A0"/>
                </a:solidFill>
              </a:rPr>
              <a:t>c[i] = a[i] + b[i]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86200"/>
            <a:ext cx="32766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296" indent="0">
              <a:buNone/>
            </a:pPr>
            <a:r>
              <a:rPr lang="en-US" sz="2400" b="1" dirty="0"/>
              <a:t>C/C++: </a:t>
            </a:r>
            <a:r>
              <a:rPr lang="en-US" sz="2400" b="1" dirty="0" smtClean="0"/>
              <a:t>Serial Code</a:t>
            </a:r>
            <a:endParaRPr lang="nn-NO" sz="2400" i="1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nn-NO" sz="2400" i="1" dirty="0">
                <a:solidFill>
                  <a:srgbClr val="7030A0"/>
                </a:solidFill>
              </a:rPr>
              <a:t>for(i = 1, i &lt; </a:t>
            </a:r>
            <a:r>
              <a:rPr lang="nn-NO" sz="2400" i="1" dirty="0" smtClean="0">
                <a:solidFill>
                  <a:srgbClr val="7030A0"/>
                </a:solidFill>
              </a:rPr>
              <a:t>20, </a:t>
            </a:r>
            <a:r>
              <a:rPr lang="nn-NO" sz="2400" i="1" dirty="0">
                <a:solidFill>
                  <a:srgbClr val="7030A0"/>
                </a:solidFill>
              </a:rPr>
              <a:t>i++)</a:t>
            </a:r>
          </a:p>
          <a:p>
            <a:pPr marL="82296" indent="0">
              <a:buNone/>
            </a:pPr>
            <a:r>
              <a:rPr lang="nn-NO" sz="2400" i="1" dirty="0">
                <a:solidFill>
                  <a:srgbClr val="7030A0"/>
                </a:solidFill>
              </a:rPr>
              <a:t>  c[i] = a[i] + b[i]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II.OpenCL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600" b="1" dirty="0"/>
              <a:t>What is </a:t>
            </a:r>
            <a:r>
              <a:rPr lang="en-US" sz="1600" b="1" dirty="0" err="1"/>
              <a:t>OpenCL</a:t>
            </a:r>
            <a:r>
              <a:rPr lang="en-US" sz="1600" b="1" dirty="0"/>
              <a:t>?</a:t>
            </a:r>
          </a:p>
          <a:p>
            <a:pPr marL="82296" indent="0">
              <a:buNone/>
            </a:pPr>
            <a:r>
              <a:rPr lang="en-US" sz="1600" dirty="0" err="1" smtClean="0"/>
              <a:t>OpenCL</a:t>
            </a:r>
            <a:r>
              <a:rPr lang="en-US" sz="1600" dirty="0"/>
              <a:t>™ (Open Computing Language) is an open, royalty-free standard for cross-platform, parallel programming of diverse accelerators found in supercomputers, cloud servers, personal computers, mobile devices and embedded platforms. </a:t>
            </a:r>
            <a:r>
              <a:rPr lang="en-US" sz="1600" dirty="0" err="1"/>
              <a:t>OpenCL</a:t>
            </a:r>
            <a:r>
              <a:rPr lang="en-US" sz="1600" dirty="0"/>
              <a:t> greatly improves the speed and responsiveness of a wide spectrum of applications in numerous market categories including professional creative tools, scientific and medical software, vision processing, and neural network training and </a:t>
            </a:r>
            <a:r>
              <a:rPr lang="en-US" sz="1600" dirty="0" err="1" smtClean="0"/>
              <a:t>inferencing</a:t>
            </a:r>
            <a:r>
              <a:rPr lang="en-US" sz="1600" dirty="0" smtClean="0"/>
              <a:t>.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1400" dirty="0"/>
              <a:t>Initial Release:  Aug-2009 </a:t>
            </a:r>
            <a:r>
              <a:rPr lang="en-US" sz="1400" dirty="0" err="1"/>
              <a:t>OpenCL</a:t>
            </a:r>
            <a:r>
              <a:rPr lang="en-US" sz="1400" dirty="0"/>
              <a:t> 1.0 by Apple </a:t>
            </a:r>
          </a:p>
          <a:p>
            <a:pPr marL="82296" indent="0">
              <a:buNone/>
            </a:pPr>
            <a:r>
              <a:rPr lang="en-US" sz="1400" dirty="0"/>
              <a:t>Latest Release: Sep-2020 </a:t>
            </a:r>
            <a:r>
              <a:rPr lang="en-US" sz="1400" dirty="0" err="1"/>
              <a:t>OpenCL</a:t>
            </a:r>
            <a:r>
              <a:rPr lang="en-US" sz="1400" dirty="0"/>
              <a:t> 3.0 </a:t>
            </a:r>
          </a:p>
          <a:p>
            <a:pPr marL="82296" indent="0">
              <a:buNone/>
            </a:pPr>
            <a:r>
              <a:rPr lang="en-US" sz="1400" dirty="0"/>
              <a:t>Supported:  AMD, IBM, Qualcomm, Intel and </a:t>
            </a:r>
            <a:r>
              <a:rPr lang="en-US" sz="1400" dirty="0" err="1"/>
              <a:t>Nvidia</a:t>
            </a:r>
            <a:r>
              <a:rPr lang="en-US" sz="1400" dirty="0" smtClean="0"/>
              <a:t>…</a:t>
            </a:r>
          </a:p>
          <a:p>
            <a:pPr marL="82296" indent="0">
              <a:buNone/>
            </a:pPr>
            <a:r>
              <a:rPr lang="en-US" sz="1400" dirty="0" smtClean="0"/>
              <a:t>OS:  Windows, Linux, Android, </a:t>
            </a:r>
            <a:r>
              <a:rPr lang="en-US" sz="1400" dirty="0" err="1" smtClean="0"/>
              <a:t>MacOS</a:t>
            </a:r>
            <a:endParaRPr lang="en-US" sz="1400" dirty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Link: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://www.khronos.org/opencl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4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II.How</a:t>
            </a:r>
            <a:r>
              <a:rPr lang="en-US" sz="3600" dirty="0" smtClean="0"/>
              <a:t> </a:t>
            </a:r>
            <a:r>
              <a:rPr lang="en-US" sz="3600" dirty="0"/>
              <a:t>Does </a:t>
            </a:r>
            <a:r>
              <a:rPr lang="en-US" sz="3600" dirty="0" err="1"/>
              <a:t>OpenCL</a:t>
            </a:r>
            <a:r>
              <a:rPr lang="en-US" sz="3600" dirty="0"/>
              <a:t> Work?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9700"/>
            <a:ext cx="5334000" cy="513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II.How</a:t>
            </a:r>
            <a:r>
              <a:rPr lang="en-US" sz="3600" dirty="0" smtClean="0"/>
              <a:t> </a:t>
            </a:r>
            <a:r>
              <a:rPr lang="en-US" sz="3600" dirty="0"/>
              <a:t>Does </a:t>
            </a:r>
            <a:r>
              <a:rPr lang="en-US" sz="3600" dirty="0" err="1"/>
              <a:t>OpenCL</a:t>
            </a:r>
            <a:r>
              <a:rPr lang="en-US" sz="3600" dirty="0"/>
              <a:t> Work?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17320" y="14478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9531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II.Programming</a:t>
            </a:r>
            <a:r>
              <a:rPr lang="en-US" sz="3600" dirty="0" smtClean="0"/>
              <a:t> </a:t>
            </a:r>
            <a:r>
              <a:rPr lang="en-US" sz="3600" dirty="0" err="1" smtClean="0"/>
              <a:t>OpenCL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30250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III.CUDA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CUDA is a parallel computing platform and application programming interface that allows software to use certain types of graphics processing unit for general purpose processing – an approach called general-purpose computing on </a:t>
            </a:r>
            <a:r>
              <a:rPr lang="en-US" sz="2400" dirty="0" smtClean="0"/>
              <a:t>GPUs.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1600" dirty="0"/>
              <a:t>Initial Release:  </a:t>
            </a:r>
            <a:r>
              <a:rPr lang="en-US" sz="1600" dirty="0" smtClean="0"/>
              <a:t>June-2007 </a:t>
            </a:r>
            <a:r>
              <a:rPr lang="en-US" sz="1600" dirty="0" err="1" smtClean="0"/>
              <a:t>Cuda</a:t>
            </a:r>
            <a:r>
              <a:rPr lang="en-US" sz="1600" dirty="0" smtClean="0"/>
              <a:t> 1.0 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Latest Release: </a:t>
            </a:r>
            <a:r>
              <a:rPr lang="en-US" sz="1600" dirty="0" smtClean="0"/>
              <a:t>Nov-2021 </a:t>
            </a:r>
            <a:r>
              <a:rPr lang="en-US" sz="1600" dirty="0" err="1" smtClean="0"/>
              <a:t>Cuda</a:t>
            </a:r>
            <a:r>
              <a:rPr lang="en-US" sz="1600" dirty="0" smtClean="0"/>
              <a:t> 11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Supported:  </a:t>
            </a:r>
            <a:r>
              <a:rPr lang="en-US" sz="1600" dirty="0" err="1" smtClean="0"/>
              <a:t>Nvidia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OS:  Windows, </a:t>
            </a:r>
            <a:r>
              <a:rPr lang="en-US" sz="1600" dirty="0" smtClean="0"/>
              <a:t>Linux</a:t>
            </a:r>
          </a:p>
          <a:p>
            <a:pPr marL="82296" indent="0">
              <a:buNone/>
            </a:pPr>
            <a:endParaRPr lang="en-US" sz="1600" dirty="0"/>
          </a:p>
          <a:p>
            <a:pPr marL="82296" indent="0">
              <a:buNone/>
            </a:pPr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https://developer.nvidia.com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3600" dirty="0" err="1" smtClean="0"/>
              <a:t>III.How</a:t>
            </a:r>
            <a:r>
              <a:rPr lang="en-US" sz="3600" dirty="0" smtClean="0"/>
              <a:t> </a:t>
            </a:r>
            <a:r>
              <a:rPr lang="en-US" sz="3600" dirty="0"/>
              <a:t>Does </a:t>
            </a:r>
            <a:r>
              <a:rPr lang="en-US" sz="3600" dirty="0" err="1" smtClean="0"/>
              <a:t>Cuda</a:t>
            </a:r>
            <a:r>
              <a:rPr lang="en-US" sz="3600" dirty="0" smtClean="0"/>
              <a:t> Work</a:t>
            </a:r>
            <a:r>
              <a:rPr lang="en-US" sz="3600" dirty="0"/>
              <a:t>?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00150"/>
            <a:ext cx="56578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7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3600" dirty="0" err="1" smtClean="0"/>
              <a:t>III.Parallel</a:t>
            </a:r>
            <a:r>
              <a:rPr lang="en-US" sz="3600" dirty="0" smtClean="0"/>
              <a:t> Demo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Matrix multiplication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Sobel</a:t>
            </a:r>
            <a:r>
              <a:rPr lang="en-US" sz="2400" dirty="0" smtClean="0"/>
              <a:t> </a:t>
            </a:r>
            <a:r>
              <a:rPr lang="en-US" sz="2400" dirty="0"/>
              <a:t>edge detection filter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6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Clr>
                <a:srgbClr val="7030A0"/>
              </a:buClr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://www.nvidia.com/docs/IO/116711/sc11-cuda-c-basics.pdf</a:t>
            </a:r>
            <a:endParaRPr lang="en-US" sz="1200" dirty="0"/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>
                <a:hlinkClick r:id="rId3"/>
              </a:rPr>
              <a:t>https://www.openmp.org/</a:t>
            </a:r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>
                <a:hlinkClick r:id="rId3"/>
              </a:rPr>
              <a:t>https://www.khronos.org/opencl/</a:t>
            </a:r>
          </a:p>
          <a:p>
            <a:pPr marL="82296" indent="0">
              <a:buClr>
                <a:srgbClr val="7030A0"/>
              </a:buClr>
              <a:buNone/>
            </a:pPr>
            <a:endParaRPr lang="en-US" sz="1200" dirty="0" smtClean="0">
              <a:hlinkClick r:id="rId3"/>
            </a:endParaRPr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www.cl.cam.ac.uk/teaching/1819/AdvGraphIP/03_OpenCL.pdf</a:t>
            </a:r>
            <a:endParaRPr lang="en-US" sz="1200" dirty="0" smtClean="0"/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www.incredibuild.com/blog/cuda-vs-opencl-which-to-use-for-gpu-programming</a:t>
            </a:r>
            <a:endParaRPr lang="en-US" sz="1200" dirty="0" smtClean="0"/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www.nvidia.com/content/cudazone/download/OpenCL/NVIDIA_OpenCL_ProgrammingGuide.pdf</a:t>
            </a:r>
            <a:endParaRPr lang="en-US" sz="1200" dirty="0" smtClean="0"/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synergy.cs.vt.edu/pubs/papers/gardner-cu2cl-parco13.pdf</a:t>
            </a:r>
            <a:endParaRPr lang="en-US" sz="1200" dirty="0" smtClean="0"/>
          </a:p>
          <a:p>
            <a:pPr marL="82296" indent="0">
              <a:buClr>
                <a:srgbClr val="7030A0"/>
              </a:buClr>
              <a:buNone/>
            </a:pP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www.intel.com/content/dam/www/public/apac/xa/en/pdfs/ssg/Programming_with_OpenMP-Linux.pdf</a:t>
            </a:r>
            <a:endParaRPr lang="en-US" sz="1200" dirty="0" smtClean="0"/>
          </a:p>
          <a:p>
            <a:pPr marL="82296" indent="0">
              <a:buClr>
                <a:srgbClr val="7030A0"/>
              </a:buClr>
              <a:buNone/>
            </a:pPr>
            <a:endParaRPr lang="en-US" sz="2000" dirty="0" smtClean="0"/>
          </a:p>
          <a:p>
            <a:pPr marL="82296" indent="0">
              <a:buClr>
                <a:srgbClr val="7030A0"/>
              </a:buClr>
              <a:buNone/>
            </a:pPr>
            <a:endParaRPr lang="en-US" sz="2000" dirty="0" smtClean="0"/>
          </a:p>
          <a:p>
            <a:pPr marL="82296" indent="0">
              <a:buClr>
                <a:srgbClr val="7030A0"/>
              </a:buCl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47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Disscustion</a:t>
            </a:r>
            <a:r>
              <a:rPr lang="en-US" sz="3600" dirty="0" smtClean="0"/>
              <a:t>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3796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 smtClean="0"/>
              <a:t>Overview parallel computing</a:t>
            </a:r>
          </a:p>
          <a:p>
            <a:pPr marL="653796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 err="1" smtClean="0"/>
              <a:t>OpenMP</a:t>
            </a:r>
            <a:endParaRPr lang="en-US" dirty="0" smtClean="0"/>
          </a:p>
          <a:p>
            <a:pPr marL="653796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 err="1" smtClean="0"/>
              <a:t>Cuda</a:t>
            </a:r>
            <a:endParaRPr lang="en-US" dirty="0" smtClean="0"/>
          </a:p>
          <a:p>
            <a:pPr marL="653796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 err="1" smtClean="0"/>
              <a:t>OpenCL</a:t>
            </a:r>
            <a:endParaRPr lang="en-US" dirty="0"/>
          </a:p>
          <a:p>
            <a:pPr marL="653796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82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I.Resources</a:t>
            </a:r>
            <a:r>
              <a:rPr lang="en-US" dirty="0" smtClean="0"/>
              <a:t> </a:t>
            </a:r>
            <a:r>
              <a:rPr lang="en-US" dirty="0" smtClean="0"/>
              <a:t>to parallel computing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CPU</a:t>
            </a:r>
          </a:p>
          <a:p>
            <a:pPr marL="82296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Graphics card(GPU)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/>
              <a:t>Nvidia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AMD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Asus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Intel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Gigabyte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/>
              <a:t>Zotac</a:t>
            </a:r>
            <a:endParaRPr lang="en-US" sz="2000" dirty="0"/>
          </a:p>
          <a:p>
            <a:pPr marL="82296" indent="0"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799"/>
            <a:ext cx="4106224" cy="227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533650" cy="1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07180"/>
            <a:ext cx="2781300" cy="230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3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3600" dirty="0" err="1" smtClean="0"/>
              <a:t>I.Parallel</a:t>
            </a:r>
            <a:r>
              <a:rPr lang="en-US" sz="3600" dirty="0" smtClean="0"/>
              <a:t> </a:t>
            </a:r>
            <a:r>
              <a:rPr lang="en-US" sz="3600" dirty="0"/>
              <a:t>programming frameworks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OpenMP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OpenCL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CUDA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401151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66800"/>
            <a:ext cx="27813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7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I.GPU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74676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4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I.GPU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99653"/>
            <a:ext cx="6324600" cy="55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I.GPU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74318"/>
            <a:ext cx="5491163" cy="550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II.OpenMP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OpenMP</a:t>
            </a:r>
            <a:r>
              <a:rPr lang="en-US" sz="2400" dirty="0"/>
              <a:t> API supports multi-platform shared-memory parallel programming in C/C++ and Fortran. The </a:t>
            </a:r>
            <a:r>
              <a:rPr lang="en-US" sz="2400" dirty="0" err="1"/>
              <a:t>OpenMP</a:t>
            </a:r>
            <a:r>
              <a:rPr lang="en-US" sz="2400" dirty="0"/>
              <a:t> API defines a portable, scalable model with a simple and flexible interface for developing parallel applications on platforms from the desktop to the supercomputer</a:t>
            </a:r>
            <a:r>
              <a:rPr lang="en-US" sz="2400" dirty="0" smtClean="0"/>
              <a:t>.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https://www.openmp.org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II.OpenMP</a:t>
            </a:r>
            <a:r>
              <a:rPr lang="en-US" sz="3600" dirty="0"/>
              <a:t>: Fork and Join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" y="2133600"/>
            <a:ext cx="7972425" cy="241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380</TotalTime>
  <Words>721</Words>
  <Application>Microsoft Office PowerPoint</Application>
  <PresentationFormat>On-screen Show (4:3)</PresentationFormat>
  <Paragraphs>138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Introduction to parallel computing</vt:lpstr>
      <vt:lpstr>Disscustion Topics</vt:lpstr>
      <vt:lpstr>I.Resources to parallel computing</vt:lpstr>
      <vt:lpstr>I.Parallel programming frameworks</vt:lpstr>
      <vt:lpstr>I.GPU</vt:lpstr>
      <vt:lpstr>I.GPU</vt:lpstr>
      <vt:lpstr>I.GPU</vt:lpstr>
      <vt:lpstr>II.OpenMP</vt:lpstr>
      <vt:lpstr>II.OpenMP: Fork and Join model</vt:lpstr>
      <vt:lpstr>II.OpenMP:  Pragma Syntax</vt:lpstr>
      <vt:lpstr>II.OpenCL</vt:lpstr>
      <vt:lpstr>II.How Does OpenCL Work?</vt:lpstr>
      <vt:lpstr>II.How Does OpenCL Work?</vt:lpstr>
      <vt:lpstr>II.Programming OpenCL</vt:lpstr>
      <vt:lpstr>III.CUDA</vt:lpstr>
      <vt:lpstr>III.How Does Cuda Work?</vt:lpstr>
      <vt:lpstr>III.Parallel Demo</vt:lpstr>
      <vt:lpstr>Reference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Nguyen</dc:creator>
  <cp:lastModifiedBy>Tai Nguyen</cp:lastModifiedBy>
  <cp:revision>112</cp:revision>
  <dcterms:created xsi:type="dcterms:W3CDTF">2021-12-06T13:30:14Z</dcterms:created>
  <dcterms:modified xsi:type="dcterms:W3CDTF">2021-12-12T16:48:26Z</dcterms:modified>
</cp:coreProperties>
</file>