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0691813" cy="15117763"/>
  <p:notesSz cx="7099300" cy="10234613"/>
  <p:embeddedFontLst>
    <p:embeddedFont>
      <p:font typeface="Tahoma" panose="020B0604030504040204" pitchFamily="34" charset="0"/>
      <p:regular r:id="rId4"/>
      <p:bold r:id="rId5"/>
    </p:embeddedFont>
    <p:embeddedFont>
      <p:font typeface="Times" panose="02020603050405020304" pitchFamily="18"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p:scale>
          <a:sx n="75" d="100"/>
          <a:sy n="75" d="100"/>
        </p:scale>
        <p:origin x="732" y="54"/>
      </p:cViewPr>
      <p:guideLst>
        <p:guide orient="horz" pos="9312"/>
        <p:guide orient="horz" pos="232"/>
        <p:guide orient="horz" pos="8880"/>
        <p:guide pos="3366"/>
        <p:guide pos="240"/>
        <p:guide pos="6506"/>
        <p:guide pos="3186"/>
        <p:guide pos="3552"/>
        <p:guide pos="6318"/>
        <p:guide pos="41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Trọng Ngọc Tài" userId="9397b64d-5a50-4de1-9ed7-98d784454a16" providerId="ADAL" clId="{E41AC9A2-E1F0-4E38-BFF8-71FD2E6F3AD8}"/>
    <pc:docChg chg="modSld">
      <pc:chgData name="Trần Trọng Ngọc Tài" userId="9397b64d-5a50-4de1-9ed7-98d784454a16" providerId="ADAL" clId="{E41AC9A2-E1F0-4E38-BFF8-71FD2E6F3AD8}" dt="2025-02-04T13:42:56.613" v="108" actId="1035"/>
      <pc:docMkLst>
        <pc:docMk/>
      </pc:docMkLst>
      <pc:sldChg chg="modSp mod">
        <pc:chgData name="Trần Trọng Ngọc Tài" userId="9397b64d-5a50-4de1-9ed7-98d784454a16" providerId="ADAL" clId="{E41AC9A2-E1F0-4E38-BFF8-71FD2E6F3AD8}" dt="2025-02-04T13:42:56.613" v="108" actId="1035"/>
        <pc:sldMkLst>
          <pc:docMk/>
          <pc:sldMk cId="0" sldId="256"/>
        </pc:sldMkLst>
        <pc:spChg chg="mod">
          <ac:chgData name="Trần Trọng Ngọc Tài" userId="9397b64d-5a50-4de1-9ed7-98d784454a16" providerId="ADAL" clId="{E41AC9A2-E1F0-4E38-BFF8-71FD2E6F3AD8}" dt="2025-02-04T13:42:56.613" v="108" actId="1035"/>
          <ac:spMkLst>
            <pc:docMk/>
            <pc:sldMk cId="0" sldId="256"/>
            <ac:spMk id="109" creationId="{00000000-0000-0000-0000-000000000000}"/>
          </ac:spMkLst>
        </pc:spChg>
        <pc:spChg chg="mod">
          <ac:chgData name="Trần Trọng Ngọc Tài" userId="9397b64d-5a50-4de1-9ed7-98d784454a16" providerId="ADAL" clId="{E41AC9A2-E1F0-4E38-BFF8-71FD2E6F3AD8}" dt="2025-02-04T13:42:10.132" v="98" actId="14100"/>
          <ac:spMkLst>
            <pc:docMk/>
            <pc:sldMk cId="0" sldId="256"/>
            <ac:spMk id="111" creationId="{00000000-0000-0000-0000-000000000000}"/>
          </ac:spMkLst>
        </pc:spChg>
        <pc:spChg chg="mod">
          <ac:chgData name="Trần Trọng Ngọc Tài" userId="9397b64d-5a50-4de1-9ed7-98d784454a16" providerId="ADAL" clId="{E41AC9A2-E1F0-4E38-BFF8-71FD2E6F3AD8}" dt="2025-02-04T13:42:45.336" v="99" actId="1076"/>
          <ac:spMkLst>
            <pc:docMk/>
            <pc:sldMk cId="0" sldId="256"/>
            <ac:spMk id="52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t>1</a:t>
            </a:fld>
            <a:endParaRPr/>
          </a:p>
        </p:txBody>
      </p:sp>
      <p:sp>
        <p:nvSpPr>
          <p:cNvPr id="96" name="Google Shape;96;p1: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a:endParaRPr/>
          </a:p>
        </p:txBody>
      </p:sp>
      <p:sp>
        <p:nvSpPr>
          <p:cNvPr id="28" name="Google Shape;28;p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a:endParaRPr/>
          </a:p>
        </p:txBody>
      </p:sp>
      <p:sp>
        <p:nvSpPr>
          <p:cNvPr id="85" name="Google Shape;85;p1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
          <p:cNvSpPr>
            <a:spLocks noGrp="1"/>
          </p:cNvSpPr>
          <p:nvPr>
            <p:ph type="pic" idx="2"/>
          </p:nvPr>
        </p:nvSpPr>
        <p:spPr>
          <a:xfrm>
            <a:off x="2095500" y="1350963"/>
            <a:ext cx="6415088" cy="9070975"/>
          </a:xfrm>
          <a:prstGeom prst="rect">
            <a:avLst/>
          </a:prstGeom>
          <a:noFill/>
          <a:ln>
            <a:noFill/>
          </a:ln>
        </p:spPr>
      </p:sp>
      <p:sp>
        <p:nvSpPr>
          <p:cNvPr id="46" name="Google Shape;46;p5"/>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47" name="Google Shape;47;p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a:endParaRPr/>
          </a:p>
        </p:txBody>
      </p:sp>
      <p:sp>
        <p:nvSpPr>
          <p:cNvPr id="53" name="Google Shape;53;p6"/>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54" name="Google Shape;54;p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69" name="Google Shape;69;p9"/>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0" name="Google Shape;70;p9"/>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71" name="Google Shape;71;p9"/>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2" name="Google Shape;72;p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0"/>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8" name="Google Shape;78;p10"/>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9" name="Google Shape;79;p1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4">
            <a:alphaModFix/>
          </a:blip>
          <a:srcRect/>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a:endParaRPr/>
          </a:p>
        </p:txBody>
      </p:sp>
      <p:sp>
        <p:nvSpPr>
          <p:cNvPr id="21" name="Google Shape;21;p1"/>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2" name="Google Shape;22;p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Google Shape;23;p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Google Shape;24;p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101" name="Google Shape;101;p13"/>
          <p:cNvGrpSpPr/>
          <p:nvPr/>
        </p:nvGrpSpPr>
        <p:grpSpPr>
          <a:xfrm>
            <a:off x="620712" y="8641682"/>
            <a:ext cx="9448800" cy="365125"/>
            <a:chOff x="620713" y="8243888"/>
            <a:chExt cx="9448800" cy="365125"/>
          </a:xfrm>
        </p:grpSpPr>
        <p:pic>
          <p:nvPicPr>
            <p:cNvPr id="102" name="Google Shape;102;p13"/>
            <p:cNvPicPr preferRelativeResize="0"/>
            <p:nvPr/>
          </p:nvPicPr>
          <p:blipFill rotWithShape="1">
            <a:blip r:embed="rId3">
              <a:alphaModFix/>
            </a:blip>
            <a:srcRect/>
            <a:stretch/>
          </p:blipFill>
          <p:spPr>
            <a:xfrm>
              <a:off x="658813" y="8243888"/>
              <a:ext cx="9371012" cy="365125"/>
            </a:xfrm>
            <a:prstGeom prst="rect">
              <a:avLst/>
            </a:prstGeom>
            <a:noFill/>
            <a:ln>
              <a:noFill/>
            </a:ln>
          </p:spPr>
        </p:pic>
        <p:sp>
          <p:nvSpPr>
            <p:cNvPr id="103" name="Google Shape;103;p13"/>
            <p:cNvSpPr txBox="1"/>
            <p:nvPr/>
          </p:nvSpPr>
          <p:spPr>
            <a:xfrm>
              <a:off x="620713" y="8304213"/>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smtClean="0">
                  <a:solidFill>
                    <a:schemeClr val="lt1"/>
                  </a:solidFill>
                  <a:latin typeface="Times New Roman" panose="02020603050405020304" pitchFamily="18" charset="0"/>
                  <a:cs typeface="Times New Roman" panose="02020603050405020304" pitchFamily="18" charset="0"/>
                  <a:sym typeface="Arial"/>
                </a:rPr>
                <a:t>MÔ TẢ</a:t>
              </a:r>
              <a:endParaRPr>
                <a:latin typeface="Times New Roman" panose="02020603050405020304" pitchFamily="18" charset="0"/>
                <a:cs typeface="Times New Roman" panose="02020603050405020304" pitchFamily="18" charset="0"/>
              </a:endParaRPr>
            </a:p>
          </p:txBody>
        </p:sp>
      </p:grpSp>
      <p:sp>
        <p:nvSpPr>
          <p:cNvPr id="104" name="Google Shape;104;p13"/>
          <p:cNvSpPr txBox="1">
            <a:spLocks noGrp="1"/>
          </p:cNvSpPr>
          <p:nvPr>
            <p:ph type="ctrTitle"/>
          </p:nvPr>
        </p:nvSpPr>
        <p:spPr>
          <a:xfrm>
            <a:off x="393700" y="623887"/>
            <a:ext cx="9906000" cy="387798"/>
          </a:xfrm>
          <a:prstGeom prst="rect">
            <a:avLst/>
          </a:prstGeom>
          <a:noFill/>
          <a:ln>
            <a:noFill/>
          </a:ln>
        </p:spPr>
        <p:txBody>
          <a:bodyPr spcFirstLastPara="1" wrap="square" lIns="0" tIns="0" rIns="0" bIns="0" anchor="t" anchorCtr="1">
            <a:spAutoFit/>
          </a:bodyPr>
          <a:lstStyle/>
          <a:p>
            <a:pPr lvl="0">
              <a:lnSpc>
                <a:spcPct val="105000"/>
              </a:lnSpc>
              <a:buClr>
                <a:schemeClr val="lt1"/>
              </a:buClr>
              <a:buSzPts val="2800"/>
            </a:pPr>
            <a:r>
              <a:rPr lang="en-US" sz="2400" b="1" dirty="0">
                <a:solidFill>
                  <a:schemeClr val="lt1"/>
                </a:solidFill>
                <a:latin typeface="Times New Roman" panose="02020603050405020304" pitchFamily="18" charset="0"/>
                <a:ea typeface="Arial"/>
                <a:cs typeface="Times New Roman" panose="02020603050405020304" pitchFamily="18" charset="0"/>
                <a:sym typeface="Arial"/>
              </a:rPr>
              <a:t>PHÁT HIỆN TIN GIẢ BẰNG CÁCH </a:t>
            </a:r>
            <a:r>
              <a:rPr lang="en-US" sz="2400" b="1">
                <a:solidFill>
                  <a:schemeClr val="lt1"/>
                </a:solidFill>
                <a:latin typeface="Times New Roman" panose="02020603050405020304" pitchFamily="18" charset="0"/>
                <a:ea typeface="Arial"/>
                <a:cs typeface="Times New Roman" panose="02020603050405020304" pitchFamily="18" charset="0"/>
                <a:sym typeface="Arial"/>
              </a:rPr>
              <a:t>SỬ </a:t>
            </a:r>
            <a:r>
              <a:rPr lang="en-US" sz="2400" b="1" smtClean="0">
                <a:solidFill>
                  <a:schemeClr val="lt1"/>
                </a:solidFill>
                <a:latin typeface="Times New Roman" panose="02020603050405020304" pitchFamily="18" charset="0"/>
                <a:ea typeface="Arial"/>
                <a:cs typeface="Times New Roman" panose="02020603050405020304" pitchFamily="18" charset="0"/>
                <a:sym typeface="Arial"/>
              </a:rPr>
              <a:t>DỤNG</a:t>
            </a:r>
            <a:r>
              <a:rPr lang="en-US" sz="2400" b="1">
                <a:solidFill>
                  <a:schemeClr val="lt1"/>
                </a:solidFill>
                <a:latin typeface="Times New Roman" panose="02020603050405020304" pitchFamily="18" charset="0"/>
                <a:ea typeface="Arial"/>
                <a:cs typeface="Times New Roman" panose="02020603050405020304" pitchFamily="18" charset="0"/>
                <a:sym typeface="Arial"/>
              </a:rPr>
              <a:t> </a:t>
            </a:r>
            <a:r>
              <a:rPr lang="en-US" sz="2400" b="1" smtClean="0">
                <a:solidFill>
                  <a:schemeClr val="lt1"/>
                </a:solidFill>
                <a:latin typeface="Times New Roman" panose="02020603050405020304" pitchFamily="18" charset="0"/>
                <a:ea typeface="Arial"/>
                <a:cs typeface="Times New Roman" panose="02020603050405020304" pitchFamily="18" charset="0"/>
                <a:sym typeface="Arial"/>
              </a:rPr>
              <a:t>MÔ </a:t>
            </a:r>
            <a:r>
              <a:rPr lang="en-US" sz="2400" b="1" smtClean="0">
                <a:solidFill>
                  <a:schemeClr val="lt1"/>
                </a:solidFill>
                <a:latin typeface="Times New Roman" panose="02020603050405020304" pitchFamily="18" charset="0"/>
                <a:ea typeface="Arial"/>
                <a:cs typeface="Times New Roman" panose="02020603050405020304" pitchFamily="18" charset="0"/>
                <a:sym typeface="Arial"/>
              </a:rPr>
              <a:t>HÌNH BERT</a:t>
            </a:r>
            <a:endParaRPr lang="en-US" sz="6600" dirty="0">
              <a:latin typeface="Times New Roman" panose="02020603050405020304" pitchFamily="18" charset="0"/>
              <a:cs typeface="Times New Roman" panose="02020603050405020304" pitchFamily="18" charset="0"/>
            </a:endParaRPr>
          </a:p>
        </p:txBody>
      </p:sp>
      <p:pic>
        <p:nvPicPr>
          <p:cNvPr id="105" name="Google Shape;105;p13"/>
          <p:cNvPicPr preferRelativeResize="0"/>
          <p:nvPr/>
        </p:nvPicPr>
        <p:blipFill rotWithShape="1">
          <a:blip r:embed="rId4">
            <a:alphaModFix/>
          </a:blip>
          <a:srcRect/>
          <a:stretch/>
        </p:blipFill>
        <p:spPr>
          <a:xfrm>
            <a:off x="658812" y="5257800"/>
            <a:ext cx="9371012" cy="363537"/>
          </a:xfrm>
          <a:prstGeom prst="rect">
            <a:avLst/>
          </a:prstGeom>
          <a:noFill/>
          <a:ln>
            <a:noFill/>
          </a:ln>
        </p:spPr>
      </p:pic>
      <p:sp>
        <p:nvSpPr>
          <p:cNvPr id="106" name="Google Shape;106;p13"/>
          <p:cNvSpPr txBox="1"/>
          <p:nvPr/>
        </p:nvSpPr>
        <p:spPr>
          <a:xfrm>
            <a:off x="620712" y="5318125"/>
            <a:ext cx="9448800" cy="246062"/>
          </a:xfrm>
          <a:prstGeom prst="rect">
            <a:avLst/>
          </a:prstGeom>
          <a:noFill/>
          <a:ln>
            <a:noFill/>
          </a:ln>
        </p:spPr>
        <p:txBody>
          <a:bodyPr spcFirstLastPara="1" wrap="square" lIns="0" tIns="0" rIns="0" bIns="0" anchor="t" anchorCtr="0">
            <a:spAutoFit/>
          </a:bodyPr>
          <a:lstStyle/>
          <a:p>
            <a:pPr lvl="0" algn="ctr">
              <a:buClr>
                <a:schemeClr val="lt1"/>
              </a:buClr>
              <a:buSzPts val="1600"/>
            </a:pPr>
            <a:r>
              <a:rPr lang="en-US" sz="1600" b="1">
                <a:solidFill>
                  <a:schemeClr val="lt1"/>
                </a:solidFill>
                <a:latin typeface="Times New Roman" panose="02020603050405020304" pitchFamily="18" charset="0"/>
                <a:cs typeface="Times New Roman" panose="02020603050405020304" pitchFamily="18" charset="0"/>
              </a:rPr>
              <a:t>TỔNG QUAN</a:t>
            </a:r>
            <a:endParaRPr>
              <a:latin typeface="Times New Roman" panose="02020603050405020304" pitchFamily="18" charset="0"/>
              <a:cs typeface="Times New Roman" panose="02020603050405020304" pitchFamily="18" charset="0"/>
            </a:endParaRPr>
          </a:p>
        </p:txBody>
      </p:sp>
      <p:sp>
        <p:nvSpPr>
          <p:cNvPr id="107" name="Google Shape;107;p13"/>
          <p:cNvSpPr txBox="1"/>
          <p:nvPr/>
        </p:nvSpPr>
        <p:spPr>
          <a:xfrm>
            <a:off x="2089150" y="2720975"/>
            <a:ext cx="1524000" cy="274637"/>
          </a:xfrm>
          <a:prstGeom prst="rect">
            <a:avLst/>
          </a:prstGeom>
          <a:noFill/>
          <a:ln>
            <a:noFill/>
          </a:ln>
        </p:spPr>
        <p:txBody>
          <a:bodyPr spcFirstLastPara="1" wrap="square" lIns="91425" tIns="45700" rIns="91425" bIns="45700" anchor="t" anchorCtr="0">
            <a:spAutoFit/>
          </a:bodyPr>
          <a:lstStyle/>
          <a:p>
            <a:pPr lvl="0" algn="ctr">
              <a:buClr>
                <a:srgbClr val="098195"/>
              </a:buClr>
              <a:buSzPts val="1200"/>
            </a:pPr>
            <a:r>
              <a:rPr lang="en-US" sz="1200" b="1">
                <a:solidFill>
                  <a:srgbClr val="098195"/>
                </a:solidFill>
                <a:latin typeface="Times New Roman" panose="02020603050405020304" pitchFamily="18" charset="0"/>
                <a:ea typeface="Tahoma"/>
                <a:cs typeface="Times New Roman" panose="02020603050405020304" pitchFamily="18" charset="0"/>
                <a:sym typeface="Tahoma"/>
              </a:rPr>
              <a:t>Mục tiêu?​</a:t>
            </a:r>
            <a:endParaRPr>
              <a:latin typeface="Times New Roman" panose="02020603050405020304" pitchFamily="18" charset="0"/>
              <a:cs typeface="Times New Roman" panose="02020603050405020304" pitchFamily="18" charset="0"/>
            </a:endParaRPr>
          </a:p>
        </p:txBody>
      </p:sp>
      <p:sp>
        <p:nvSpPr>
          <p:cNvPr id="108" name="Google Shape;108;p13"/>
          <p:cNvSpPr txBox="1"/>
          <p:nvPr/>
        </p:nvSpPr>
        <p:spPr>
          <a:xfrm>
            <a:off x="7051675" y="2720975"/>
            <a:ext cx="1524000" cy="274637"/>
          </a:xfrm>
          <a:prstGeom prst="rect">
            <a:avLst/>
          </a:prstGeom>
          <a:noFill/>
          <a:ln>
            <a:noFill/>
          </a:ln>
        </p:spPr>
        <p:txBody>
          <a:bodyPr spcFirstLastPara="1" wrap="square" lIns="91425" tIns="45700" rIns="91425" bIns="45700" anchor="t" anchorCtr="0">
            <a:spAutoFit/>
          </a:bodyPr>
          <a:lstStyle/>
          <a:p>
            <a:pPr lvl="0" algn="ctr">
              <a:buClr>
                <a:srgbClr val="098195"/>
              </a:buClr>
              <a:buSzPts val="1200"/>
            </a:pPr>
            <a:r>
              <a:rPr lang="en-US" sz="1200" b="1">
                <a:solidFill>
                  <a:srgbClr val="098195"/>
                </a:solidFill>
                <a:latin typeface="Times New Roman" panose="02020603050405020304" pitchFamily="18" charset="0"/>
                <a:ea typeface="Tahoma"/>
                <a:cs typeface="Times New Roman" panose="02020603050405020304" pitchFamily="18" charset="0"/>
                <a:sym typeface="Tahoma"/>
              </a:rPr>
              <a:t>Lý do chọn đề tài ?​</a:t>
            </a:r>
            <a:endParaRPr>
              <a:latin typeface="Times New Roman" panose="02020603050405020304" pitchFamily="18" charset="0"/>
              <a:cs typeface="Times New Roman" panose="02020603050405020304" pitchFamily="18" charset="0"/>
            </a:endParaRPr>
          </a:p>
        </p:txBody>
      </p:sp>
      <p:sp>
        <p:nvSpPr>
          <p:cNvPr id="109" name="Google Shape;109;p13"/>
          <p:cNvSpPr txBox="1"/>
          <p:nvPr/>
        </p:nvSpPr>
        <p:spPr>
          <a:xfrm>
            <a:off x="3987800" y="1271913"/>
            <a:ext cx="266700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dirty="0">
                <a:solidFill>
                  <a:schemeClr val="lt1"/>
                </a:solidFill>
                <a:latin typeface="Times New Roman" panose="02020603050405020304" pitchFamily="18" charset="0"/>
                <a:cs typeface="Times New Roman" panose="02020603050405020304" pitchFamily="18" charset="0"/>
                <a:sym typeface="Arial"/>
              </a:rPr>
              <a:t>T</a:t>
            </a:r>
            <a:r>
              <a:rPr lang="en-US" sz="1600" b="1" dirty="0">
                <a:solidFill>
                  <a:schemeClr val="lt1"/>
                </a:solidFill>
                <a:latin typeface="Times New Roman" panose="02020603050405020304" pitchFamily="18" charset="0"/>
                <a:cs typeface="Times New Roman" panose="02020603050405020304" pitchFamily="18" charset="0"/>
              </a:rPr>
              <a:t>RẦN TRỌNG NGỌC TÀI</a:t>
            </a:r>
            <a:endParaRPr lang="en-US" dirty="0">
              <a:latin typeface="Times New Roman" panose="02020603050405020304" pitchFamily="18" charset="0"/>
              <a:cs typeface="Times New Roman" panose="02020603050405020304" pitchFamily="18" charset="0"/>
            </a:endParaRPr>
          </a:p>
        </p:txBody>
      </p:sp>
      <p:sp>
        <p:nvSpPr>
          <p:cNvPr id="111" name="Google Shape;111;p13"/>
          <p:cNvSpPr txBox="1"/>
          <p:nvPr/>
        </p:nvSpPr>
        <p:spPr>
          <a:xfrm>
            <a:off x="2721769" y="14325600"/>
            <a:ext cx="7622382" cy="400050"/>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vi-VN" sz="1300" b="1" i="0" u="none" dirty="0">
                <a:solidFill>
                  <a:schemeClr val="lt1"/>
                </a:solidFill>
                <a:latin typeface="Times New Roman" panose="02020603050405020304" pitchFamily="18" charset="0"/>
                <a:cs typeface="Times New Roman" panose="02020603050405020304" pitchFamily="18" charset="0"/>
                <a:sym typeface="Arial"/>
              </a:rPr>
              <a:t>TR</a:t>
            </a:r>
            <a:r>
              <a:rPr lang="en-US" sz="1300" b="1" i="0" u="none" dirty="0">
                <a:solidFill>
                  <a:schemeClr val="lt1"/>
                </a:solidFill>
                <a:latin typeface="Times New Roman" panose="02020603050405020304" pitchFamily="18" charset="0"/>
                <a:cs typeface="Times New Roman" panose="02020603050405020304" pitchFamily="18" charset="0"/>
                <a:sym typeface="Arial"/>
              </a:rPr>
              <a:t>ẦN TRỌNG NGỌC TÀI</a:t>
            </a:r>
            <a:r>
              <a:rPr lang="vi-VN" sz="1300" b="1" i="0" u="none" dirty="0">
                <a:solidFill>
                  <a:schemeClr val="lt1"/>
                </a:solidFill>
                <a:latin typeface="Times New Roman" panose="02020603050405020304" pitchFamily="18" charset="0"/>
                <a:cs typeface="Times New Roman" panose="02020603050405020304" pitchFamily="18" charset="0"/>
                <a:sym typeface="Arial"/>
              </a:rPr>
              <a:t> -</a:t>
            </a:r>
            <a:r>
              <a:rPr lang="en-US" sz="1300" b="1" i="0" u="none" dirty="0">
                <a:solidFill>
                  <a:schemeClr val="lt1"/>
                </a:solidFill>
                <a:latin typeface="Times New Roman" panose="02020603050405020304" pitchFamily="18" charset="0"/>
                <a:cs typeface="Times New Roman" panose="02020603050405020304" pitchFamily="18" charset="0"/>
                <a:sym typeface="Arial"/>
              </a:rPr>
              <a:t> </a:t>
            </a:r>
            <a:r>
              <a:rPr lang="vi-VN" sz="1300" b="1" i="0" u="none" dirty="0">
                <a:solidFill>
                  <a:schemeClr val="lt1"/>
                </a:solidFill>
                <a:latin typeface="Times New Roman" panose="02020603050405020304" pitchFamily="18" charset="0"/>
                <a:cs typeface="Times New Roman" panose="02020603050405020304" pitchFamily="18" charset="0"/>
                <a:sym typeface="Arial"/>
              </a:rPr>
              <a:t>Trường Đại học Công nghệ thông tin TPHCM</a:t>
            </a:r>
            <a:endParaRPr lang="vi-VN" sz="1200" dirty="0">
              <a:latin typeface="Times New Roman" panose="02020603050405020304" pitchFamily="18" charset="0"/>
              <a:cs typeface="Times New Roman" panose="02020603050405020304" pitchFamily="18" charset="0"/>
            </a:endParaRPr>
          </a:p>
          <a:p>
            <a:pPr marL="0" marR="0" lvl="0" indent="0" algn="just" rtl="0">
              <a:lnSpc>
                <a:spcPct val="105000"/>
              </a:lnSpc>
              <a:spcBef>
                <a:spcPts val="0"/>
              </a:spcBef>
              <a:spcAft>
                <a:spcPts val="0"/>
              </a:spcAft>
              <a:buClr>
                <a:schemeClr val="lt1"/>
              </a:buClr>
              <a:buSzPts val="1200"/>
              <a:buFont typeface="Arial"/>
              <a:buNone/>
            </a:pPr>
            <a:r>
              <a:rPr lang="vi-VN" sz="1200" b="1" i="0" u="none" dirty="0">
                <a:solidFill>
                  <a:schemeClr val="lt1"/>
                </a:solidFill>
                <a:latin typeface="Times New Roman" panose="02020603050405020304" pitchFamily="18" charset="0"/>
                <a:cs typeface="Times New Roman" panose="02020603050405020304" pitchFamily="18" charset="0"/>
                <a:sym typeface="Arial"/>
              </a:rPr>
              <a:t>TEL : </a:t>
            </a:r>
            <a:r>
              <a:rPr lang="en-US" sz="1200" b="1" i="0" u="none" dirty="0">
                <a:solidFill>
                  <a:schemeClr val="lt1"/>
                </a:solidFill>
                <a:latin typeface="Times New Roman" panose="02020603050405020304" pitchFamily="18" charset="0"/>
                <a:cs typeface="Times New Roman" panose="02020603050405020304" pitchFamily="18" charset="0"/>
                <a:sym typeface="Arial"/>
              </a:rPr>
              <a:t>0378855787</a:t>
            </a:r>
            <a:r>
              <a:rPr lang="vi-VN" sz="1200" b="1" i="0" u="none" dirty="0">
                <a:solidFill>
                  <a:schemeClr val="lt1"/>
                </a:solidFill>
                <a:latin typeface="Times New Roman" panose="02020603050405020304" pitchFamily="18" charset="0"/>
                <a:cs typeface="Times New Roman" panose="02020603050405020304" pitchFamily="18" charset="0"/>
                <a:sym typeface="Arial"/>
              </a:rPr>
              <a:t>	</a:t>
            </a:r>
            <a:r>
              <a:rPr lang="en-US" sz="1200" b="1" dirty="0">
                <a:solidFill>
                  <a:schemeClr val="lt1"/>
                </a:solidFill>
                <a:latin typeface="Times New Roman" panose="02020603050405020304" pitchFamily="18" charset="0"/>
                <a:cs typeface="Times New Roman" panose="02020603050405020304" pitchFamily="18" charset="0"/>
              </a:rPr>
              <a:t>        </a:t>
            </a:r>
            <a:r>
              <a:rPr lang="vi-VN" sz="1200" b="1" i="0" u="none" dirty="0">
                <a:solidFill>
                  <a:schemeClr val="lt1"/>
                </a:solidFill>
                <a:latin typeface="Times New Roman" panose="02020603050405020304" pitchFamily="18" charset="0"/>
                <a:cs typeface="Times New Roman" panose="02020603050405020304" pitchFamily="18" charset="0"/>
                <a:sym typeface="Arial"/>
              </a:rPr>
              <a:t>Email : </a:t>
            </a:r>
            <a:r>
              <a:rPr lang="en-US" sz="1200" b="1" dirty="0" err="1">
                <a:solidFill>
                  <a:schemeClr val="lt1"/>
                </a:solidFill>
                <a:latin typeface="Times New Roman" panose="02020603050405020304" pitchFamily="18" charset="0"/>
                <a:cs typeface="Times New Roman" panose="02020603050405020304" pitchFamily="18" charset="0"/>
              </a:rPr>
              <a:t>taittn</a:t>
            </a:r>
            <a:r>
              <a:rPr lang="vi-VN" sz="1200" b="1" i="0" u="none" dirty="0">
                <a:solidFill>
                  <a:schemeClr val="lt1"/>
                </a:solidFill>
                <a:latin typeface="Times New Roman" panose="02020603050405020304" pitchFamily="18" charset="0"/>
                <a:cs typeface="Times New Roman" panose="02020603050405020304" pitchFamily="18" charset="0"/>
                <a:sym typeface="Arial"/>
              </a:rPr>
              <a:t>.1</a:t>
            </a:r>
            <a:r>
              <a:rPr lang="en-US" sz="1200" b="1" i="0" u="none" dirty="0">
                <a:solidFill>
                  <a:schemeClr val="lt1"/>
                </a:solidFill>
                <a:latin typeface="Times New Roman" panose="02020603050405020304" pitchFamily="18" charset="0"/>
                <a:cs typeface="Times New Roman" panose="02020603050405020304" pitchFamily="18" charset="0"/>
                <a:sym typeface="Arial"/>
              </a:rPr>
              <a:t>9</a:t>
            </a:r>
            <a:r>
              <a:rPr lang="vi-VN" sz="1200" b="1" i="0" u="none" dirty="0">
                <a:solidFill>
                  <a:schemeClr val="lt1"/>
                </a:solidFill>
                <a:latin typeface="Times New Roman" panose="02020603050405020304" pitchFamily="18" charset="0"/>
                <a:cs typeface="Times New Roman" panose="02020603050405020304" pitchFamily="18" charset="0"/>
                <a:sym typeface="Arial"/>
              </a:rPr>
              <a:t>@grad.uit.edu.vn</a:t>
            </a:r>
            <a:endParaRPr dirty="0">
              <a:latin typeface="Times New Roman" panose="02020603050405020304" pitchFamily="18" charset="0"/>
              <a:cs typeface="Times New Roman" panose="02020603050405020304" pitchFamily="18" charset="0"/>
            </a:endParaRPr>
          </a:p>
        </p:txBody>
      </p:sp>
      <p:sp>
        <p:nvSpPr>
          <p:cNvPr id="324" name="Google Shape;324;p13"/>
          <p:cNvSpPr txBox="1"/>
          <p:nvPr/>
        </p:nvSpPr>
        <p:spPr>
          <a:xfrm>
            <a:off x="696912" y="9414597"/>
            <a:ext cx="2817813" cy="2585283"/>
          </a:xfrm>
          <a:prstGeom prst="rect">
            <a:avLst/>
          </a:prstGeom>
          <a:noFill/>
          <a:ln>
            <a:noFill/>
          </a:ln>
        </p:spPr>
        <p:txBody>
          <a:bodyPr spcFirstLastPara="1" wrap="square" lIns="91425" tIns="45700" rIns="91425" bIns="45700" anchor="t" anchorCtr="0">
            <a:spAutoFit/>
          </a:bodyPr>
          <a:lstStyle/>
          <a:p>
            <a:pPr marL="228600" lvl="0" indent="-228600">
              <a:lnSpc>
                <a:spcPct val="150000"/>
              </a:lnSpc>
              <a:buClr>
                <a:schemeClr val="dk1"/>
              </a:buClr>
              <a:buSzPts val="1200"/>
              <a:buFont typeface="Tahoma"/>
              <a:buChar char="•"/>
            </a:pP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Phương pháp học sâu dựa trên BERT (FakeBERT) bằng cách kết hợp các khối song song khác nhau của CNN với Bidirectional Encoder Representations from Transformers (BERT). </a:t>
            </a:r>
            <a:endParaRPr lang="en-US" sz="1200" smtClean="0">
              <a:solidFill>
                <a:schemeClr val="dk1"/>
              </a:solidFill>
              <a:latin typeface="Times New Roman" panose="02020603050405020304" pitchFamily="18" charset="0"/>
              <a:ea typeface="Tahoma"/>
              <a:cs typeface="Times New Roman" panose="02020603050405020304" pitchFamily="18" charset="0"/>
              <a:sym typeface="Tahoma"/>
            </a:endParaRPr>
          </a:p>
          <a:p>
            <a:pPr marL="228600" lvl="0" indent="-228600">
              <a:lnSpc>
                <a:spcPct val="150000"/>
              </a:lnSpc>
              <a:buClr>
                <a:schemeClr val="dk1"/>
              </a:buClr>
              <a:buSzPts val="1200"/>
              <a:buFont typeface="Tahoma"/>
              <a:buChar char="•"/>
            </a:pPr>
            <a:r>
              <a:rPr lang="en-US" sz="1200" smtClean="0">
                <a:solidFill>
                  <a:schemeClr val="dk1"/>
                </a:solidFill>
                <a:latin typeface="Times New Roman" panose="02020603050405020304" pitchFamily="18" charset="0"/>
                <a:ea typeface="Tahoma"/>
                <a:cs typeface="Times New Roman" panose="02020603050405020304" pitchFamily="18" charset="0"/>
                <a:sym typeface="Tahoma"/>
              </a:rPr>
              <a:t>S</a:t>
            </a: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ử dụng các mô hình sau: Logistic Regression, Decision Tree, Gradient Booster, Random Forests</a:t>
            </a:r>
            <a:r>
              <a:rPr lang="en-US" sz="1200" smtClean="0">
                <a:solidFill>
                  <a:schemeClr val="dk1"/>
                </a:solidFill>
                <a:latin typeface="Times New Roman" panose="02020603050405020304" pitchFamily="18" charset="0"/>
                <a:ea typeface="Tahoma"/>
                <a:cs typeface="Times New Roman" panose="02020603050405020304" pitchFamily="18" charset="0"/>
                <a:sym typeface="Tahoma"/>
              </a:rPr>
              <a:t>, BERT</a:t>
            </a:r>
            <a:endParaRPr lang="vi-VN" sz="1200">
              <a:solidFill>
                <a:schemeClr val="dk1"/>
              </a:solidFill>
              <a:latin typeface="Times New Roman" panose="02020603050405020304" pitchFamily="18" charset="0"/>
              <a:ea typeface="Tahoma"/>
              <a:cs typeface="Times New Roman" panose="02020603050405020304" pitchFamily="18" charset="0"/>
              <a:sym typeface="Tahoma"/>
            </a:endParaRPr>
          </a:p>
        </p:txBody>
      </p:sp>
      <p:sp>
        <p:nvSpPr>
          <p:cNvPr id="386" name="Google Shape;386;p13"/>
          <p:cNvSpPr txBox="1"/>
          <p:nvPr/>
        </p:nvSpPr>
        <p:spPr>
          <a:xfrm>
            <a:off x="1000918" y="9134197"/>
            <a:ext cx="2209800"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1400"/>
              <a:buFont typeface="Tahoma"/>
              <a:buNone/>
            </a:pPr>
            <a:r>
              <a:rPr lang="en-US" sz="1600" b="1" i="0" u="none" smtClean="0">
                <a:solidFill>
                  <a:srgbClr val="0B4993"/>
                </a:solidFill>
                <a:latin typeface="Times New Roman" panose="02020603050405020304" pitchFamily="18" charset="0"/>
                <a:ea typeface="Tahoma"/>
                <a:cs typeface="Times New Roman" panose="02020603050405020304" pitchFamily="18" charset="0"/>
                <a:sym typeface="Tahoma"/>
              </a:rPr>
              <a:t>Nội dung</a:t>
            </a:r>
            <a:endParaRPr sz="1600">
              <a:latin typeface="Times New Roman" panose="02020603050405020304" pitchFamily="18" charset="0"/>
              <a:cs typeface="Times New Roman" panose="02020603050405020304" pitchFamily="18" charset="0"/>
            </a:endParaRPr>
          </a:p>
        </p:txBody>
      </p:sp>
      <p:sp>
        <p:nvSpPr>
          <p:cNvPr id="427" name="Google Shape;427;p13"/>
          <p:cNvSpPr txBox="1"/>
          <p:nvPr/>
        </p:nvSpPr>
        <p:spPr>
          <a:xfrm>
            <a:off x="5649912" y="3082925"/>
            <a:ext cx="4267200" cy="1754286"/>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Tin </a:t>
            </a:r>
            <a:r>
              <a:rPr lang="vi-VN" sz="1200">
                <a:solidFill>
                  <a:schemeClr val="dk1"/>
                </a:solidFill>
                <a:latin typeface="Times New Roman" panose="02020603050405020304" pitchFamily="18" charset="0"/>
                <a:ea typeface="Tahoma"/>
                <a:cs typeface="Times New Roman" panose="02020603050405020304" pitchFamily="18" charset="0"/>
                <a:sym typeface="Tahoma"/>
              </a:rPr>
              <a:t>giả trên mạng xã hội và nhiều phương tiện truyền thông khác đang lan truyền rộng rãi và là vấn đề đáng quan ngại nghiêm trọng do khả năng gây ra nhiều thiệt hại về mặt xã hội và quốc gia với những tác động </a:t>
            </a:r>
            <a:r>
              <a:rPr lang="en-US" sz="1200" smtClean="0">
                <a:solidFill>
                  <a:schemeClr val="dk1"/>
                </a:solidFill>
                <a:latin typeface="Times New Roman" panose="02020603050405020304" pitchFamily="18" charset="0"/>
                <a:ea typeface="Tahoma"/>
                <a:cs typeface="Times New Roman" panose="02020603050405020304" pitchFamily="18" charset="0"/>
                <a:sym typeface="Tahoma"/>
              </a:rPr>
              <a:t>tiêu cực</a:t>
            </a:r>
          </a:p>
          <a:p>
            <a:pPr marL="171450" lvl="0" indent="-171450" algn="just">
              <a:buClr>
                <a:schemeClr val="dk1"/>
              </a:buClr>
              <a:buSzPts val="1200"/>
              <a:buFont typeface="Tahoma"/>
              <a:buChar char="•"/>
            </a:pPr>
            <a:endParaRPr lang="en-US" sz="1200" smtClean="0">
              <a:solidFill>
                <a:schemeClr val="dk1"/>
              </a:solidFill>
              <a:latin typeface="Times New Roman" panose="02020603050405020304" pitchFamily="18" charset="0"/>
              <a:ea typeface="Tahoma"/>
              <a:cs typeface="Times New Roman" panose="02020603050405020304" pitchFamily="18" charset="0"/>
              <a:sym typeface="Tahoma"/>
            </a:endParaRPr>
          </a:p>
          <a:p>
            <a:pPr marL="171450" lvl="0" indent="-171450" algn="just">
              <a:buClr>
                <a:schemeClr val="dk1"/>
              </a:buClr>
              <a:buSzPts val="1200"/>
              <a:buFont typeface="Tahoma"/>
              <a:buChar char="•"/>
            </a:pPr>
            <a:r>
              <a:rPr lang="en-US" sz="1200" smtClean="0">
                <a:solidFill>
                  <a:schemeClr val="dk1"/>
                </a:solidFill>
                <a:latin typeface="Times New Roman" panose="02020603050405020304" pitchFamily="18" charset="0"/>
                <a:ea typeface="Tahoma"/>
                <a:cs typeface="Times New Roman" panose="02020603050405020304" pitchFamily="18" charset="0"/>
                <a:sym typeface="Tahoma"/>
              </a:rPr>
              <a:t>K</a:t>
            </a: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hám </a:t>
            </a:r>
            <a:r>
              <a:rPr lang="vi-VN" sz="1200">
                <a:solidFill>
                  <a:schemeClr val="dk1"/>
                </a:solidFill>
                <a:latin typeface="Times New Roman" panose="02020603050405020304" pitchFamily="18" charset="0"/>
                <a:ea typeface="Tahoma"/>
                <a:cs typeface="Times New Roman" panose="02020603050405020304" pitchFamily="18" charset="0"/>
                <a:sym typeface="Tahoma"/>
              </a:rPr>
              <a:t>phá các mô hình học máy truyền thống để lựa chọn mô hình tốt nhất, nhằm tạo ra mô hình sản phẩm có thuật toán học máy </a:t>
            </a: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có</a:t>
            </a:r>
            <a:r>
              <a:rPr lang="en-US" sz="1200" smtClean="0">
                <a:solidFill>
                  <a:schemeClr val="dk1"/>
                </a:solidFill>
                <a:latin typeface="Times New Roman" panose="02020603050405020304" pitchFamily="18" charset="0"/>
                <a:ea typeface="Tahoma"/>
                <a:cs typeface="Times New Roman" panose="02020603050405020304" pitchFamily="18" charset="0"/>
                <a:sym typeface="Tahoma"/>
              </a:rPr>
              <a:t> thể</a:t>
            </a: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 </a:t>
            </a:r>
            <a:r>
              <a:rPr lang="vi-VN" sz="1200">
                <a:solidFill>
                  <a:schemeClr val="dk1"/>
                </a:solidFill>
                <a:latin typeface="Times New Roman" panose="02020603050405020304" pitchFamily="18" charset="0"/>
                <a:ea typeface="Tahoma"/>
                <a:cs typeface="Times New Roman" panose="02020603050405020304" pitchFamily="18" charset="0"/>
                <a:sym typeface="Tahoma"/>
              </a:rPr>
              <a:t>giám sát, </a:t>
            </a: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phân </a:t>
            </a:r>
            <a:r>
              <a:rPr lang="vi-VN" sz="1200">
                <a:solidFill>
                  <a:schemeClr val="dk1"/>
                </a:solidFill>
                <a:latin typeface="Times New Roman" panose="02020603050405020304" pitchFamily="18" charset="0"/>
                <a:ea typeface="Tahoma"/>
                <a:cs typeface="Times New Roman" panose="02020603050405020304" pitchFamily="18" charset="0"/>
                <a:sym typeface="Tahoma"/>
              </a:rPr>
              <a:t>loại tin </a:t>
            </a: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giả </a:t>
            </a:r>
            <a:r>
              <a:rPr lang="vi-VN" sz="1200">
                <a:solidFill>
                  <a:schemeClr val="dk1"/>
                </a:solidFill>
                <a:latin typeface="Times New Roman" panose="02020603050405020304" pitchFamily="18" charset="0"/>
                <a:ea typeface="Tahoma"/>
                <a:cs typeface="Times New Roman" panose="02020603050405020304" pitchFamily="18" charset="0"/>
                <a:sym typeface="Tahoma"/>
              </a:rPr>
              <a:t>bằng cách sử dụng các công cụ như python scikit-learn, NLP để phân tích văn bản.</a:t>
            </a:r>
            <a:endParaRPr>
              <a:latin typeface="Times New Roman" panose="02020603050405020304" pitchFamily="18" charset="0"/>
              <a:cs typeface="Times New Roman" panose="02020603050405020304" pitchFamily="18" charset="0"/>
            </a:endParaRPr>
          </a:p>
        </p:txBody>
      </p:sp>
      <p:sp>
        <p:nvSpPr>
          <p:cNvPr id="429" name="Google Shape;429;p13"/>
          <p:cNvSpPr txBox="1"/>
          <p:nvPr/>
        </p:nvSpPr>
        <p:spPr>
          <a:xfrm>
            <a:off x="620712" y="3090862"/>
            <a:ext cx="4267200" cy="461962"/>
          </a:xfrm>
          <a:prstGeom prst="rect">
            <a:avLst/>
          </a:prstGeom>
          <a:noFill/>
          <a:ln>
            <a:noFill/>
          </a:ln>
        </p:spPr>
        <p:txBody>
          <a:bodyPr spcFirstLastPara="1" wrap="square" lIns="91425" tIns="45700" rIns="91425" bIns="45700" anchor="t" anchorCtr="0">
            <a:spAutoFit/>
          </a:bodyPr>
          <a:lstStyle/>
          <a:p>
            <a:pPr marL="171450" lvl="0" algn="just">
              <a:buClr>
                <a:schemeClr val="dk1"/>
              </a:buClr>
              <a:buSzPts val="1200"/>
            </a:pPr>
            <a:r>
              <a:rPr lang="vi-VN" sz="120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ahoma"/>
              </a:rPr>
              <a:t>Chúng tôi ứng dụng mô hình trong việc phát hiện </a:t>
            </a:r>
            <a:r>
              <a:rPr lang="en-US" sz="1200" smtClean="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ahoma"/>
              </a:rPr>
              <a:t>phân loại</a:t>
            </a:r>
            <a:r>
              <a:rPr lang="vi-VN" sz="1200" smtClean="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ahoma"/>
              </a:rPr>
              <a:t> </a:t>
            </a:r>
            <a:r>
              <a:rPr lang="en-US" sz="1200" smtClean="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ahoma"/>
              </a:rPr>
              <a:t>tin giả</a:t>
            </a:r>
            <a:r>
              <a:rPr lang="vi-VN" sz="1200" smtClean="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ahoma"/>
              </a:rPr>
              <a:t>. </a:t>
            </a:r>
            <a:r>
              <a:rPr lang="vi-VN" sz="120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ahoma"/>
              </a:rPr>
              <a:t>Trong đó mục tiêu hướng </a:t>
            </a:r>
            <a:r>
              <a:rPr lang="vi-VN" sz="1200" smtClean="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ahoma"/>
              </a:rPr>
              <a:t>đến</a:t>
            </a:r>
            <a:r>
              <a:rPr lang="en-US" sz="1200" smtClean="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ahoma"/>
              </a:rPr>
              <a:t>:</a:t>
            </a:r>
            <a:r>
              <a:rPr lang="vi-VN" sz="1200" smtClean="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ahoma"/>
              </a:rPr>
              <a:t> </a:t>
            </a:r>
            <a:endParaRPr>
              <a:latin typeface="Times New Roman" panose="02020603050405020304" pitchFamily="18" charset="0"/>
              <a:ea typeface="Tahoma" panose="020B0604030504040204" pitchFamily="34" charset="0"/>
              <a:cs typeface="Times New Roman" panose="02020603050405020304" pitchFamily="18" charset="0"/>
            </a:endParaRPr>
          </a:p>
        </p:txBody>
      </p:sp>
      <p:sp>
        <p:nvSpPr>
          <p:cNvPr id="430" name="Google Shape;430;p13"/>
          <p:cNvSpPr txBox="1"/>
          <p:nvPr/>
        </p:nvSpPr>
        <p:spPr>
          <a:xfrm>
            <a:off x="822923" y="3527035"/>
            <a:ext cx="4059237" cy="1200288"/>
          </a:xfrm>
          <a:prstGeom prst="rect">
            <a:avLst/>
          </a:prstGeom>
          <a:noFill/>
          <a:ln>
            <a:noFill/>
          </a:ln>
        </p:spPr>
        <p:txBody>
          <a:bodyPr spcFirstLastPara="1" wrap="square" lIns="91425" tIns="45700" rIns="91425" bIns="45700" anchor="t" anchorCtr="0">
            <a:spAutoFit/>
          </a:bodyPr>
          <a:lstStyle/>
          <a:p>
            <a:pPr marL="171450" lvl="0" indent="-171450" algn="just">
              <a:buClr>
                <a:schemeClr val="dk1"/>
              </a:buClr>
              <a:buSzPts val="1200"/>
              <a:buFont typeface="Tahoma"/>
              <a:buChar char="•"/>
            </a:pPr>
            <a:r>
              <a:rPr lang="vi-VN" sz="1200" smtClean="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ahoma"/>
              </a:rPr>
              <a:t>Đề </a:t>
            </a:r>
            <a:r>
              <a:rPr lang="vi-VN" sz="120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ahoma"/>
              </a:rPr>
              <a:t>xuất mô hình (FakeBERT) kết hợp giữa BERT và mạng  neural tích chập CNN để đối phó với sự lan truyền nhanh chóng của tin giả.</a:t>
            </a:r>
          </a:p>
          <a:p>
            <a:pPr marL="171450" lvl="0" indent="-171450" algn="just">
              <a:buClr>
                <a:schemeClr val="dk1"/>
              </a:buClr>
              <a:buSzPts val="1200"/>
              <a:buFont typeface="Tahoma"/>
              <a:buChar char="•"/>
            </a:pPr>
            <a:r>
              <a:rPr lang="vi-VN" sz="1200" smtClean="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ahoma"/>
              </a:rPr>
              <a:t>Cải </a:t>
            </a:r>
            <a:r>
              <a:rPr lang="vi-VN" sz="120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ahoma"/>
              </a:rPr>
              <a:t>thiện độ chính xác trong việc phân loại tin thật/tin giả bằng cách phân tích ngữ cảnh hai chiều của văn bản.</a:t>
            </a:r>
          </a:p>
          <a:p>
            <a:pPr marL="171450" lvl="0" indent="-171450" algn="just">
              <a:buClr>
                <a:schemeClr val="dk1"/>
              </a:buClr>
              <a:buSzPts val="1200"/>
              <a:buFont typeface="Tahoma"/>
              <a:buChar char="•"/>
            </a:pPr>
            <a:r>
              <a:rPr lang="vi-VN" sz="1200" smtClean="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ahoma"/>
              </a:rPr>
              <a:t>Giảm </a:t>
            </a:r>
            <a:r>
              <a:rPr lang="vi-VN" sz="1200">
                <a:solidFill>
                  <a:schemeClr val="dk1"/>
                </a:solidFill>
                <a:latin typeface="Times New Roman" panose="02020603050405020304" pitchFamily="18" charset="0"/>
                <a:ea typeface="Tahoma" panose="020B0604030504040204" pitchFamily="34" charset="0"/>
                <a:cs typeface="Times New Roman" panose="02020603050405020304" pitchFamily="18" charset="0"/>
                <a:sym typeface="Tahoma"/>
              </a:rPr>
              <a:t>thiểu tác động tiêu cực của tin giả đến xã hội.</a:t>
            </a:r>
          </a:p>
        </p:txBody>
      </p:sp>
      <p:sp>
        <p:nvSpPr>
          <p:cNvPr id="522" name="Google Shape;109;p13"/>
          <p:cNvSpPr txBox="1"/>
          <p:nvPr/>
        </p:nvSpPr>
        <p:spPr>
          <a:xfrm>
            <a:off x="3024134" y="1849096"/>
            <a:ext cx="4664182" cy="338514"/>
          </a:xfrm>
          <a:prstGeom prst="rect">
            <a:avLst/>
          </a:prstGeom>
          <a:noFill/>
          <a:ln>
            <a:noFill/>
          </a:ln>
        </p:spPr>
        <p:txBody>
          <a:bodyPr spcFirstLastPara="1" wrap="square" lIns="91425" tIns="45700" rIns="91425" bIns="45700" anchor="t" anchorCtr="0">
            <a:spAutoFit/>
          </a:bodyPr>
          <a:lstStyle/>
          <a:p>
            <a:pPr lvl="0" algn="ctr">
              <a:buClr>
                <a:schemeClr val="lt1"/>
              </a:buClr>
              <a:buSzPts val="1600"/>
            </a:pPr>
            <a:r>
              <a:rPr lang="vi-VN" sz="1600" b="1" dirty="0">
                <a:solidFill>
                  <a:schemeClr val="lt1"/>
                </a:solidFill>
                <a:latin typeface="Times New Roman" panose="02020603050405020304" pitchFamily="18" charset="0"/>
                <a:cs typeface="Times New Roman" panose="02020603050405020304" pitchFamily="18" charset="0"/>
              </a:rPr>
              <a:t>TRƯỜNG ĐẠI HỌC CÔNG NGHỆ THÔNG TIN​</a:t>
            </a:r>
            <a:endParaRPr lang="en-US" dirty="0">
              <a:latin typeface="Times New Roman" panose="02020603050405020304" pitchFamily="18" charset="0"/>
              <a:cs typeface="Times New Roman" panose="02020603050405020304" pitchFamily="18" charset="0"/>
            </a:endParaRPr>
          </a:p>
        </p:txBody>
      </p:sp>
      <p:pic>
        <p:nvPicPr>
          <p:cNvPr id="524" name="Picture 523" descr="https://onlinelibrary.wiley.com/cms/asset/bfa1a985-9281-4d57-8aa3-3287cffa88cb/cplx8885861-fig-0001-m.jpg"/>
          <p:cNvPicPr/>
          <p:nvPr/>
        </p:nvPicPr>
        <p:blipFill>
          <a:blip r:embed="rId5">
            <a:extLst>
              <a:ext uri="{28A0092B-C50C-407E-A947-70E740481C1C}">
                <a14:useLocalDpi xmlns:a14="http://schemas.microsoft.com/office/drawing/2010/main" val="0"/>
              </a:ext>
            </a:extLst>
          </a:blip>
          <a:srcRect/>
          <a:stretch>
            <a:fillRect/>
          </a:stretch>
        </p:blipFill>
        <p:spPr bwMode="auto">
          <a:xfrm>
            <a:off x="6064305" y="5624512"/>
            <a:ext cx="3959003" cy="2632980"/>
          </a:xfrm>
          <a:prstGeom prst="rect">
            <a:avLst/>
          </a:prstGeom>
          <a:noFill/>
          <a:ln>
            <a:noFill/>
          </a:ln>
        </p:spPr>
      </p:pic>
      <p:pic>
        <p:nvPicPr>
          <p:cNvPr id="3" name="Picture 2"/>
          <p:cNvPicPr>
            <a:picLocks noChangeAspect="1"/>
          </p:cNvPicPr>
          <p:nvPr/>
        </p:nvPicPr>
        <p:blipFill>
          <a:blip r:embed="rId6"/>
          <a:stretch>
            <a:fillRect/>
          </a:stretch>
        </p:blipFill>
        <p:spPr>
          <a:xfrm>
            <a:off x="658812" y="5620067"/>
            <a:ext cx="2351743" cy="2632505"/>
          </a:xfrm>
          <a:prstGeom prst="rect">
            <a:avLst/>
          </a:prstGeom>
          <a:ln>
            <a:noFill/>
          </a:ln>
        </p:spPr>
      </p:pic>
      <p:pic>
        <p:nvPicPr>
          <p:cNvPr id="526" name="Picture 525" descr="Forest Fire Detection and Prediction System Using Deep Learning ..."/>
          <p:cNvPicPr/>
          <p:nvPr/>
        </p:nvPicPr>
        <p:blipFill>
          <a:blip r:embed="rId7">
            <a:extLst>
              <a:ext uri="{28A0092B-C50C-407E-A947-70E740481C1C}">
                <a14:useLocalDpi xmlns:a14="http://schemas.microsoft.com/office/drawing/2010/main" val="0"/>
              </a:ext>
            </a:extLst>
          </a:blip>
          <a:srcRect/>
          <a:stretch>
            <a:fillRect/>
          </a:stretch>
        </p:blipFill>
        <p:spPr bwMode="auto">
          <a:xfrm>
            <a:off x="3010556" y="5622925"/>
            <a:ext cx="3056290" cy="2628232"/>
          </a:xfrm>
          <a:prstGeom prst="rect">
            <a:avLst/>
          </a:prstGeom>
          <a:noFill/>
          <a:ln w="6350">
            <a:noFill/>
          </a:ln>
        </p:spPr>
      </p:pic>
      <p:sp>
        <p:nvSpPr>
          <p:cNvPr id="527" name="TextBox 526">
            <a:extLst>
              <a:ext uri="{FF2B5EF4-FFF2-40B4-BE49-F238E27FC236}">
                <a16:creationId xmlns:a16="http://schemas.microsoft.com/office/drawing/2014/main" id="{AD80617C-4C0B-F208-59BC-B34009E8FD27}"/>
              </a:ext>
            </a:extLst>
          </p:cNvPr>
          <p:cNvSpPr txBox="1"/>
          <p:nvPr/>
        </p:nvSpPr>
        <p:spPr>
          <a:xfrm>
            <a:off x="1146175" y="8299630"/>
            <a:ext cx="4162425" cy="276999"/>
          </a:xfrm>
          <a:prstGeom prst="rect">
            <a:avLst/>
          </a:prstGeom>
          <a:noFill/>
        </p:spPr>
        <p:txBody>
          <a:bodyPr wrap="square" rtlCol="0">
            <a:spAutoFit/>
          </a:bodyPr>
          <a:lstStyle/>
          <a:p>
            <a:pPr algn="ctr"/>
            <a:r>
              <a:rPr lang="en-US" sz="1200">
                <a:latin typeface="Times New Roman" panose="02020603050405020304" pitchFamily="18" charset="0"/>
                <a:cs typeface="Times New Roman" panose="02020603050405020304" pitchFamily="18" charset="0"/>
              </a:rPr>
              <a:t>Phương pháp phát hiện </a:t>
            </a:r>
            <a:r>
              <a:rPr lang="en-US" sz="1200" smtClean="0">
                <a:latin typeface="Times New Roman" panose="02020603050405020304" pitchFamily="18" charset="0"/>
                <a:cs typeface="Times New Roman" panose="02020603050405020304" pitchFamily="18" charset="0"/>
              </a:rPr>
              <a:t>tin giả và ngữ cảnh</a:t>
            </a:r>
            <a:endParaRPr lang="en-US" sz="1200">
              <a:latin typeface="Times New Roman" panose="02020603050405020304" pitchFamily="18" charset="0"/>
              <a:cs typeface="Times New Roman" panose="02020603050405020304" pitchFamily="18" charset="0"/>
            </a:endParaRPr>
          </a:p>
        </p:txBody>
      </p:sp>
      <p:sp>
        <p:nvSpPr>
          <p:cNvPr id="528" name="TextBox 527">
            <a:extLst>
              <a:ext uri="{FF2B5EF4-FFF2-40B4-BE49-F238E27FC236}">
                <a16:creationId xmlns:a16="http://schemas.microsoft.com/office/drawing/2014/main" id="{4E473EF1-A23A-9A09-51EE-8B8C2D14CB31}"/>
              </a:ext>
            </a:extLst>
          </p:cNvPr>
          <p:cNvSpPr txBox="1"/>
          <p:nvPr/>
        </p:nvSpPr>
        <p:spPr>
          <a:xfrm>
            <a:off x="6333331" y="8274187"/>
            <a:ext cx="3286125" cy="276999"/>
          </a:xfrm>
          <a:prstGeom prst="rect">
            <a:avLst/>
          </a:prstGeom>
          <a:noFill/>
        </p:spPr>
        <p:txBody>
          <a:bodyPr wrap="square" rtlCol="0">
            <a:spAutoFit/>
          </a:bodyPr>
          <a:lstStyle>
            <a:defPPr marR="0" lvl="0" algn="l" rtl="0">
              <a:lnSpc>
                <a:spcPct val="100000"/>
              </a:lnSpc>
              <a:spcBef>
                <a:spcPts val="0"/>
              </a:spcBef>
              <a:spcAft>
                <a:spcPts val="0"/>
              </a:spcAft>
            </a:defPPr>
            <a:lvl1pPr algn="ctr">
              <a:defRPr>
                <a:latin typeface="Times New Roman" panose="02020603050405020304" pitchFamily="18" charset="0"/>
                <a:cs typeface="Times New Roman" panose="02020603050405020304" pitchFamily="18" charset="0"/>
              </a:defRPr>
            </a:lvl1pPr>
          </a:lstStyle>
          <a:p>
            <a:r>
              <a:rPr lang="en-US" sz="1200"/>
              <a:t>Kiến trúc mô hình phân loại </a:t>
            </a:r>
            <a:r>
              <a:rPr lang="en-US" sz="1200" smtClean="0"/>
              <a:t>BERT</a:t>
            </a:r>
            <a:endParaRPr lang="en-US" sz="1200"/>
          </a:p>
        </p:txBody>
      </p:sp>
      <p:sp>
        <p:nvSpPr>
          <p:cNvPr id="24" name="Google Shape;324;p13"/>
          <p:cNvSpPr txBox="1"/>
          <p:nvPr/>
        </p:nvSpPr>
        <p:spPr>
          <a:xfrm>
            <a:off x="3613150" y="9439116"/>
            <a:ext cx="3930650" cy="2492950"/>
          </a:xfrm>
          <a:prstGeom prst="rect">
            <a:avLst/>
          </a:prstGeom>
          <a:noFill/>
          <a:ln>
            <a:noFill/>
          </a:ln>
        </p:spPr>
        <p:txBody>
          <a:bodyPr spcFirstLastPara="1" wrap="square" lIns="91425" tIns="45700" rIns="91425" bIns="45700" anchor="t" anchorCtr="0">
            <a:spAutoFit/>
          </a:bodyPr>
          <a:lstStyle/>
          <a:p>
            <a:pPr marL="228600" indent="-228600" algn="just">
              <a:lnSpc>
                <a:spcPct val="150000"/>
              </a:lnSpc>
              <a:buClr>
                <a:schemeClr val="dk1"/>
              </a:buClr>
              <a:buSzPts val="1200"/>
              <a:buFont typeface="Tahoma"/>
              <a:buChar char="•"/>
            </a:pPr>
            <a:r>
              <a:rPr lang="vi-VN" sz="1200">
                <a:solidFill>
                  <a:schemeClr val="dk1"/>
                </a:solidFill>
                <a:latin typeface="Times New Roman" panose="02020603050405020304" pitchFamily="18" charset="0"/>
                <a:ea typeface="Tahoma"/>
                <a:cs typeface="Times New Roman" panose="02020603050405020304" pitchFamily="18" charset="0"/>
                <a:sym typeface="Tahoma"/>
              </a:rPr>
              <a:t>Thu thập dữ liệu từ nhiều nguồn tin </a:t>
            </a: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tức</a:t>
            </a:r>
            <a:endParaRPr lang="en-US" sz="1200" smtClean="0">
              <a:solidFill>
                <a:schemeClr val="dk1"/>
              </a:solidFill>
              <a:latin typeface="Times New Roman" panose="02020603050405020304" pitchFamily="18" charset="0"/>
              <a:ea typeface="Tahoma"/>
              <a:cs typeface="Times New Roman" panose="02020603050405020304" pitchFamily="18" charset="0"/>
              <a:sym typeface="Tahoma"/>
            </a:endParaRPr>
          </a:p>
          <a:p>
            <a:pPr marL="228600" indent="-228600" algn="just">
              <a:lnSpc>
                <a:spcPct val="150000"/>
              </a:lnSpc>
              <a:buClr>
                <a:schemeClr val="dk1"/>
              </a:buClr>
              <a:buSzPts val="1200"/>
              <a:buFont typeface="Tahoma"/>
              <a:buChar char="•"/>
            </a:pP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Tiền </a:t>
            </a:r>
            <a:r>
              <a:rPr lang="vi-VN" sz="1200">
                <a:solidFill>
                  <a:schemeClr val="dk1"/>
                </a:solidFill>
                <a:latin typeface="Times New Roman" panose="02020603050405020304" pitchFamily="18" charset="0"/>
                <a:ea typeface="Tahoma"/>
                <a:cs typeface="Times New Roman" panose="02020603050405020304" pitchFamily="18" charset="0"/>
                <a:sym typeface="Tahoma"/>
              </a:rPr>
              <a:t>xử lý và làm sạch dữ </a:t>
            </a: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liệu</a:t>
            </a:r>
            <a:endParaRPr lang="en-US" sz="1200" smtClean="0">
              <a:solidFill>
                <a:schemeClr val="dk1"/>
              </a:solidFill>
              <a:latin typeface="Times New Roman" panose="02020603050405020304" pitchFamily="18" charset="0"/>
              <a:ea typeface="Tahoma"/>
              <a:cs typeface="Times New Roman" panose="02020603050405020304" pitchFamily="18" charset="0"/>
              <a:sym typeface="Tahoma"/>
            </a:endParaRPr>
          </a:p>
          <a:p>
            <a:pPr marL="228600" indent="-228600" algn="just">
              <a:lnSpc>
                <a:spcPct val="150000"/>
              </a:lnSpc>
              <a:buClr>
                <a:schemeClr val="dk1"/>
              </a:buClr>
              <a:buSzPts val="1200"/>
              <a:buFont typeface="Tahoma"/>
              <a:buChar char="•"/>
            </a:pP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Trích </a:t>
            </a:r>
            <a:r>
              <a:rPr lang="vi-VN" sz="1200">
                <a:solidFill>
                  <a:schemeClr val="dk1"/>
                </a:solidFill>
                <a:latin typeface="Times New Roman" panose="02020603050405020304" pitchFamily="18" charset="0"/>
                <a:ea typeface="Tahoma"/>
                <a:cs typeface="Times New Roman" panose="02020603050405020304" pitchFamily="18" charset="0"/>
                <a:sym typeface="Tahoma"/>
              </a:rPr>
              <a:t>xuất đặc trưng ngôn ngữ bằng </a:t>
            </a: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LIWC2015</a:t>
            </a:r>
            <a:endParaRPr lang="en-US" sz="1200" smtClean="0">
              <a:solidFill>
                <a:schemeClr val="dk1"/>
              </a:solidFill>
              <a:latin typeface="Times New Roman" panose="02020603050405020304" pitchFamily="18" charset="0"/>
              <a:ea typeface="Tahoma"/>
              <a:cs typeface="Times New Roman" panose="02020603050405020304" pitchFamily="18" charset="0"/>
              <a:sym typeface="Tahoma"/>
            </a:endParaRPr>
          </a:p>
          <a:p>
            <a:pPr marL="228600" indent="-228600" algn="just">
              <a:lnSpc>
                <a:spcPct val="150000"/>
              </a:lnSpc>
              <a:buClr>
                <a:schemeClr val="dk1"/>
              </a:buClr>
              <a:buSzPts val="1200"/>
              <a:buFont typeface="Tahoma"/>
              <a:buChar char="•"/>
            </a:pP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Chia </a:t>
            </a:r>
            <a:r>
              <a:rPr lang="vi-VN" sz="1200">
                <a:solidFill>
                  <a:schemeClr val="dk1"/>
                </a:solidFill>
                <a:latin typeface="Times New Roman" panose="02020603050405020304" pitchFamily="18" charset="0"/>
                <a:ea typeface="Tahoma"/>
                <a:cs typeface="Times New Roman" panose="02020603050405020304" pitchFamily="18" charset="0"/>
                <a:sym typeface="Tahoma"/>
              </a:rPr>
              <a:t>dữ liệu training/testing tỷ lệ </a:t>
            </a: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70/30</a:t>
            </a:r>
            <a:endParaRPr lang="en-US" sz="1200" smtClean="0">
              <a:solidFill>
                <a:schemeClr val="dk1"/>
              </a:solidFill>
              <a:latin typeface="Times New Roman" panose="02020603050405020304" pitchFamily="18" charset="0"/>
              <a:ea typeface="Tahoma"/>
              <a:cs typeface="Times New Roman" panose="02020603050405020304" pitchFamily="18" charset="0"/>
              <a:sym typeface="Tahoma"/>
            </a:endParaRPr>
          </a:p>
          <a:p>
            <a:pPr marL="228600" indent="-228600" algn="just">
              <a:lnSpc>
                <a:spcPct val="150000"/>
              </a:lnSpc>
              <a:buClr>
                <a:schemeClr val="dk1"/>
              </a:buClr>
              <a:buSzPts val="1200"/>
              <a:buFont typeface="Tahoma"/>
              <a:buChar char="•"/>
            </a:pP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Huấn </a:t>
            </a:r>
            <a:r>
              <a:rPr lang="vi-VN" sz="1200">
                <a:solidFill>
                  <a:schemeClr val="dk1"/>
                </a:solidFill>
                <a:latin typeface="Times New Roman" panose="02020603050405020304" pitchFamily="18" charset="0"/>
                <a:ea typeface="Tahoma"/>
                <a:cs typeface="Times New Roman" panose="02020603050405020304" pitchFamily="18" charset="0"/>
                <a:sym typeface="Tahoma"/>
              </a:rPr>
              <a:t>luyện các mô hình machine learning</a:t>
            </a:r>
            <a:endParaRPr lang="en-US" sz="1200" smtClean="0">
              <a:solidFill>
                <a:schemeClr val="dk1"/>
              </a:solidFill>
              <a:latin typeface="Times New Roman" panose="02020603050405020304" pitchFamily="18" charset="0"/>
              <a:ea typeface="Tahoma"/>
              <a:cs typeface="Times New Roman" panose="02020603050405020304" pitchFamily="18" charset="0"/>
              <a:sym typeface="Tahoma"/>
            </a:endParaRPr>
          </a:p>
          <a:p>
            <a:pPr marL="228600" lvl="0" indent="-228600" algn="just">
              <a:lnSpc>
                <a:spcPct val="150000"/>
              </a:lnSpc>
              <a:buClr>
                <a:schemeClr val="dk1"/>
              </a:buClr>
              <a:buSzPts val="1200"/>
              <a:buFont typeface="Tahoma"/>
              <a:buChar char="•"/>
            </a:pPr>
            <a:r>
              <a:rPr lang="en-US" sz="1200">
                <a:solidFill>
                  <a:schemeClr val="dk1"/>
                </a:solidFill>
                <a:latin typeface="Times New Roman" panose="02020603050405020304" pitchFamily="18" charset="0"/>
                <a:ea typeface="Tahoma"/>
                <a:cs typeface="Times New Roman" panose="02020603050405020304" pitchFamily="18" charset="0"/>
                <a:sym typeface="Tahoma"/>
              </a:rPr>
              <a:t>Đánh giá hiệu năng dựa trên nhiều tiêu chí</a:t>
            </a:r>
            <a:r>
              <a:rPr lang="en-US" sz="1200" smtClean="0">
                <a:solidFill>
                  <a:schemeClr val="dk1"/>
                </a:solidFill>
                <a:latin typeface="Times New Roman" panose="02020603050405020304" pitchFamily="18" charset="0"/>
                <a:ea typeface="Tahoma"/>
                <a:cs typeface="Times New Roman" panose="02020603050405020304" pitchFamily="18" charset="0"/>
                <a:sym typeface="Tahoma"/>
              </a:rPr>
              <a:t>:</a:t>
            </a:r>
          </a:p>
          <a:p>
            <a:pPr marL="171450" lvl="0" indent="9525" algn="just">
              <a:buClr>
                <a:schemeClr val="dk1"/>
              </a:buClr>
              <a:buSzPts val="1200"/>
              <a:buFont typeface="Wingdings" panose="05000000000000000000" pitchFamily="2" charset="2"/>
              <a:buChar char="ü"/>
              <a:tabLst>
                <a:tab pos="361950" algn="l"/>
              </a:tabLst>
            </a:pPr>
            <a:r>
              <a:rPr lang="en-US" sz="1200" smtClean="0">
                <a:solidFill>
                  <a:schemeClr val="dk1"/>
                </a:solidFill>
                <a:latin typeface="Times New Roman" panose="02020603050405020304" pitchFamily="18" charset="0"/>
                <a:ea typeface="Tahoma"/>
                <a:cs typeface="Times New Roman" panose="02020603050405020304" pitchFamily="18" charset="0"/>
                <a:sym typeface="Tahoma"/>
              </a:rPr>
              <a:t>	</a:t>
            </a: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Accuracy </a:t>
            </a:r>
            <a:r>
              <a:rPr lang="vi-VN" sz="1200">
                <a:solidFill>
                  <a:schemeClr val="dk1"/>
                </a:solidFill>
                <a:latin typeface="Times New Roman" panose="02020603050405020304" pitchFamily="18" charset="0"/>
                <a:ea typeface="Tahoma"/>
                <a:cs typeface="Times New Roman" panose="02020603050405020304" pitchFamily="18" charset="0"/>
                <a:sym typeface="Tahoma"/>
              </a:rPr>
              <a:t>(Độ chính xác)</a:t>
            </a:r>
          </a:p>
          <a:p>
            <a:pPr marL="171450" lvl="0" indent="9525" algn="just">
              <a:buClr>
                <a:schemeClr val="dk1"/>
              </a:buClr>
              <a:buSzPts val="1200"/>
              <a:buFont typeface="Wingdings" panose="05000000000000000000" pitchFamily="2" charset="2"/>
              <a:buChar char="ü"/>
              <a:tabLst>
                <a:tab pos="361950" algn="l"/>
              </a:tabLst>
            </a:pPr>
            <a:r>
              <a:rPr lang="en-US" sz="1200" smtClean="0">
                <a:solidFill>
                  <a:schemeClr val="dk1"/>
                </a:solidFill>
                <a:latin typeface="Times New Roman" panose="02020603050405020304" pitchFamily="18" charset="0"/>
                <a:ea typeface="Tahoma"/>
                <a:cs typeface="Times New Roman" panose="02020603050405020304" pitchFamily="18" charset="0"/>
                <a:sym typeface="Tahoma"/>
              </a:rPr>
              <a:t>	</a:t>
            </a: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FPR </a:t>
            </a:r>
            <a:r>
              <a:rPr lang="vi-VN" sz="1200">
                <a:solidFill>
                  <a:schemeClr val="dk1"/>
                </a:solidFill>
                <a:latin typeface="Times New Roman" panose="02020603050405020304" pitchFamily="18" charset="0"/>
                <a:ea typeface="Tahoma"/>
                <a:cs typeface="Times New Roman" panose="02020603050405020304" pitchFamily="18" charset="0"/>
                <a:sym typeface="Tahoma"/>
              </a:rPr>
              <a:t>(False Positive Rate - Tỷ lệ dương tính giả)</a:t>
            </a:r>
          </a:p>
          <a:p>
            <a:pPr marL="171450" lvl="0" indent="9525" algn="just">
              <a:buClr>
                <a:schemeClr val="dk1"/>
              </a:buClr>
              <a:buSzPts val="1200"/>
              <a:buFont typeface="Wingdings" panose="05000000000000000000" pitchFamily="2" charset="2"/>
              <a:buChar char="ü"/>
              <a:tabLst>
                <a:tab pos="361950" algn="l"/>
              </a:tabLst>
            </a:pPr>
            <a:r>
              <a:rPr lang="en-US" sz="1200" smtClean="0">
                <a:solidFill>
                  <a:schemeClr val="dk1"/>
                </a:solidFill>
                <a:latin typeface="Times New Roman" panose="02020603050405020304" pitchFamily="18" charset="0"/>
                <a:ea typeface="Tahoma"/>
                <a:cs typeface="Times New Roman" panose="02020603050405020304" pitchFamily="18" charset="0"/>
                <a:sym typeface="Tahoma"/>
              </a:rPr>
              <a:t>	</a:t>
            </a: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FNR </a:t>
            </a:r>
            <a:r>
              <a:rPr lang="vi-VN" sz="1200">
                <a:solidFill>
                  <a:schemeClr val="dk1"/>
                </a:solidFill>
                <a:latin typeface="Times New Roman" panose="02020603050405020304" pitchFamily="18" charset="0"/>
                <a:ea typeface="Tahoma"/>
                <a:cs typeface="Times New Roman" panose="02020603050405020304" pitchFamily="18" charset="0"/>
                <a:sym typeface="Tahoma"/>
              </a:rPr>
              <a:t>(False Negative Rate - Tỷ lệ âm tính giả)</a:t>
            </a:r>
          </a:p>
          <a:p>
            <a:pPr marL="171450" lvl="0" indent="9525" algn="just">
              <a:buClr>
                <a:schemeClr val="dk1"/>
              </a:buClr>
              <a:buSzPts val="1200"/>
              <a:buFont typeface="Wingdings" panose="05000000000000000000" pitchFamily="2" charset="2"/>
              <a:buChar char="ü"/>
              <a:tabLst>
                <a:tab pos="361950" algn="l"/>
              </a:tabLst>
            </a:pPr>
            <a:r>
              <a:rPr lang="en-US" sz="1200" smtClean="0">
                <a:solidFill>
                  <a:schemeClr val="dk1"/>
                </a:solidFill>
                <a:latin typeface="Times New Roman" panose="02020603050405020304" pitchFamily="18" charset="0"/>
                <a:ea typeface="Tahoma"/>
                <a:cs typeface="Times New Roman" panose="02020603050405020304" pitchFamily="18" charset="0"/>
                <a:sym typeface="Tahoma"/>
              </a:rPr>
              <a:t>	</a:t>
            </a: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Cross-entropy </a:t>
            </a:r>
            <a:r>
              <a:rPr lang="vi-VN" sz="1200">
                <a:solidFill>
                  <a:schemeClr val="dk1"/>
                </a:solidFill>
                <a:latin typeface="Times New Roman" panose="02020603050405020304" pitchFamily="18" charset="0"/>
                <a:ea typeface="Tahoma"/>
                <a:cs typeface="Times New Roman" panose="02020603050405020304" pitchFamily="18" charset="0"/>
                <a:sym typeface="Tahoma"/>
              </a:rPr>
              <a:t>loss (Độ </a:t>
            </a:r>
            <a:r>
              <a:rPr lang="en-US" sz="1200" smtClean="0">
                <a:solidFill>
                  <a:schemeClr val="dk1"/>
                </a:solidFill>
                <a:latin typeface="Times New Roman" panose="02020603050405020304" pitchFamily="18" charset="0"/>
                <a:ea typeface="Tahoma"/>
                <a:cs typeface="Times New Roman" panose="02020603050405020304" pitchFamily="18" charset="0"/>
                <a:sym typeface="Tahoma"/>
              </a:rPr>
              <a:t>mất mát</a:t>
            </a: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 </a:t>
            </a:r>
            <a:r>
              <a:rPr lang="vi-VN" sz="1200">
                <a:solidFill>
                  <a:schemeClr val="dk1"/>
                </a:solidFill>
                <a:latin typeface="Times New Roman" panose="02020603050405020304" pitchFamily="18" charset="0"/>
                <a:ea typeface="Tahoma"/>
                <a:cs typeface="Times New Roman" panose="02020603050405020304" pitchFamily="18" charset="0"/>
                <a:sym typeface="Tahoma"/>
              </a:rPr>
              <a:t>entropy chéo)</a:t>
            </a:r>
            <a:endParaRPr lang="en-US" sz="1200">
              <a:solidFill>
                <a:schemeClr val="dk1"/>
              </a:solidFill>
              <a:latin typeface="Times New Roman" panose="02020603050405020304" pitchFamily="18" charset="0"/>
              <a:ea typeface="Tahoma"/>
              <a:cs typeface="Times New Roman" panose="02020603050405020304" pitchFamily="18" charset="0"/>
              <a:sym typeface="Tahoma"/>
            </a:endParaRPr>
          </a:p>
        </p:txBody>
      </p:sp>
      <p:sp>
        <p:nvSpPr>
          <p:cNvPr id="25" name="Google Shape;386;p13"/>
          <p:cNvSpPr txBox="1"/>
          <p:nvPr/>
        </p:nvSpPr>
        <p:spPr>
          <a:xfrm>
            <a:off x="4210410" y="9097303"/>
            <a:ext cx="2209800"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1400"/>
              <a:buFont typeface="Tahoma"/>
              <a:buNone/>
            </a:pPr>
            <a:r>
              <a:rPr lang="en-US" sz="1600" b="1" i="0" u="none" smtClean="0">
                <a:solidFill>
                  <a:srgbClr val="0B4993"/>
                </a:solidFill>
                <a:latin typeface="Times New Roman" panose="02020603050405020304" pitchFamily="18" charset="0"/>
                <a:ea typeface="Tahoma"/>
                <a:cs typeface="Times New Roman" panose="02020603050405020304" pitchFamily="18" charset="0"/>
                <a:sym typeface="Tahoma"/>
              </a:rPr>
              <a:t>Phương pháp</a:t>
            </a:r>
            <a:endParaRPr sz="1600">
              <a:latin typeface="Times New Roman" panose="02020603050405020304" pitchFamily="18" charset="0"/>
              <a:cs typeface="Times New Roman" panose="02020603050405020304" pitchFamily="18" charset="0"/>
            </a:endParaRPr>
          </a:p>
        </p:txBody>
      </p:sp>
      <p:sp>
        <p:nvSpPr>
          <p:cNvPr id="26" name="Google Shape;324;p13"/>
          <p:cNvSpPr txBox="1"/>
          <p:nvPr/>
        </p:nvSpPr>
        <p:spPr>
          <a:xfrm>
            <a:off x="7624184" y="9439116"/>
            <a:ext cx="2445328" cy="2308284"/>
          </a:xfrm>
          <a:prstGeom prst="rect">
            <a:avLst/>
          </a:prstGeom>
          <a:noFill/>
          <a:ln>
            <a:noFill/>
          </a:ln>
        </p:spPr>
        <p:txBody>
          <a:bodyPr spcFirstLastPara="1" wrap="square" lIns="91425" tIns="45700" rIns="91425" bIns="45700" anchor="t" anchorCtr="0">
            <a:spAutoFit/>
          </a:bodyPr>
          <a:lstStyle/>
          <a:p>
            <a:pPr marL="228600" lvl="0" indent="-228600">
              <a:lnSpc>
                <a:spcPct val="150000"/>
              </a:lnSpc>
              <a:buClr>
                <a:schemeClr val="dk1"/>
              </a:buClr>
              <a:buSzPts val="1200"/>
              <a:buFont typeface="Tahoma"/>
              <a:buChar char="•"/>
            </a:pPr>
            <a:r>
              <a:rPr lang="vi-VN" sz="1200">
                <a:solidFill>
                  <a:schemeClr val="dk1"/>
                </a:solidFill>
                <a:latin typeface="Times New Roman" panose="02020603050405020304" pitchFamily="18" charset="0"/>
                <a:ea typeface="Tahoma"/>
                <a:cs typeface="Times New Roman" panose="02020603050405020304" pitchFamily="18" charset="0"/>
                <a:sym typeface="Tahoma"/>
              </a:rPr>
              <a:t>Mô hình FakeBERT đạt độ chính xác 98.90%</a:t>
            </a:r>
          </a:p>
          <a:p>
            <a:pPr marL="228600" lvl="0" indent="-228600">
              <a:lnSpc>
                <a:spcPct val="150000"/>
              </a:lnSpc>
              <a:buClr>
                <a:schemeClr val="dk1"/>
              </a:buClr>
              <a:buSzPts val="1200"/>
              <a:buFont typeface="Tahoma"/>
              <a:buChar char="•"/>
            </a:pPr>
            <a:r>
              <a:rPr lang="vi-VN" sz="1200">
                <a:solidFill>
                  <a:schemeClr val="dk1"/>
                </a:solidFill>
                <a:latin typeface="Times New Roman" panose="02020603050405020304" pitchFamily="18" charset="0"/>
                <a:ea typeface="Tahoma"/>
                <a:cs typeface="Times New Roman" panose="02020603050405020304" pitchFamily="18" charset="0"/>
                <a:sym typeface="Tahoma"/>
              </a:rPr>
              <a:t>Trích xuất 93 tính năng khác nhau từ bất kỳ văn bản nào để phát hiện tin giả</a:t>
            </a:r>
          </a:p>
          <a:p>
            <a:pPr marL="228600" lvl="0" indent="-228600">
              <a:lnSpc>
                <a:spcPct val="150000"/>
              </a:lnSpc>
              <a:buClr>
                <a:schemeClr val="dk1"/>
              </a:buClr>
              <a:buSzPts val="1200"/>
              <a:buFont typeface="Tahoma"/>
              <a:buChar char="•"/>
            </a:pPr>
            <a:r>
              <a:rPr lang="vi-VN" sz="1200">
                <a:solidFill>
                  <a:schemeClr val="dk1"/>
                </a:solidFill>
                <a:latin typeface="Times New Roman" panose="02020603050405020304" pitchFamily="18" charset="0"/>
                <a:ea typeface="Tahoma"/>
                <a:cs typeface="Times New Roman" panose="02020603050405020304" pitchFamily="18" charset="0"/>
                <a:sym typeface="Tahoma"/>
              </a:rPr>
              <a:t>Đề xuất hướng nghiên cứu tiếp </a:t>
            </a:r>
            <a:r>
              <a:rPr lang="en-US" sz="1200" smtClean="0">
                <a:solidFill>
                  <a:schemeClr val="dk1"/>
                </a:solidFill>
                <a:latin typeface="Times New Roman" panose="02020603050405020304" pitchFamily="18" charset="0"/>
                <a:ea typeface="Tahoma"/>
                <a:cs typeface="Times New Roman" panose="02020603050405020304" pitchFamily="18" charset="0"/>
                <a:sym typeface="Tahoma"/>
              </a:rPr>
              <a:t>về</a:t>
            </a:r>
            <a:r>
              <a:rPr lang="vi-VN" sz="1200" smtClean="0">
                <a:solidFill>
                  <a:schemeClr val="dk1"/>
                </a:solidFill>
                <a:latin typeface="Times New Roman" panose="02020603050405020304" pitchFamily="18" charset="0"/>
                <a:ea typeface="Tahoma"/>
                <a:cs typeface="Times New Roman" panose="02020603050405020304" pitchFamily="18" charset="0"/>
                <a:sym typeface="Tahoma"/>
              </a:rPr>
              <a:t> </a:t>
            </a:r>
            <a:r>
              <a:rPr lang="vi-VN" sz="1200">
                <a:solidFill>
                  <a:schemeClr val="dk1"/>
                </a:solidFill>
                <a:latin typeface="Times New Roman" panose="02020603050405020304" pitchFamily="18" charset="0"/>
                <a:ea typeface="Tahoma"/>
                <a:cs typeface="Times New Roman" panose="02020603050405020304" pitchFamily="18" charset="0"/>
                <a:sym typeface="Tahoma"/>
              </a:rPr>
              <a:t>hiện tượng “echo chambers” trên mạng xã hội</a:t>
            </a:r>
          </a:p>
        </p:txBody>
      </p:sp>
      <p:sp>
        <p:nvSpPr>
          <p:cNvPr id="27" name="Google Shape;386;p13"/>
          <p:cNvSpPr txBox="1"/>
          <p:nvPr/>
        </p:nvSpPr>
        <p:spPr>
          <a:xfrm>
            <a:off x="7741948" y="9129240"/>
            <a:ext cx="2209800"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B4993"/>
              </a:buClr>
              <a:buSzPts val="1400"/>
              <a:buFont typeface="Tahoma"/>
              <a:buNone/>
            </a:pPr>
            <a:r>
              <a:rPr lang="en-US" sz="1600" b="1" i="0" u="none" smtClean="0">
                <a:solidFill>
                  <a:srgbClr val="0B4993"/>
                </a:solidFill>
                <a:latin typeface="Times New Roman" panose="02020603050405020304" pitchFamily="18" charset="0"/>
                <a:ea typeface="Tahoma"/>
                <a:cs typeface="Times New Roman" panose="02020603050405020304" pitchFamily="18" charset="0"/>
                <a:sym typeface="Tahoma"/>
              </a:rPr>
              <a:t>Kết quả đạt được</a:t>
            </a:r>
            <a:endParaRPr sz="1600">
              <a:latin typeface="Times New Roman" panose="02020603050405020304" pitchFamily="18" charset="0"/>
              <a:cs typeface="Times New Roman" panose="02020603050405020304" pitchFamily="18" charset="0"/>
            </a:endParaRPr>
          </a:p>
        </p:txBody>
      </p:sp>
      <p:pic>
        <p:nvPicPr>
          <p:cNvPr id="1026" name="Picture 2" descr="Csv - Free files and folders icon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0918" y="12717239"/>
            <a:ext cx="690611" cy="6906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 Icon PNG - Khám Phá Ý Nghĩa và Ứng Dụng Hữu Ích"/>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8457" y="13336218"/>
            <a:ext cx="621378" cy="6213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ập tin:Icons8 flat wikipedia.svg – Wikipedia tiếng Việ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3537" y="12183221"/>
            <a:ext cx="871324" cy="8713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 is Google BERT? - Creatives"/>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63058" y="11621708"/>
            <a:ext cx="5741358" cy="322951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newspaper illustration with fake news warning sign 11702829 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12715" y="12218231"/>
            <a:ext cx="1406741" cy="173628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3032892" y="12913805"/>
            <a:ext cx="963666" cy="422413"/>
          </a:xfrm>
          <a:prstGeom prst="rightArrow">
            <a:avLst>
              <a:gd name="adj1" fmla="val 50000"/>
              <a:gd name="adj2" fmla="val 821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7084439" y="12913805"/>
            <a:ext cx="963666" cy="422413"/>
          </a:xfrm>
          <a:prstGeom prst="rightArrow">
            <a:avLst>
              <a:gd name="adj1" fmla="val 50000"/>
              <a:gd name="adj2" fmla="val 821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10729</TotalTime>
  <Words>419</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Times New Roman</vt:lpstr>
      <vt:lpstr>Arial</vt:lpstr>
      <vt:lpstr>Wingdings</vt:lpstr>
      <vt:lpstr>Tahoma</vt:lpstr>
      <vt:lpstr>Times</vt:lpstr>
      <vt:lpstr>新しいプレゼンテーション</vt:lpstr>
      <vt:lpstr>PHÁT HIỆN TIN GIẢ BẰNG CÁCH SỬ DỤNG MÔ HÌNH BERT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HIỆN TIN GIẢ BẰNG CÁCH SỬ DỤNG MÔ HÌNH MÁY HỌC  </dc:title>
  <cp:lastModifiedBy>Tran Trong Ngoc Tai (Phong CNTT)</cp:lastModifiedBy>
  <cp:revision>38</cp:revision>
  <dcterms:modified xsi:type="dcterms:W3CDTF">2025-02-14T11:15:40Z</dcterms:modified>
</cp:coreProperties>
</file>