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9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88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TranTrongNgoc/CS2205.CH18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hyperlink" Target="https://youtu.be/MDBoQ3-xnJ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29204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b="1"/>
              <a:t>PHÁT HIỆN TIN GIẢ BẰNG CÁCH </a:t>
            </a:r>
            <a:r>
              <a:rPr lang="en-US" sz="3200" b="1"/>
              <a:t>SỬ </a:t>
            </a:r>
            <a:r>
              <a:rPr lang="en-US" sz="3200" b="1" smtClean="0"/>
              <a:t>DỤNG MÔ </a:t>
            </a:r>
            <a:r>
              <a:rPr lang="en-US" sz="3200" b="1"/>
              <a:t>HÌNH BERT</a:t>
            </a:r>
            <a:endParaRPr lang="en-US" sz="3200"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02686" y="2409734"/>
            <a:ext cx="4938628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/>
              <a:t>Trần Trọng Ngọc Tài - 240202011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793948"/>
            <a:ext cx="8222100" cy="1142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/>
              <a:buChar char="●"/>
            </a:pPr>
            <a:r>
              <a:rPr lang="en" smtClean="0"/>
              <a:t>Lớp: CS2205.</a:t>
            </a:r>
            <a:r>
              <a:rPr lang="en-US" smtClean="0"/>
              <a:t>CH183</a:t>
            </a:r>
            <a:endParaRPr smtClean="0"/>
          </a:p>
          <a:p>
            <a:pPr lvl="0">
              <a:buFont typeface="Arial"/>
              <a:buChar char="●"/>
            </a:pPr>
            <a:r>
              <a:rPr lang="en" smtClean="0"/>
              <a:t>Link Github: </a:t>
            </a:r>
            <a:r>
              <a:rPr lang="en-US" sz="1800">
                <a:hlinkClick r:id="rId3"/>
              </a:rPr>
              <a:t>https://</a:t>
            </a:r>
            <a:r>
              <a:rPr lang="en-US" sz="1800" smtClean="0">
                <a:hlinkClick r:id="rId3"/>
              </a:rPr>
              <a:t>github.com/TaiTranTrongNgoc/CS2205.CH183</a:t>
            </a:r>
            <a:endParaRPr smtClean="0"/>
          </a:p>
          <a:p>
            <a:pPr lvl="0"/>
            <a:r>
              <a:rPr lang="en" smtClean="0"/>
              <a:t>Link YouTube video: </a:t>
            </a:r>
            <a:r>
              <a:rPr lang="en-US" sz="2000">
                <a:hlinkClick r:id="rId4"/>
              </a:rPr>
              <a:t>https://youtu.be/MDBoQ3-xnJQ</a:t>
            </a:r>
            <a:endParaRPr lang="en" smtClean="0"/>
          </a:p>
          <a:p>
            <a:pPr lvl="0"/>
            <a:r>
              <a:rPr lang="en-US"/>
              <a:t>Ảnh + Họ và Tên: </a:t>
            </a:r>
            <a:r>
              <a:rPr lang="en-US" smtClean="0"/>
              <a:t>Trần Trọng Ngọc Tài - 240202011</a:t>
            </a:r>
            <a:endParaRPr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800"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smtClean="0"/>
              <a:t>			    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 smtClean="0"/>
              <a:t>		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pic>
        <p:nvPicPr>
          <p:cNvPr id="4" name="Picture 3" descr="D:\OneDrive\5.Private\Tran Trong Ngoc Tai _ P cong nghe thong tin_origin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67" y="2525896"/>
            <a:ext cx="1396133" cy="209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714846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z="1800"/>
              <a:t>Vấn đề tin giả đang lan truyền nhanh chóng </a:t>
            </a:r>
            <a:r>
              <a:rPr lang="vi-VN" sz="1800" smtClean="0"/>
              <a:t>trên</a:t>
            </a:r>
            <a:r>
              <a:rPr lang="en-US" sz="1800" smtClean="0"/>
              <a:t> môi trường</a:t>
            </a:r>
            <a:r>
              <a:rPr lang="vi-VN" sz="1800" smtClean="0"/>
              <a:t> </a:t>
            </a:r>
            <a:r>
              <a:rPr lang="vi-VN" sz="1800"/>
              <a:t>mạng </a:t>
            </a:r>
            <a:r>
              <a:rPr lang="vi-VN" sz="1800" smtClean="0"/>
              <a:t>và </a:t>
            </a:r>
            <a:r>
              <a:rPr lang="vi-VN" sz="1800"/>
              <a:t>gây tác động tiêu cực đến xã </a:t>
            </a:r>
            <a:r>
              <a:rPr lang="vi-VN" sz="1800" smtClean="0"/>
              <a:t>hội</a:t>
            </a:r>
            <a:endParaRPr lang="en-US" sz="1800" smtClean="0"/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z="1800" smtClean="0"/>
              <a:t>Các </a:t>
            </a:r>
            <a:r>
              <a:rPr lang="vi-VN" sz="1800"/>
              <a:t>phương pháp trước đây chủ yếu phân tích văn </a:t>
            </a:r>
            <a:r>
              <a:rPr lang="vi-VN" sz="1800" smtClean="0"/>
              <a:t>bản một chiều</a:t>
            </a:r>
            <a:r>
              <a:rPr lang="en-US" sz="1800"/>
              <a:t> </a:t>
            </a:r>
            <a:endParaRPr lang="en-US" sz="1800" smtClean="0"/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en-US" sz="1800" smtClean="0"/>
              <a:t>Xem </a:t>
            </a:r>
            <a:r>
              <a:rPr lang="en-US" sz="1800"/>
              <a:t>xét các kỹ thuật và lĩnh vực khác nhau của máy học (ML), xử lý ngôn ngữ tự nhiên (NLP) và trí tuệ nhân tạo (AI) </a:t>
            </a:r>
            <a:r>
              <a:rPr lang="en-US" sz="1800" smtClean="0"/>
              <a:t>để phát hiện tin giả</a:t>
            </a:r>
            <a:endParaRPr sz="1600" b="1"/>
          </a:p>
        </p:txBody>
      </p:sp>
      <p:pic>
        <p:nvPicPr>
          <p:cNvPr id="5" name="Picture 2" descr="Csv - Free files and folder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54" y="3667640"/>
            <a:ext cx="565252" cy="56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X Icon PNG - Khám Phá Ý Nghĩa và Ứng Dụng Hữu Í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76" y="4120444"/>
            <a:ext cx="466883" cy="46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ập tin:Icons8 flat wikipedia.svg – Wikipedia tiếng Việ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91" y="3371713"/>
            <a:ext cx="591855" cy="5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hat is Google BERT? - Creatives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7" t="16759" r="24990" b="25035"/>
          <a:stretch/>
        </p:blipFill>
        <p:spPr bwMode="auto">
          <a:xfrm>
            <a:off x="3484880" y="3332480"/>
            <a:ext cx="21437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newspaper illustration with fake news warning sign 11702829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66" y="3331513"/>
            <a:ext cx="1017466" cy="125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705539" y="3801884"/>
            <a:ext cx="718785" cy="315072"/>
          </a:xfrm>
          <a:prstGeom prst="rightArrow">
            <a:avLst>
              <a:gd name="adj1" fmla="val 50000"/>
              <a:gd name="adj2" fmla="val 82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767716" y="3801884"/>
            <a:ext cx="718785" cy="315072"/>
          </a:xfrm>
          <a:prstGeom prst="rightArrow">
            <a:avLst>
              <a:gd name="adj1" fmla="val 50000"/>
              <a:gd name="adj2" fmla="val 82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Đề xuất mô hình </a:t>
            </a:r>
            <a:r>
              <a:rPr lang="en-US" sz="2000" smtClean="0">
                <a:latin typeface="Roboto" panose="02000000000000000000" pitchFamily="2" charset="0"/>
                <a:ea typeface="Roboto" panose="02000000000000000000" pitchFamily="2" charset="0"/>
              </a:rPr>
              <a:t>học sâu </a:t>
            </a:r>
            <a:r>
              <a:rPr lang="vi-VN" sz="2000" smtClean="0">
                <a:latin typeface="Roboto" panose="02000000000000000000" pitchFamily="2" charset="0"/>
                <a:ea typeface="Roboto" panose="02000000000000000000" pitchFamily="2" charset="0"/>
              </a:rPr>
              <a:t>FakeBERT 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kết hợp giữa </a:t>
            </a:r>
            <a:r>
              <a:rPr lang="en-US" sz="2000" smtClean="0">
                <a:latin typeface="Roboto" panose="02000000000000000000" pitchFamily="2" charset="0"/>
                <a:ea typeface="Roboto" panose="02000000000000000000" pitchFamily="2" charset="0"/>
              </a:rPr>
              <a:t>mô hình </a:t>
            </a:r>
            <a:r>
              <a:rPr lang="vi-VN" sz="2000" smtClean="0">
                <a:latin typeface="Roboto" panose="02000000000000000000" pitchFamily="2" charset="0"/>
                <a:ea typeface="Roboto" panose="02000000000000000000" pitchFamily="2" charset="0"/>
              </a:rPr>
              <a:t>BERT 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và mạng </a:t>
            </a:r>
            <a:r>
              <a:rPr lang="vi-VN" sz="2000" smtClean="0">
                <a:latin typeface="Roboto" panose="02000000000000000000" pitchFamily="2" charset="0"/>
                <a:ea typeface="Roboto" panose="02000000000000000000" pitchFamily="2" charset="0"/>
              </a:rPr>
              <a:t>neural </a:t>
            </a: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tích chập CNN để đối phó với sự lan truyền nhanh chóng của tin giả.</a:t>
            </a:r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Cải thiện độ chính xác trong việc phân loại tin thật/tin giả bằng cách phân tích ngữ cảnh hai chiều của văn bản.</a:t>
            </a:r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z="2000">
                <a:latin typeface="Roboto" panose="02000000000000000000" pitchFamily="2" charset="0"/>
                <a:ea typeface="Roboto" panose="02000000000000000000" pitchFamily="2" charset="0"/>
              </a:rPr>
              <a:t>Giảm thiểu tác động tiêu cực của tin giả đến xã hội</a:t>
            </a:r>
            <a:r>
              <a:rPr lang="vi-VN" sz="200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vi-VN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700" b="1" u="sng" smtClean="0">
                <a:latin typeface="Arial"/>
                <a:ea typeface="Arial"/>
                <a:cs typeface="Arial"/>
                <a:sym typeface="Arial"/>
              </a:rPr>
              <a:t>NỘI DUNG:</a:t>
            </a:r>
          </a:p>
          <a:p>
            <a:pPr marL="88900" indent="0">
              <a:buNone/>
            </a:pP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Sử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dụng mô hình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FakeBERT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kết hợp giữa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BERT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(Bidirectional Encoder Representations from Transformers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Mạng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CNN (Convolutional Neural Network)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với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nhiều khối song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song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700">
                <a:latin typeface="Arial"/>
                <a:ea typeface="Arial"/>
                <a:cs typeface="Arial"/>
                <a:sym typeface="Arial"/>
              </a:rPr>
              <a:t>Tạo một mô hình có thể phân loại tin tức giả là đúng hay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170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bằng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cách sử dụng các công cụ như Python scikit-learn và NLP để phân tích văn bản.</a:t>
            </a:r>
          </a:p>
          <a:p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pPr marL="88900" indent="0">
              <a:buNone/>
            </a:pPr>
            <a:r>
              <a:rPr lang="en-US" sz="1700" smtClean="0">
                <a:latin typeface="Arial"/>
                <a:ea typeface="Arial"/>
                <a:cs typeface="Arial"/>
                <a:sym typeface="Arial"/>
              </a:rPr>
              <a:t>Có 5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mô hình machine learning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được </a:t>
            </a:r>
            <a:r>
              <a:rPr lang="vi-VN" sz="1700">
                <a:latin typeface="Arial"/>
                <a:ea typeface="Arial"/>
                <a:cs typeface="Arial"/>
                <a:sym typeface="Arial"/>
              </a:rPr>
              <a:t>sử dụng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700" smtClean="0">
                <a:latin typeface="Arial"/>
                <a:ea typeface="Arial"/>
                <a:cs typeface="Arial"/>
                <a:sym typeface="Arial"/>
              </a:rPr>
              <a:t>Regress </a:t>
            </a:r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Logistic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700" smtClean="0">
                <a:latin typeface="Arial"/>
                <a:ea typeface="Arial"/>
                <a:cs typeface="Arial"/>
                <a:sym typeface="Arial"/>
              </a:rPr>
              <a:t>Decision Tree</a:t>
            </a:r>
          </a:p>
          <a:p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Gradient Booster</a:t>
            </a:r>
            <a:endParaRPr lang="en-US" sz="170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700" smtClean="0">
                <a:latin typeface="Arial"/>
                <a:ea typeface="Arial"/>
                <a:cs typeface="Arial"/>
                <a:sym typeface="Arial"/>
              </a:rPr>
              <a:t>Random Forests</a:t>
            </a:r>
            <a:r>
              <a:rPr lang="en-US" sz="1700" smtClean="0">
                <a:latin typeface="Arial"/>
                <a:ea typeface="Arial"/>
                <a:cs typeface="Arial"/>
                <a:sym typeface="Arial"/>
              </a:rPr>
              <a:t> và BERT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38025" y="782400"/>
            <a:ext cx="4502661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buNone/>
            </a:pPr>
            <a:r>
              <a:rPr lang="en-US" sz="1800" b="1" u="sng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PHƯƠNG PHÁP:</a:t>
            </a:r>
          </a:p>
          <a:p>
            <a:pPr marL="88900" indent="0" algn="just">
              <a:buNone/>
            </a:pP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Kiến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trúc và quy trình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:</a:t>
            </a:r>
            <a:endParaRPr lang="en-US" sz="1800" smtClean="0"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algn="just"/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Thu thập dữ liệu từ nhiều nguồn tin 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tức</a:t>
            </a:r>
            <a:endParaRPr lang="en-US" sz="1800" smtClean="0"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algn="just"/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Tiền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xử lý và làm sạch dữ 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liệu</a:t>
            </a:r>
            <a:endParaRPr lang="en-US" sz="1800" smtClean="0"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algn="just"/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Trích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xuất đặc trưng ngôn ngữ bằng 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LIWC2015</a:t>
            </a:r>
            <a:endParaRPr lang="en-US" sz="1800" smtClean="0"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algn="just"/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Chia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dữ liệu training/testing tỷ lệ 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70/30</a:t>
            </a:r>
            <a:endParaRPr lang="en-US" sz="1800" smtClean="0"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algn="just"/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Huấn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luyện các mô hình machine learning</a:t>
            </a:r>
            <a:endParaRPr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91;p17"/>
          <p:cNvSpPr txBox="1">
            <a:spLocks/>
          </p:cNvSpPr>
          <p:nvPr/>
        </p:nvSpPr>
        <p:spPr>
          <a:xfrm>
            <a:off x="4831162" y="782400"/>
            <a:ext cx="4303314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lvl="0" indent="0" algn="just">
              <a:buNone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Đánh giá hiệu năng dựa trên nhiều tiêu chí:</a:t>
            </a:r>
          </a:p>
          <a:p>
            <a:pPr lvl="0" algn="just">
              <a:tabLst>
                <a:tab pos="361950" algn="l"/>
              </a:tabLst>
            </a:pP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Accuracy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(Độ chính xác)</a:t>
            </a:r>
          </a:p>
          <a:p>
            <a:pPr lvl="0" algn="just">
              <a:tabLst>
                <a:tab pos="361950" algn="l"/>
              </a:tabLst>
            </a:pP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FPR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(False Positive Rate - Tỷ lệ dương tính giả)</a:t>
            </a:r>
          </a:p>
          <a:p>
            <a:pPr lvl="0" algn="just">
              <a:tabLst>
                <a:tab pos="361950" algn="l"/>
              </a:tabLst>
            </a:pP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FNR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(False Negative Rate - Tỷ lệ âm tính giả)</a:t>
            </a:r>
          </a:p>
          <a:p>
            <a:pPr lvl="0" algn="just">
              <a:tabLst>
                <a:tab pos="361950" algn="l"/>
              </a:tabLst>
            </a:pP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Cross-entropy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loss (Độ </a:t>
            </a:r>
            <a:r>
              <a:rPr lang="en-US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mất mát</a:t>
            </a:r>
            <a:r>
              <a:rPr lang="vi-VN" sz="1800" smtClean="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Arial"/>
                <a:sym typeface="Tahoma"/>
              </a:rPr>
              <a:t>entropy chéo)</a:t>
            </a:r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Arial"/>
              <a:sym typeface="Tahoma"/>
            </a:endParaRPr>
          </a:p>
          <a:p>
            <a:pPr algn="just"/>
            <a:endParaRPr lang="vi-VN"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pic>
        <p:nvPicPr>
          <p:cNvPr id="5" name="Picture 4" descr="https://onlinelibrary.wiley.com/cms/asset/bfa1a985-9281-4d57-8aa3-3287cffa88cb/cplx8885861-fig-0001-m.jp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75" y="728375"/>
            <a:ext cx="5143345" cy="38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136881" y="4494640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Kiến trúc mô hình phân loại BERT</a:t>
            </a:r>
          </a:p>
        </p:txBody>
      </p:sp>
    </p:spTree>
    <p:extLst>
      <p:ext uri="{BB962C8B-B14F-4D97-AF65-F5344CB8AC3E}">
        <p14:creationId xmlns:p14="http://schemas.microsoft.com/office/powerpoint/2010/main" val="33676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/>
              <a:buChar char="●"/>
            </a:pPr>
            <a:r>
              <a:rPr lang="vi-VN">
                <a:latin typeface="Roboto" panose="02000000000000000000" pitchFamily="2" charset="0"/>
                <a:ea typeface="Roboto" panose="02000000000000000000" pitchFamily="2" charset="0"/>
              </a:rPr>
              <a:t>Mô hình FakeBERT đạt độ chính xác 98.90</a:t>
            </a: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%</a:t>
            </a:r>
            <a:endParaRPr lang="en-US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Trích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xuất 93 tính năng khác nhau từ bất kỳ văn bản nào để phát hiện tin 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giả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50000"/>
              </a:lnSpc>
              <a:buFont typeface="Arial"/>
              <a:buChar char="●"/>
            </a:pP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Đề xuất hướng nghiên cứu tiếp 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về</a:t>
            </a: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hiện tượng</a:t>
            </a: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echo chambers</a:t>
            </a:r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vi-VN" smtClean="0">
                <a:latin typeface="Roboto" panose="02000000000000000000" pitchFamily="2" charset="0"/>
                <a:ea typeface="Roboto" panose="02000000000000000000" pitchFamily="2" charset="0"/>
              </a:rPr>
              <a:t> trên mạng xã hội</a:t>
            </a:r>
            <a:endParaRPr lang="en-US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buFont typeface="Arial"/>
              <a:buChar char="●"/>
            </a:pPr>
            <a:endParaRPr lang="en-US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buFont typeface="Arial"/>
              <a:buChar char="●"/>
            </a:pPr>
            <a:endParaRPr sz="18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776148"/>
            <a:ext cx="8222100" cy="401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[1] Crestani F, Rosso P (2020) The role of personality and linguistic patterns in discriminating between fake news spreaders and fact-checkers.” I n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Natural language processing and information systems: 25th international conference on applications of natural language to information systems, NLDB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2020, Saarbrucken, Germany. Proceedings, vol 181. Springer Nature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[2] Alkhodair S A, Ding S H.H, Fung B C M and Liu J 2020 Detecting breaking news rumors of emerging topics in social media” Inf. Process.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Manag. 57 102018 2020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[3] Kaur Prabhjot et al 2019 Hybrid Text Classification Method for Fake News Detection Inf.” International Journal of Engineering and Advanced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Technology (IJEAT) 2388-2392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[4] Bondielli A, Marcelloni F (2019) A survey on fake news and rumor detection techniques.” Inform Sci 497:38–55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[5] Chen W, Zhang Y, Yeo CK, Lau CT, Sung Lee B (2018) Unsupervised rumor detection based on users’ behaviors using neural networks.” ’Pattern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[6] De S, Sohan FY, Mukherjee A (2018) Attending sentences to detect satirical fake news. ” In: Proceedings of the 27th international conference on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computational linguistics, pp 3371–3380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[7] Ahmed H, Traore I, Saad S (2017) Detection of online fake news using N-gram analysis and machine learning techniques. systems.,” : International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conference on intelligent, secure, and dependable systems in distributed and cloud environments. Springer, Cham, pp 127–138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[8] Allcott H, Gentzkow M (2017) Social media and fake news in the 2016 election.” Econ Perspect 31(2):211–36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[9] Granik Mykhailo and Mesyura Volodymyr 2017 First Ukraine Conference on Electrical and Computer Engineering (UKRCON) (Ukraine: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IEEE) Fake news detection using naive Bayes classifier” Journal of Computational and Theoretical Nanoscience., 12. 6334-6342.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10.1166/jctn.2015.4675.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[10] Greff K, Srivastava RK, Koutn´ık J, Steunebrink BR, Schmidhuber J (2016) LSTM” IEEE Trans Neural Netw Learn Syst 28(10):2222–2232, [7]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De S, Sohan FY, Mukherjee A (2018) Attending sentences to detect satirical fake news. ” In: Proceedings of the 27th international conference on 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850"/>
              <a:t>computational linguistics, pp 3371–3380</a:t>
            </a:r>
            <a:endParaRPr sz="8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868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Tahoma</vt:lpstr>
      <vt:lpstr>Material - R01</vt:lpstr>
      <vt:lpstr>PHÁT HIỆN TIN GIẢ BẰNG CÁCH SỬ DỤNG MÔ HÌNH BERT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 AND BERT MODEL</dc:title>
  <cp:lastModifiedBy>Tran Trong Ngoc Tai (Phong CNTT)</cp:lastModifiedBy>
  <cp:revision>48</cp:revision>
  <dcterms:modified xsi:type="dcterms:W3CDTF">2025-02-14T11:46:09Z</dcterms:modified>
</cp:coreProperties>
</file>