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2/5/2021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2/5/2021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cdn.analyticsvidhya.com/wp-content/uploads/2020/02/1oB3S5yHHhvougJkPXuc8og.gif"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1102485"/>
            <a:ext cx="8791575" cy="2387600"/>
          </a:xfrm>
        </p:spPr>
        <p:txBody>
          <a:bodyPr/>
          <a:lstStyle/>
          <a:p>
            <a:r>
              <a:rPr lang="en-IN" b="1" dirty="0">
                <a:effectLst>
                  <a:outerShdw blurRad="38100" dist="38100" dir="2700000" algn="tl">
                    <a:srgbClr val="000000">
                      <a:alpha val="43137"/>
                    </a:srgbClr>
                  </a:outerShdw>
                </a:effectLst>
              </a:rPr>
              <a:t>Deep Learning</a:t>
            </a:r>
            <a:br>
              <a:rPr lang="en-IN" b="1" dirty="0">
                <a:effectLst>
                  <a:outerShdw blurRad="38100" dist="38100" dir="2700000" algn="tl">
                    <a:srgbClr val="000000">
                      <a:alpha val="43137"/>
                    </a:srgbClr>
                  </a:outerShdw>
                </a:effectLst>
              </a:rPr>
            </a:br>
            <a:endParaRPr lang="en-IN"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p:txBody>
          <a:bodyPr/>
          <a:lstStyle/>
          <a:p>
            <a:r>
              <a:rPr lang="en-IN" dirty="0" smtClean="0"/>
              <a:t>ANN/CNN/RNN</a:t>
            </a:r>
            <a:endParaRPr lang="en-IN" dirty="0"/>
          </a:p>
        </p:txBody>
      </p:sp>
    </p:spTree>
    <p:extLst>
      <p:ext uri="{BB962C8B-B14F-4D97-AF65-F5344CB8AC3E}">
        <p14:creationId xmlns:p14="http://schemas.microsoft.com/office/powerpoint/2010/main" val="162927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effectLst>
                  <a:outerShdw blurRad="38100" dist="38100" dir="2700000" algn="tl">
                    <a:srgbClr val="000000">
                      <a:alpha val="43137"/>
                    </a:srgbClr>
                  </a:outerShdw>
                </a:effectLst>
              </a:rPr>
              <a:t>Why Deep Learning?</a:t>
            </a:r>
            <a:r>
              <a:rPr lang="en-IN" b="1" dirty="0">
                <a:effectLst>
                  <a:outerShdw blurRad="38100" dist="38100" dir="2700000" algn="tl">
                    <a:srgbClr val="000000">
                      <a:alpha val="43137"/>
                    </a:srgbClr>
                  </a:outerShdw>
                </a:effectLst>
              </a:rPr>
              <a:t/>
            </a:r>
            <a:br>
              <a:rPr lang="en-IN" b="1" dirty="0">
                <a:effectLst>
                  <a:outerShdw blurRad="38100" dist="38100" dir="2700000" algn="tl">
                    <a:srgbClr val="000000">
                      <a:alpha val="43137"/>
                    </a:srgbClr>
                  </a:outerShdw>
                </a:effectLst>
              </a:rPr>
            </a:br>
            <a:endParaRPr lang="en-IN"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t>Two </a:t>
            </a:r>
            <a:r>
              <a:rPr lang="en-US" dirty="0"/>
              <a:t>key reasons why researchers and experts tend to prefer Deep Learning over Machine Learning:</a:t>
            </a:r>
          </a:p>
          <a:p>
            <a:pPr marL="457200" indent="-457200">
              <a:buFont typeface="+mj-lt"/>
              <a:buAutoNum type="arabicPeriod"/>
            </a:pPr>
            <a:r>
              <a:rPr lang="en-US" b="1" u="sng" dirty="0"/>
              <a:t>Decision </a:t>
            </a:r>
            <a:r>
              <a:rPr lang="en-US" b="1" u="sng" dirty="0" smtClean="0"/>
              <a:t>Boundary</a:t>
            </a:r>
            <a:r>
              <a:rPr lang="en-US" dirty="0" smtClean="0"/>
              <a:t>:</a:t>
            </a:r>
            <a:r>
              <a:rPr lang="en-US" dirty="0"/>
              <a:t> </a:t>
            </a:r>
            <a:r>
              <a:rPr lang="en-US" i="1" dirty="0"/>
              <a:t>Machine Learning algorithm learns the mapping from </a:t>
            </a:r>
            <a:r>
              <a:rPr lang="en-US" i="1" dirty="0" smtClean="0"/>
              <a:t>an input </a:t>
            </a:r>
            <a:r>
              <a:rPr lang="en-US" i="1" dirty="0"/>
              <a:t>to </a:t>
            </a:r>
            <a:r>
              <a:rPr lang="en-US" i="1" dirty="0" smtClean="0"/>
              <a:t>output, need lots of data to train these models. In </a:t>
            </a:r>
            <a:r>
              <a:rPr lang="en-US" i="1" dirty="0"/>
              <a:t>the case of classification problems,  the algorithm learns </a:t>
            </a:r>
            <a:r>
              <a:rPr lang="en-US" i="1" dirty="0" smtClean="0"/>
              <a:t>the function </a:t>
            </a:r>
            <a:r>
              <a:rPr lang="en-US" i="1" dirty="0"/>
              <a:t>that separates 2 classes – this is known as a </a:t>
            </a:r>
            <a:r>
              <a:rPr lang="en-US" b="1" i="1" dirty="0"/>
              <a:t>Decision boundary</a:t>
            </a:r>
            <a:r>
              <a:rPr lang="en-US" i="1" dirty="0" smtClean="0"/>
              <a:t>.</a:t>
            </a:r>
            <a:r>
              <a:rPr lang="en-US" dirty="0"/>
              <a:t> </a:t>
            </a:r>
            <a:r>
              <a:rPr lang="en-US" dirty="0" smtClean="0"/>
              <a:t> </a:t>
            </a:r>
            <a:r>
              <a:rPr lang="en-US" dirty="0"/>
              <a:t>It cannot learn decision boundaries for </a:t>
            </a:r>
            <a:r>
              <a:rPr lang="en-US" b="1" dirty="0"/>
              <a:t>nonlinear data </a:t>
            </a:r>
            <a:r>
              <a:rPr lang="en-US" b="1" dirty="0" smtClean="0"/>
              <a:t>.</a:t>
            </a:r>
            <a:endParaRPr lang="en-US" b="1" i="1" dirty="0"/>
          </a:p>
          <a:p>
            <a:pPr marL="457200" indent="-457200">
              <a:buFont typeface="+mj-lt"/>
              <a:buAutoNum type="arabicPeriod"/>
            </a:pPr>
            <a:r>
              <a:rPr lang="en-US" b="1" u="sng" dirty="0"/>
              <a:t>Feature </a:t>
            </a:r>
            <a:r>
              <a:rPr lang="en-US" b="1" u="sng" dirty="0" smtClean="0"/>
              <a:t>Engineering:</a:t>
            </a:r>
            <a:r>
              <a:rPr lang="en-US" dirty="0"/>
              <a:t> Extracting features manually from an image needs strong knowledge of the subject as well as the domain. It is an extremely time-consuming process. Thanks to Deep Learning, we can automate the process of Feature Engineering!</a:t>
            </a:r>
            <a:endParaRPr lang="en-US" b="1" u="sng" dirty="0"/>
          </a:p>
          <a:p>
            <a:endParaRPr lang="en-IN" dirty="0"/>
          </a:p>
        </p:txBody>
      </p:sp>
    </p:spTree>
    <p:extLst>
      <p:ext uri="{BB962C8B-B14F-4D97-AF65-F5344CB8AC3E}">
        <p14:creationId xmlns:p14="http://schemas.microsoft.com/office/powerpoint/2010/main" val="616353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effectLst>
                  <a:outerShdw blurRad="38100" dist="38100" dir="2700000" algn="tl">
                    <a:srgbClr val="000000">
                      <a:alpha val="43137"/>
                    </a:srgbClr>
                  </a:outerShdw>
                </a:effectLst>
              </a:rPr>
              <a:t>ANN</a:t>
            </a:r>
            <a:endParaRPr lang="en-IN" dirty="0"/>
          </a:p>
        </p:txBody>
      </p:sp>
      <p:sp>
        <p:nvSpPr>
          <p:cNvPr id="3" name="Content Placeholder 2"/>
          <p:cNvSpPr>
            <a:spLocks noGrp="1"/>
          </p:cNvSpPr>
          <p:nvPr>
            <p:ph idx="1"/>
          </p:nvPr>
        </p:nvSpPr>
        <p:spPr>
          <a:xfrm>
            <a:off x="1331843" y="2249487"/>
            <a:ext cx="9402418" cy="4479304"/>
          </a:xfrm>
        </p:spPr>
        <p:txBody>
          <a:bodyPr>
            <a:normAutofit fontScale="70000" lnSpcReduction="20000"/>
          </a:bodyPr>
          <a:lstStyle/>
          <a:p>
            <a:r>
              <a:rPr lang="en-US" dirty="0"/>
              <a:t>ANN </a:t>
            </a:r>
            <a:r>
              <a:rPr lang="en-US" dirty="0" smtClean="0"/>
              <a:t>(MLP)is a</a:t>
            </a:r>
            <a:r>
              <a:rPr lang="en-US" dirty="0"/>
              <a:t> </a:t>
            </a:r>
            <a:r>
              <a:rPr lang="en-US" b="1" dirty="0"/>
              <a:t>Feed-Forward Neural network</a:t>
            </a:r>
            <a:r>
              <a:rPr lang="en-US" dirty="0"/>
              <a:t> because inputs are processed only in the forward </a:t>
            </a:r>
            <a:r>
              <a:rPr lang="en-US" dirty="0" smtClean="0"/>
              <a:t>direction</a:t>
            </a:r>
            <a:r>
              <a:rPr lang="en-US" dirty="0"/>
              <a:t>.</a:t>
            </a:r>
            <a:endParaRPr lang="en-US" dirty="0" smtClean="0"/>
          </a:p>
          <a:p>
            <a:r>
              <a:rPr lang="en-US" dirty="0"/>
              <a:t>ANN can be used to solve problems related </a:t>
            </a:r>
            <a:r>
              <a:rPr lang="en-US" dirty="0" smtClean="0"/>
              <a:t>to:Tabular</a:t>
            </a:r>
            <a:r>
              <a:rPr lang="en-US" dirty="0"/>
              <a:t>,</a:t>
            </a:r>
            <a:r>
              <a:rPr lang="en-US" dirty="0" smtClean="0"/>
              <a:t>Image </a:t>
            </a:r>
            <a:r>
              <a:rPr lang="en-US" dirty="0"/>
              <a:t>&amp;</a:t>
            </a:r>
            <a:r>
              <a:rPr lang="en-US" dirty="0" smtClean="0"/>
              <a:t>Text data.</a:t>
            </a:r>
          </a:p>
          <a:p>
            <a:r>
              <a:rPr lang="en-US" dirty="0"/>
              <a:t>Activation functions </a:t>
            </a:r>
            <a:r>
              <a:rPr lang="en-US" dirty="0" smtClean="0"/>
              <a:t>helps </a:t>
            </a:r>
            <a:r>
              <a:rPr lang="en-US" dirty="0"/>
              <a:t>the network learn any complex relationship between input and output</a:t>
            </a:r>
            <a:r>
              <a:rPr lang="en-US" dirty="0" smtClean="0"/>
              <a:t>.</a:t>
            </a:r>
          </a:p>
          <a:p>
            <a:r>
              <a:rPr lang="en-US" dirty="0"/>
              <a:t>While solving an image classification problem using ANN, the first step is to convert a 2-dimensional image into a 1-dimensional vector prior to training the </a:t>
            </a:r>
            <a:r>
              <a:rPr lang="en-US" dirty="0" smtClean="0"/>
              <a:t>model because of that the </a:t>
            </a:r>
            <a:r>
              <a:rPr lang="en-US" dirty="0"/>
              <a:t>number of trainable parameters increases drastically with an increase in the size of the </a:t>
            </a:r>
            <a:r>
              <a:rPr lang="en-US" dirty="0" smtClean="0"/>
              <a:t>image.</a:t>
            </a:r>
          </a:p>
          <a:p>
            <a:r>
              <a:rPr lang="en-US" dirty="0"/>
              <a:t>ANN loses the spatial features of an image. Spatial features refer to the arrangement of the pixels in an </a:t>
            </a:r>
            <a:r>
              <a:rPr lang="en-US" dirty="0" smtClean="0"/>
              <a:t>image.</a:t>
            </a:r>
          </a:p>
          <a:p>
            <a:r>
              <a:rPr lang="en-US" dirty="0"/>
              <a:t>ANN cannot capture sequential information in the input data which is required for dealing with sequence data</a:t>
            </a:r>
          </a:p>
          <a:p>
            <a:endParaRPr lang="en-IN" dirty="0"/>
          </a:p>
        </p:txBody>
      </p:sp>
      <p:pic>
        <p:nvPicPr>
          <p:cNvPr id="4" name="Picture 3"/>
          <p:cNvPicPr>
            <a:picLocks noChangeAspect="1"/>
          </p:cNvPicPr>
          <p:nvPr/>
        </p:nvPicPr>
        <p:blipFill>
          <a:blip r:embed="rId2"/>
          <a:stretch>
            <a:fillRect/>
          </a:stretch>
        </p:blipFill>
        <p:spPr>
          <a:xfrm>
            <a:off x="5148469" y="205974"/>
            <a:ext cx="3657540" cy="1891114"/>
          </a:xfrm>
          <a:prstGeom prst="rect">
            <a:avLst/>
          </a:prstGeom>
        </p:spPr>
      </p:pic>
    </p:spTree>
    <p:extLst>
      <p:ext uri="{BB962C8B-B14F-4D97-AF65-F5344CB8AC3E}">
        <p14:creationId xmlns:p14="http://schemas.microsoft.com/office/powerpoint/2010/main" val="2790338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RNN vs ANN</a:t>
            </a:r>
            <a:endParaRPr lang="en-IN" dirty="0"/>
          </a:p>
        </p:txBody>
      </p:sp>
      <p:sp>
        <p:nvSpPr>
          <p:cNvPr id="3" name="Content Placeholder 2"/>
          <p:cNvSpPr>
            <a:spLocks noGrp="1"/>
          </p:cNvSpPr>
          <p:nvPr>
            <p:ph idx="1"/>
          </p:nvPr>
        </p:nvSpPr>
        <p:spPr>
          <a:xfrm>
            <a:off x="1141412" y="2249487"/>
            <a:ext cx="9905999" cy="4280522"/>
          </a:xfrm>
        </p:spPr>
        <p:txBody>
          <a:bodyPr>
            <a:normAutofit lnSpcReduction="10000"/>
          </a:bodyPr>
          <a:lstStyle/>
          <a:p>
            <a:r>
              <a:rPr lang="en-US" i="1" dirty="0"/>
              <a:t>A looping constraint on the hidden layer of ANN turns to RNN</a:t>
            </a:r>
            <a:r>
              <a:rPr lang="en-US" i="1" dirty="0" smtClean="0"/>
              <a:t>.</a:t>
            </a:r>
          </a:p>
          <a:p>
            <a:r>
              <a:rPr lang="en-US" dirty="0" smtClean="0"/>
              <a:t>RNN(recurrent </a:t>
            </a:r>
            <a:r>
              <a:rPr lang="en-US" dirty="0"/>
              <a:t>neural </a:t>
            </a:r>
            <a:r>
              <a:rPr lang="en-US" dirty="0" smtClean="0"/>
              <a:t>networks) </a:t>
            </a:r>
            <a:r>
              <a:rPr lang="en-US" dirty="0"/>
              <a:t>solve the problems related </a:t>
            </a:r>
            <a:r>
              <a:rPr lang="en-US" dirty="0" smtClean="0"/>
              <a:t>to: Time </a:t>
            </a:r>
            <a:r>
              <a:rPr lang="en-US" dirty="0"/>
              <a:t>Series </a:t>
            </a:r>
            <a:r>
              <a:rPr lang="en-US" dirty="0" smtClean="0"/>
              <a:t>data, text data &amp; Audio data.</a:t>
            </a:r>
          </a:p>
          <a:p>
            <a:r>
              <a:rPr lang="en-US" dirty="0"/>
              <a:t>RNN captures the sequential information present in the input data i.e. dependency between the words in the text while making </a:t>
            </a:r>
            <a:r>
              <a:rPr lang="en-US" dirty="0" smtClean="0"/>
              <a:t>predictions.</a:t>
            </a:r>
          </a:p>
          <a:p>
            <a:r>
              <a:rPr lang="en-US" dirty="0"/>
              <a:t>Deep RNNs (RNNs with a large number of time steps) also suffer from the vanishing and exploding gradient </a:t>
            </a:r>
            <a:r>
              <a:rPr lang="en-US" dirty="0" smtClean="0"/>
              <a:t>problem.</a:t>
            </a:r>
          </a:p>
          <a:p>
            <a:r>
              <a:rPr lang="en-US" dirty="0" smtClean="0"/>
              <a:t>gradient </a:t>
            </a:r>
            <a:r>
              <a:rPr lang="en-US" dirty="0"/>
              <a:t>computed at the last time step vanishes as it reaches the initial time step.</a:t>
            </a:r>
          </a:p>
          <a:p>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4759180" y="69894"/>
            <a:ext cx="3985605" cy="2171888"/>
          </a:xfrm>
          <a:prstGeom prst="rect">
            <a:avLst/>
          </a:prstGeom>
        </p:spPr>
      </p:pic>
    </p:spTree>
    <p:extLst>
      <p:ext uri="{BB962C8B-B14F-4D97-AF65-F5344CB8AC3E}">
        <p14:creationId xmlns:p14="http://schemas.microsoft.com/office/powerpoint/2010/main" val="2793428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CNN</a:t>
            </a:r>
            <a:endParaRPr lang="en-IN" dirty="0"/>
          </a:p>
        </p:txBody>
      </p:sp>
      <p:sp>
        <p:nvSpPr>
          <p:cNvPr id="3" name="Content Placeholder 2"/>
          <p:cNvSpPr>
            <a:spLocks noGrp="1"/>
          </p:cNvSpPr>
          <p:nvPr>
            <p:ph idx="1"/>
          </p:nvPr>
        </p:nvSpPr>
        <p:spPr>
          <a:xfrm>
            <a:off x="1141413" y="1583565"/>
            <a:ext cx="9905999" cy="3541714"/>
          </a:xfrm>
        </p:spPr>
        <p:txBody>
          <a:bodyPr>
            <a:normAutofit fontScale="85000" lnSpcReduction="10000"/>
          </a:bodyPr>
          <a:lstStyle/>
          <a:p>
            <a:r>
              <a:rPr lang="en-US" dirty="0"/>
              <a:t>E</a:t>
            </a:r>
            <a:r>
              <a:rPr lang="en-US" dirty="0" smtClean="0"/>
              <a:t>specially </a:t>
            </a:r>
            <a:r>
              <a:rPr lang="en-US" dirty="0"/>
              <a:t>prevalent in image and video processing projects</a:t>
            </a:r>
            <a:r>
              <a:rPr lang="en-US" dirty="0" smtClean="0"/>
              <a:t>.</a:t>
            </a:r>
            <a:endParaRPr lang="en-IN" dirty="0"/>
          </a:p>
          <a:p>
            <a:r>
              <a:rPr lang="en-US" dirty="0"/>
              <a:t>CNN learns the filters automatically without mentioning it explicitly. These filters help in extracting the right and relevant features from the input data</a:t>
            </a:r>
          </a:p>
          <a:p>
            <a:r>
              <a:rPr lang="en-US" dirty="0" smtClean="0"/>
              <a:t>It captures </a:t>
            </a:r>
            <a:r>
              <a:rPr lang="en-US" dirty="0"/>
              <a:t>the </a:t>
            </a:r>
            <a:r>
              <a:rPr lang="en-US" b="1" dirty="0"/>
              <a:t>spatial features</a:t>
            </a:r>
            <a:r>
              <a:rPr lang="en-US" dirty="0"/>
              <a:t> from an image. Spatial features refer to the arrangement of pixels and the relationship between them in an image. They help us in identifying the object accurately, the location of an object, as well as its relation with other objects in an image</a:t>
            </a:r>
          </a:p>
          <a:p>
            <a:r>
              <a:rPr lang="en-US" dirty="0"/>
              <a:t/>
            </a:r>
            <a:br>
              <a:rPr lang="en-US" dirty="0"/>
            </a:br>
            <a:r>
              <a:rPr lang="en-US" u="sng" dirty="0" smtClean="0">
                <a:hlinkClick r:id="rId2"/>
              </a:rPr>
              <a:t/>
            </a:r>
            <a:br>
              <a:rPr lang="en-US" u="sng" dirty="0" smtClean="0">
                <a:hlinkClick r:id="rId2"/>
              </a:rPr>
            </a:br>
            <a:endParaRPr lang="en-IN" dirty="0"/>
          </a:p>
        </p:txBody>
      </p:sp>
      <p:pic>
        <p:nvPicPr>
          <p:cNvPr id="4" name="Picture 3"/>
          <p:cNvPicPr>
            <a:picLocks noChangeAspect="1"/>
          </p:cNvPicPr>
          <p:nvPr/>
        </p:nvPicPr>
        <p:blipFill>
          <a:blip r:embed="rId3"/>
          <a:stretch>
            <a:fillRect/>
          </a:stretch>
        </p:blipFill>
        <p:spPr>
          <a:xfrm>
            <a:off x="1723573" y="3902814"/>
            <a:ext cx="4687166" cy="2690093"/>
          </a:xfrm>
          <a:prstGeom prst="rect">
            <a:avLst/>
          </a:prstGeom>
        </p:spPr>
      </p:pic>
      <p:pic>
        <p:nvPicPr>
          <p:cNvPr id="5" name="Picture 4"/>
          <p:cNvPicPr>
            <a:picLocks noChangeAspect="1"/>
          </p:cNvPicPr>
          <p:nvPr/>
        </p:nvPicPr>
        <p:blipFill>
          <a:blip r:embed="rId4"/>
          <a:stretch>
            <a:fillRect/>
          </a:stretch>
        </p:blipFill>
        <p:spPr>
          <a:xfrm>
            <a:off x="8427947" y="3902814"/>
            <a:ext cx="2392887" cy="2324301"/>
          </a:xfrm>
          <a:prstGeom prst="rect">
            <a:avLst/>
          </a:prstGeom>
        </p:spPr>
      </p:pic>
    </p:spTree>
    <p:extLst>
      <p:ext uri="{BB962C8B-B14F-4D97-AF65-F5344CB8AC3E}">
        <p14:creationId xmlns:p14="http://schemas.microsoft.com/office/powerpoint/2010/main" val="39754275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4293</TotalTime>
  <Words>450</Words>
  <Application>Microsoft Office PowerPoint</Application>
  <PresentationFormat>Widescreen</PresentationFormat>
  <Paragraphs>25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Trebuchet MS</vt:lpstr>
      <vt:lpstr>Tw Cen MT</vt:lpstr>
      <vt:lpstr>Circuit</vt:lpstr>
      <vt:lpstr>Deep Learning </vt:lpstr>
      <vt:lpstr>Why Deep Learning? </vt:lpstr>
      <vt:lpstr>ANN</vt:lpstr>
      <vt:lpstr>RNN vs ANN</vt:lpstr>
      <vt:lpstr>CNN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dc:title>
  <dc:creator>HP</dc:creator>
  <cp:lastModifiedBy>HP</cp:lastModifiedBy>
  <cp:revision>7</cp:revision>
  <dcterms:created xsi:type="dcterms:W3CDTF">2020-10-07T17:41:23Z</dcterms:created>
  <dcterms:modified xsi:type="dcterms:W3CDTF">2021-02-08T11:41:31Z</dcterms:modified>
</cp:coreProperties>
</file>