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3"/>
  </p:notesMasterIdLst>
  <p:sldIdLst>
    <p:sldId id="256" r:id="rId2"/>
    <p:sldId id="336" r:id="rId3"/>
    <p:sldId id="341" r:id="rId4"/>
    <p:sldId id="338" r:id="rId5"/>
    <p:sldId id="339" r:id="rId6"/>
    <p:sldId id="337" r:id="rId7"/>
    <p:sldId id="342" r:id="rId8"/>
    <p:sldId id="343" r:id="rId9"/>
    <p:sldId id="344" r:id="rId10"/>
    <p:sldId id="345" r:id="rId11"/>
    <p:sldId id="340"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3" autoAdjust="0"/>
    <p:restoredTop sz="94660"/>
  </p:normalViewPr>
  <p:slideViewPr>
    <p:cSldViewPr snapToGrid="0">
      <p:cViewPr varScale="1">
        <p:scale>
          <a:sx n="110" d="100"/>
          <a:sy n="110" d="100"/>
        </p:scale>
        <p:origin x="95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99145-B2D7-419E-8F07-A7F1F94A45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9D2BC755-FBF8-4FB9-88BD-0B32AF044138}">
      <dgm:prSet phldrT="[Texto]"/>
      <dgm:spPr/>
      <dgm:t>
        <a:bodyPr/>
        <a:lstStyle/>
        <a:p>
          <a:r>
            <a:rPr lang="es-AR" dirty="0"/>
            <a:t>Componentes adicionales de modelado</a:t>
          </a:r>
        </a:p>
      </dgm:t>
    </dgm:pt>
    <dgm:pt modelId="{3B7F2349-A33A-4CF4-826B-AE5DBA9C5C15}" type="parTrans" cxnId="{606DADA0-99C7-4817-A781-9E37D44C8F4A}">
      <dgm:prSet/>
      <dgm:spPr/>
      <dgm:t>
        <a:bodyPr/>
        <a:lstStyle/>
        <a:p>
          <a:endParaRPr lang="es-AR"/>
        </a:p>
      </dgm:t>
    </dgm:pt>
    <dgm:pt modelId="{E0B676F4-1F36-4843-814A-D465BAAA93CC}" type="sibTrans" cxnId="{606DADA0-99C7-4817-A781-9E37D44C8F4A}">
      <dgm:prSet/>
      <dgm:spPr/>
      <dgm:t>
        <a:bodyPr/>
        <a:lstStyle/>
        <a:p>
          <a:endParaRPr lang="es-AR"/>
        </a:p>
      </dgm:t>
    </dgm:pt>
    <dgm:pt modelId="{6C9C00FA-9CD2-49CB-938B-DEC98910274F}">
      <dgm:prSet phldrT="[Texto]"/>
      <dgm:spPr/>
      <dgm:t>
        <a:bodyPr/>
        <a:lstStyle/>
        <a:p>
          <a:r>
            <a:rPr lang="es-AR" dirty="0"/>
            <a:t>Atributos compuestos</a:t>
          </a:r>
        </a:p>
      </dgm:t>
    </dgm:pt>
    <dgm:pt modelId="{99F69B29-19A3-4D10-8D95-4444E0540EB2}" type="parTrans" cxnId="{7345859B-9FFF-4654-A67D-16CA30538A6C}">
      <dgm:prSet/>
      <dgm:spPr/>
      <dgm:t>
        <a:bodyPr/>
        <a:lstStyle/>
        <a:p>
          <a:endParaRPr lang="es-AR"/>
        </a:p>
      </dgm:t>
    </dgm:pt>
    <dgm:pt modelId="{D99CA16F-C51B-4695-A7B0-2CEC860DB9C2}" type="sibTrans" cxnId="{7345859B-9FFF-4654-A67D-16CA30538A6C}">
      <dgm:prSet/>
      <dgm:spPr/>
      <dgm:t>
        <a:bodyPr/>
        <a:lstStyle/>
        <a:p>
          <a:endParaRPr lang="es-AR"/>
        </a:p>
      </dgm:t>
    </dgm:pt>
    <dgm:pt modelId="{0C095769-35BD-4A0B-950F-0E72550C9492}">
      <dgm:prSet phldrT="[Texto]"/>
      <dgm:spPr/>
      <dgm:t>
        <a:bodyPr/>
        <a:lstStyle/>
        <a:p>
          <a:r>
            <a:rPr lang="es-AR" dirty="0"/>
            <a:t>Jerarquías/subconjuntos</a:t>
          </a:r>
        </a:p>
      </dgm:t>
    </dgm:pt>
    <dgm:pt modelId="{5D74506F-0C0B-4CC4-9277-34B392BC7E13}" type="parTrans" cxnId="{3C36EC0C-1950-45C6-AA3D-DB1657EA7CDD}">
      <dgm:prSet/>
      <dgm:spPr/>
    </dgm:pt>
    <dgm:pt modelId="{D273C027-F3E1-42D1-9E6E-4CEDECEA87A1}" type="sibTrans" cxnId="{3C36EC0C-1950-45C6-AA3D-DB1657EA7CDD}">
      <dgm:prSet/>
      <dgm:spPr/>
    </dgm:pt>
    <dgm:pt modelId="{61E3E988-16E0-4A5A-9895-73E0FA05E219}">
      <dgm:prSet phldrT="[Texto]"/>
      <dgm:spPr/>
      <dgm:t>
        <a:bodyPr/>
        <a:lstStyle/>
        <a:p>
          <a:r>
            <a:rPr lang="es-AR" dirty="0"/>
            <a:t>Identificadores</a:t>
          </a:r>
        </a:p>
      </dgm:t>
    </dgm:pt>
    <dgm:pt modelId="{130C4BDE-705E-495A-8BDE-6AD2CCD2F643}" type="parTrans" cxnId="{D8418873-9CE0-4A65-9CF3-5D45DD4FF3EC}">
      <dgm:prSet/>
      <dgm:spPr/>
    </dgm:pt>
    <dgm:pt modelId="{6D43A5D4-B360-43F8-AD23-81F060031D61}" type="sibTrans" cxnId="{D8418873-9CE0-4A65-9CF3-5D45DD4FF3EC}">
      <dgm:prSet/>
      <dgm:spPr/>
    </dgm:pt>
    <dgm:pt modelId="{D22BF2AB-E842-4B29-850F-2A3FEC238AF9}" type="pres">
      <dgm:prSet presAssocID="{38F99145-B2D7-419E-8F07-A7F1F94A45C5}" presName="linear" presStyleCnt="0">
        <dgm:presLayoutVars>
          <dgm:animLvl val="lvl"/>
          <dgm:resizeHandles val="exact"/>
        </dgm:presLayoutVars>
      </dgm:prSet>
      <dgm:spPr/>
    </dgm:pt>
    <dgm:pt modelId="{898B60C5-A937-4F91-B359-39E0E100E5F7}" type="pres">
      <dgm:prSet presAssocID="{9D2BC755-FBF8-4FB9-88BD-0B32AF044138}" presName="parentText" presStyleLbl="node1" presStyleIdx="0" presStyleCnt="1">
        <dgm:presLayoutVars>
          <dgm:chMax val="0"/>
          <dgm:bulletEnabled val="1"/>
        </dgm:presLayoutVars>
      </dgm:prSet>
      <dgm:spPr/>
    </dgm:pt>
    <dgm:pt modelId="{EEEB5647-3D6D-44FE-A4A5-68F65D7F99D1}" type="pres">
      <dgm:prSet presAssocID="{9D2BC755-FBF8-4FB9-88BD-0B32AF044138}" presName="childText" presStyleLbl="revTx" presStyleIdx="0" presStyleCnt="1">
        <dgm:presLayoutVars>
          <dgm:bulletEnabled val="1"/>
        </dgm:presLayoutVars>
      </dgm:prSet>
      <dgm:spPr/>
    </dgm:pt>
  </dgm:ptLst>
  <dgm:cxnLst>
    <dgm:cxn modelId="{3C36EC0C-1950-45C6-AA3D-DB1657EA7CDD}" srcId="{9D2BC755-FBF8-4FB9-88BD-0B32AF044138}" destId="{0C095769-35BD-4A0B-950F-0E72550C9492}" srcOrd="1" destOrd="0" parTransId="{5D74506F-0C0B-4CC4-9277-34B392BC7E13}" sibTransId="{D273C027-F3E1-42D1-9E6E-4CEDECEA87A1}"/>
    <dgm:cxn modelId="{1F20A72C-66FE-46A8-B244-CDD37492EA01}" type="presOf" srcId="{38F99145-B2D7-419E-8F07-A7F1F94A45C5}" destId="{D22BF2AB-E842-4B29-850F-2A3FEC238AF9}" srcOrd="0" destOrd="0" presId="urn:microsoft.com/office/officeart/2005/8/layout/vList2"/>
    <dgm:cxn modelId="{9EFA6B5F-A7C9-4123-9863-3CA8E8D50375}" type="presOf" srcId="{61E3E988-16E0-4A5A-9895-73E0FA05E219}" destId="{EEEB5647-3D6D-44FE-A4A5-68F65D7F99D1}" srcOrd="0" destOrd="2" presId="urn:microsoft.com/office/officeart/2005/8/layout/vList2"/>
    <dgm:cxn modelId="{D8418873-9CE0-4A65-9CF3-5D45DD4FF3EC}" srcId="{9D2BC755-FBF8-4FB9-88BD-0B32AF044138}" destId="{61E3E988-16E0-4A5A-9895-73E0FA05E219}" srcOrd="2" destOrd="0" parTransId="{130C4BDE-705E-495A-8BDE-6AD2CCD2F643}" sibTransId="{6D43A5D4-B360-43F8-AD23-81F060031D61}"/>
    <dgm:cxn modelId="{AEA58758-888A-426D-B5A6-1474EA311333}" type="presOf" srcId="{9D2BC755-FBF8-4FB9-88BD-0B32AF044138}" destId="{898B60C5-A937-4F91-B359-39E0E100E5F7}" srcOrd="0" destOrd="0" presId="urn:microsoft.com/office/officeart/2005/8/layout/vList2"/>
    <dgm:cxn modelId="{7345859B-9FFF-4654-A67D-16CA30538A6C}" srcId="{9D2BC755-FBF8-4FB9-88BD-0B32AF044138}" destId="{6C9C00FA-9CD2-49CB-938B-DEC98910274F}" srcOrd="0" destOrd="0" parTransId="{99F69B29-19A3-4D10-8D95-4444E0540EB2}" sibTransId="{D99CA16F-C51B-4695-A7B0-2CEC860DB9C2}"/>
    <dgm:cxn modelId="{49E11AA0-92F4-4819-9A1A-5E3FA2262B0B}" type="presOf" srcId="{6C9C00FA-9CD2-49CB-938B-DEC98910274F}" destId="{EEEB5647-3D6D-44FE-A4A5-68F65D7F99D1}" srcOrd="0" destOrd="0" presId="urn:microsoft.com/office/officeart/2005/8/layout/vList2"/>
    <dgm:cxn modelId="{606DADA0-99C7-4817-A781-9E37D44C8F4A}" srcId="{38F99145-B2D7-419E-8F07-A7F1F94A45C5}" destId="{9D2BC755-FBF8-4FB9-88BD-0B32AF044138}" srcOrd="0" destOrd="0" parTransId="{3B7F2349-A33A-4CF4-826B-AE5DBA9C5C15}" sibTransId="{E0B676F4-1F36-4843-814A-D465BAAA93CC}"/>
    <dgm:cxn modelId="{6DD82EF3-C95D-44E6-B94F-DDBAAD28AB30}" type="presOf" srcId="{0C095769-35BD-4A0B-950F-0E72550C9492}" destId="{EEEB5647-3D6D-44FE-A4A5-68F65D7F99D1}" srcOrd="0" destOrd="1" presId="urn:microsoft.com/office/officeart/2005/8/layout/vList2"/>
    <dgm:cxn modelId="{B82AF44E-C807-47F9-9308-5B0A669C60EE}" type="presParOf" srcId="{D22BF2AB-E842-4B29-850F-2A3FEC238AF9}" destId="{898B60C5-A937-4F91-B359-39E0E100E5F7}" srcOrd="0" destOrd="0" presId="urn:microsoft.com/office/officeart/2005/8/layout/vList2"/>
    <dgm:cxn modelId="{BBB57156-4D13-44A6-B4C6-4D43134708C8}" type="presParOf" srcId="{D22BF2AB-E842-4B29-850F-2A3FEC238AF9}" destId="{EEEB5647-3D6D-44FE-A4A5-68F65D7F99D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12D7D3-E3ED-4066-AF56-7C650E73CA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0F36E8BD-7ECB-4C7C-A8BB-F9DBC6A1773E}">
      <dgm:prSet phldrT="[Texto]"/>
      <dgm:spPr/>
      <dgm:t>
        <a:bodyPr/>
        <a:lstStyle/>
        <a:p>
          <a:r>
            <a:rPr lang="es-AR" dirty="0"/>
            <a:t>Atributos compuestos</a:t>
          </a:r>
        </a:p>
      </dgm:t>
    </dgm:pt>
    <dgm:pt modelId="{06831E6C-FA9D-4223-A91F-9361FDE290F5}" type="parTrans" cxnId="{26A044C8-C45F-4B6E-A7A9-B8D78AF829AF}">
      <dgm:prSet/>
      <dgm:spPr/>
      <dgm:t>
        <a:bodyPr/>
        <a:lstStyle/>
        <a:p>
          <a:endParaRPr lang="es-AR"/>
        </a:p>
      </dgm:t>
    </dgm:pt>
    <dgm:pt modelId="{E5B9266F-5DCC-469B-938B-EBEC2B039EAF}" type="sibTrans" cxnId="{26A044C8-C45F-4B6E-A7A9-B8D78AF829AF}">
      <dgm:prSet/>
      <dgm:spPr/>
      <dgm:t>
        <a:bodyPr/>
        <a:lstStyle/>
        <a:p>
          <a:endParaRPr lang="es-AR"/>
        </a:p>
      </dgm:t>
    </dgm:pt>
    <dgm:pt modelId="{32533FC3-7882-4CEC-A34A-5ED7E3AA2726}">
      <dgm:prSet phldrT="[Texto]"/>
      <dgm:spPr/>
      <dgm:t>
        <a:bodyPr/>
        <a:lstStyle/>
        <a:p>
          <a:r>
            <a:rPr lang="es-AR" dirty="0"/>
            <a:t>Representan un atributo generado a partir de una combinación de atributos simples</a:t>
          </a:r>
        </a:p>
      </dgm:t>
    </dgm:pt>
    <dgm:pt modelId="{246BF2B5-15A7-4F0A-AEAF-DE7DF8FA8AD3}" type="parTrans" cxnId="{0962200F-BFD3-4DDA-87A3-24629B53323D}">
      <dgm:prSet/>
      <dgm:spPr/>
      <dgm:t>
        <a:bodyPr/>
        <a:lstStyle/>
        <a:p>
          <a:endParaRPr lang="es-AR"/>
        </a:p>
      </dgm:t>
    </dgm:pt>
    <dgm:pt modelId="{45B8C01C-741D-4538-BCF5-84739B254955}" type="sibTrans" cxnId="{0962200F-BFD3-4DDA-87A3-24629B53323D}">
      <dgm:prSet/>
      <dgm:spPr/>
      <dgm:t>
        <a:bodyPr/>
        <a:lstStyle/>
        <a:p>
          <a:endParaRPr lang="es-AR"/>
        </a:p>
      </dgm:t>
    </dgm:pt>
    <dgm:pt modelId="{EE1A0775-7888-4608-8024-69920F6065A8}">
      <dgm:prSet phldrT="[Texto]"/>
      <dgm:spPr/>
      <dgm:t>
        <a:bodyPr/>
        <a:lstStyle/>
        <a:p>
          <a:r>
            <a:rPr lang="es-AR" dirty="0"/>
            <a:t>Puede ser polivalente y no obligatorio</a:t>
          </a:r>
        </a:p>
      </dgm:t>
    </dgm:pt>
    <dgm:pt modelId="{ADE51772-40F9-4E8D-817F-E7A4B9ADC8F5}" type="parTrans" cxnId="{D0226652-7434-4CB1-AC9B-7CF7EABE4273}">
      <dgm:prSet/>
      <dgm:spPr/>
      <dgm:t>
        <a:bodyPr/>
        <a:lstStyle/>
        <a:p>
          <a:endParaRPr lang="es-AR"/>
        </a:p>
      </dgm:t>
    </dgm:pt>
    <dgm:pt modelId="{D1BAC299-AFE7-4810-8BDA-34704BA2789D}" type="sibTrans" cxnId="{D0226652-7434-4CB1-AC9B-7CF7EABE4273}">
      <dgm:prSet/>
      <dgm:spPr/>
      <dgm:t>
        <a:bodyPr/>
        <a:lstStyle/>
        <a:p>
          <a:endParaRPr lang="es-AR"/>
        </a:p>
      </dgm:t>
    </dgm:pt>
    <dgm:pt modelId="{827A2A95-C203-4903-9CB7-32FDCA87DE59}">
      <dgm:prSet phldrT="[Texto]"/>
      <dgm:spPr/>
      <dgm:t>
        <a:bodyPr/>
        <a:lstStyle/>
        <a:p>
          <a:r>
            <a:rPr lang="es-AR" dirty="0"/>
            <a:t>Sus atributos simples pueden ser polivalentes y no obligatorios también.	</a:t>
          </a:r>
        </a:p>
      </dgm:t>
    </dgm:pt>
    <dgm:pt modelId="{83FFF29F-F7D6-4E15-A431-52EB2E8A7861}" type="parTrans" cxnId="{7D1AC923-0F2D-4692-9448-8899E38325C1}">
      <dgm:prSet/>
      <dgm:spPr/>
      <dgm:t>
        <a:bodyPr/>
        <a:lstStyle/>
        <a:p>
          <a:endParaRPr lang="es-AR"/>
        </a:p>
      </dgm:t>
    </dgm:pt>
    <dgm:pt modelId="{566FC64F-28AB-4744-BE4E-730AABB799F8}" type="sibTrans" cxnId="{7D1AC923-0F2D-4692-9448-8899E38325C1}">
      <dgm:prSet/>
      <dgm:spPr/>
      <dgm:t>
        <a:bodyPr/>
        <a:lstStyle/>
        <a:p>
          <a:endParaRPr lang="es-AR"/>
        </a:p>
      </dgm:t>
    </dgm:pt>
    <dgm:pt modelId="{A8A78026-C86C-47EC-B816-CE82A3B41BA5}" type="pres">
      <dgm:prSet presAssocID="{4812D7D3-E3ED-4066-AF56-7C650E73CA52}" presName="linear" presStyleCnt="0">
        <dgm:presLayoutVars>
          <dgm:animLvl val="lvl"/>
          <dgm:resizeHandles val="exact"/>
        </dgm:presLayoutVars>
      </dgm:prSet>
      <dgm:spPr/>
    </dgm:pt>
    <dgm:pt modelId="{404DE4B3-FB9F-41C6-B6D2-3E018F381D20}" type="pres">
      <dgm:prSet presAssocID="{0F36E8BD-7ECB-4C7C-A8BB-F9DBC6A1773E}" presName="parentText" presStyleLbl="node1" presStyleIdx="0" presStyleCnt="1">
        <dgm:presLayoutVars>
          <dgm:chMax val="0"/>
          <dgm:bulletEnabled val="1"/>
        </dgm:presLayoutVars>
      </dgm:prSet>
      <dgm:spPr/>
    </dgm:pt>
    <dgm:pt modelId="{60EADED0-653F-4DF2-BA22-8E8C7701DF76}" type="pres">
      <dgm:prSet presAssocID="{0F36E8BD-7ECB-4C7C-A8BB-F9DBC6A1773E}" presName="childText" presStyleLbl="revTx" presStyleIdx="0" presStyleCnt="1">
        <dgm:presLayoutVars>
          <dgm:bulletEnabled val="1"/>
        </dgm:presLayoutVars>
      </dgm:prSet>
      <dgm:spPr/>
    </dgm:pt>
  </dgm:ptLst>
  <dgm:cxnLst>
    <dgm:cxn modelId="{0962200F-BFD3-4DDA-87A3-24629B53323D}" srcId="{0F36E8BD-7ECB-4C7C-A8BB-F9DBC6A1773E}" destId="{32533FC3-7882-4CEC-A34A-5ED7E3AA2726}" srcOrd="0" destOrd="0" parTransId="{246BF2B5-15A7-4F0A-AEAF-DE7DF8FA8AD3}" sibTransId="{45B8C01C-741D-4538-BCF5-84739B254955}"/>
    <dgm:cxn modelId="{6976BF23-EF39-40E1-A476-04F25457558B}" type="presOf" srcId="{0F36E8BD-7ECB-4C7C-A8BB-F9DBC6A1773E}" destId="{404DE4B3-FB9F-41C6-B6D2-3E018F381D20}" srcOrd="0" destOrd="0" presId="urn:microsoft.com/office/officeart/2005/8/layout/vList2"/>
    <dgm:cxn modelId="{7D1AC923-0F2D-4692-9448-8899E38325C1}" srcId="{0F36E8BD-7ECB-4C7C-A8BB-F9DBC6A1773E}" destId="{827A2A95-C203-4903-9CB7-32FDCA87DE59}" srcOrd="2" destOrd="0" parTransId="{83FFF29F-F7D6-4E15-A431-52EB2E8A7861}" sibTransId="{566FC64F-28AB-4744-BE4E-730AABB799F8}"/>
    <dgm:cxn modelId="{443E9430-FE97-4E24-A235-6C47F9298B3B}" type="presOf" srcId="{827A2A95-C203-4903-9CB7-32FDCA87DE59}" destId="{60EADED0-653F-4DF2-BA22-8E8C7701DF76}" srcOrd="0" destOrd="2" presId="urn:microsoft.com/office/officeart/2005/8/layout/vList2"/>
    <dgm:cxn modelId="{DEEE7B66-5D6F-48A2-8A85-C99A47F8ADA9}" type="presOf" srcId="{EE1A0775-7888-4608-8024-69920F6065A8}" destId="{60EADED0-653F-4DF2-BA22-8E8C7701DF76}" srcOrd="0" destOrd="1" presId="urn:microsoft.com/office/officeart/2005/8/layout/vList2"/>
    <dgm:cxn modelId="{643CC46D-E9CF-4E74-AA63-326D3EE443CA}" type="presOf" srcId="{4812D7D3-E3ED-4066-AF56-7C650E73CA52}" destId="{A8A78026-C86C-47EC-B816-CE82A3B41BA5}" srcOrd="0" destOrd="0" presId="urn:microsoft.com/office/officeart/2005/8/layout/vList2"/>
    <dgm:cxn modelId="{D0226652-7434-4CB1-AC9B-7CF7EABE4273}" srcId="{0F36E8BD-7ECB-4C7C-A8BB-F9DBC6A1773E}" destId="{EE1A0775-7888-4608-8024-69920F6065A8}" srcOrd="1" destOrd="0" parTransId="{ADE51772-40F9-4E8D-817F-E7A4B9ADC8F5}" sibTransId="{D1BAC299-AFE7-4810-8BDA-34704BA2789D}"/>
    <dgm:cxn modelId="{F6ED0EA2-1C65-47E0-973D-F6BF942BA6FD}" type="presOf" srcId="{32533FC3-7882-4CEC-A34A-5ED7E3AA2726}" destId="{60EADED0-653F-4DF2-BA22-8E8C7701DF76}" srcOrd="0" destOrd="0" presId="urn:microsoft.com/office/officeart/2005/8/layout/vList2"/>
    <dgm:cxn modelId="{26A044C8-C45F-4B6E-A7A9-B8D78AF829AF}" srcId="{4812D7D3-E3ED-4066-AF56-7C650E73CA52}" destId="{0F36E8BD-7ECB-4C7C-A8BB-F9DBC6A1773E}" srcOrd="0" destOrd="0" parTransId="{06831E6C-FA9D-4223-A91F-9361FDE290F5}" sibTransId="{E5B9266F-5DCC-469B-938B-EBEC2B039EAF}"/>
    <dgm:cxn modelId="{ADB4B826-2FFA-4CB4-BCE0-C2CC1F5F6664}" type="presParOf" srcId="{A8A78026-C86C-47EC-B816-CE82A3B41BA5}" destId="{404DE4B3-FB9F-41C6-B6D2-3E018F381D20}" srcOrd="0" destOrd="0" presId="urn:microsoft.com/office/officeart/2005/8/layout/vList2"/>
    <dgm:cxn modelId="{D7914E1A-F338-4CF4-A61F-6A614AB7F3E0}" type="presParOf" srcId="{A8A78026-C86C-47EC-B816-CE82A3B41BA5}" destId="{60EADED0-653F-4DF2-BA22-8E8C7701DF7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0BE73B-C015-4195-A1A9-B1110BCE24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C4A1C05D-5499-4EC4-A69F-181EBB5C35EC}">
      <dgm:prSet phldrT="[Texto]"/>
      <dgm:spPr/>
      <dgm:t>
        <a:bodyPr/>
        <a:lstStyle/>
        <a:p>
          <a:r>
            <a:rPr lang="es-AR" dirty="0"/>
            <a:t>Identificadores</a:t>
          </a:r>
        </a:p>
      </dgm:t>
    </dgm:pt>
    <dgm:pt modelId="{91E3A1EF-7A53-4ADC-858D-93C1EF9692DE}" type="parTrans" cxnId="{D5E54B16-FE04-433B-914B-D64A1B810AE9}">
      <dgm:prSet/>
      <dgm:spPr/>
      <dgm:t>
        <a:bodyPr/>
        <a:lstStyle/>
        <a:p>
          <a:endParaRPr lang="es-AR"/>
        </a:p>
      </dgm:t>
    </dgm:pt>
    <dgm:pt modelId="{5400F272-D5A0-441C-BC34-C12FF0141675}" type="sibTrans" cxnId="{D5E54B16-FE04-433B-914B-D64A1B810AE9}">
      <dgm:prSet/>
      <dgm:spPr/>
      <dgm:t>
        <a:bodyPr/>
        <a:lstStyle/>
        <a:p>
          <a:endParaRPr lang="es-AR"/>
        </a:p>
      </dgm:t>
    </dgm:pt>
    <dgm:pt modelId="{0EDAFD60-65B0-419F-B2B8-A8DF9732F378}">
      <dgm:prSet phldrT="[Texto]"/>
      <dgm:spPr/>
      <dgm:t>
        <a:bodyPr/>
        <a:lstStyle/>
        <a:p>
          <a:r>
            <a:rPr lang="es-AR" dirty="0"/>
            <a:t>Es un atributo o conjunto de atributos que permite reconocer una entidad de manera unívoca dentro del conjunto de entidades</a:t>
          </a:r>
        </a:p>
      </dgm:t>
    </dgm:pt>
    <dgm:pt modelId="{0FC388D6-B307-4148-B123-A0BD1911D17C}" type="parTrans" cxnId="{3CCA8ACC-EDFE-4A40-9E97-3BA7265749E5}">
      <dgm:prSet/>
      <dgm:spPr/>
      <dgm:t>
        <a:bodyPr/>
        <a:lstStyle/>
        <a:p>
          <a:endParaRPr lang="es-AR"/>
        </a:p>
      </dgm:t>
    </dgm:pt>
    <dgm:pt modelId="{345D3E34-EFCC-436A-8873-4AA80B3FD12A}" type="sibTrans" cxnId="{3CCA8ACC-EDFE-4A40-9E97-3BA7265749E5}">
      <dgm:prSet/>
      <dgm:spPr/>
      <dgm:t>
        <a:bodyPr/>
        <a:lstStyle/>
        <a:p>
          <a:endParaRPr lang="es-AR"/>
        </a:p>
      </dgm:t>
    </dgm:pt>
    <dgm:pt modelId="{38D3CEB2-36B5-4193-99AB-C6F581387B82}">
      <dgm:prSet phldrT="[Texto]"/>
      <dgm:spPr/>
      <dgm:t>
        <a:bodyPr/>
        <a:lstStyle/>
        <a:p>
          <a:r>
            <a:rPr lang="es-AR" dirty="0"/>
            <a:t>Pueden ser</a:t>
          </a:r>
        </a:p>
      </dgm:t>
    </dgm:pt>
    <dgm:pt modelId="{2A403442-AF73-4BD3-BB48-53FDA263B523}" type="parTrans" cxnId="{5926D0C2-0A75-4AEC-99CE-E0C0F7615D37}">
      <dgm:prSet/>
      <dgm:spPr/>
      <dgm:t>
        <a:bodyPr/>
        <a:lstStyle/>
        <a:p>
          <a:endParaRPr lang="es-AR"/>
        </a:p>
      </dgm:t>
    </dgm:pt>
    <dgm:pt modelId="{4D01D26E-BA5B-4F52-9896-A6E043A18B87}" type="sibTrans" cxnId="{5926D0C2-0A75-4AEC-99CE-E0C0F7615D37}">
      <dgm:prSet/>
      <dgm:spPr/>
      <dgm:t>
        <a:bodyPr/>
        <a:lstStyle/>
        <a:p>
          <a:endParaRPr lang="es-AR"/>
        </a:p>
      </dgm:t>
    </dgm:pt>
    <dgm:pt modelId="{0FC3165F-8FCF-491F-9408-AA3E60BD5E37}">
      <dgm:prSet phldrT="[Texto]"/>
      <dgm:spPr/>
      <dgm:t>
        <a:bodyPr/>
        <a:lstStyle/>
        <a:p>
          <a:r>
            <a:rPr lang="es-AR" dirty="0"/>
            <a:t>Internos o externos</a:t>
          </a:r>
        </a:p>
      </dgm:t>
    </dgm:pt>
    <dgm:pt modelId="{F324B27B-509E-40E1-8C21-18096A084D36}" type="parTrans" cxnId="{A2C28206-6EF4-45A1-A066-5BD0ACC8ED33}">
      <dgm:prSet/>
      <dgm:spPr/>
      <dgm:t>
        <a:bodyPr/>
        <a:lstStyle/>
        <a:p>
          <a:endParaRPr lang="es-AR"/>
        </a:p>
      </dgm:t>
    </dgm:pt>
    <dgm:pt modelId="{0CFF6EEA-A801-45EE-B693-1492D36AFC28}" type="sibTrans" cxnId="{A2C28206-6EF4-45A1-A066-5BD0ACC8ED33}">
      <dgm:prSet/>
      <dgm:spPr/>
      <dgm:t>
        <a:bodyPr/>
        <a:lstStyle/>
        <a:p>
          <a:endParaRPr lang="es-AR"/>
        </a:p>
      </dgm:t>
    </dgm:pt>
    <dgm:pt modelId="{0975DEC6-2930-4BCE-8371-AFE52C2C52A1}">
      <dgm:prSet phldrT="[Texto]"/>
      <dgm:spPr/>
      <dgm:t>
        <a:bodyPr/>
        <a:lstStyle/>
        <a:p>
          <a:r>
            <a:rPr lang="es-AR" dirty="0"/>
            <a:t>simples o compuestos</a:t>
          </a:r>
        </a:p>
      </dgm:t>
    </dgm:pt>
    <dgm:pt modelId="{CB340CE9-DEFA-4CF8-8798-50AEBE48A6DE}" type="parTrans" cxnId="{88EA27DB-4B54-4B46-BA99-BC829E95242A}">
      <dgm:prSet/>
      <dgm:spPr/>
      <dgm:t>
        <a:bodyPr/>
        <a:lstStyle/>
        <a:p>
          <a:endParaRPr lang="es-AR"/>
        </a:p>
      </dgm:t>
    </dgm:pt>
    <dgm:pt modelId="{E79E9BA9-0F67-44B3-A957-EC7757B69457}" type="sibTrans" cxnId="{88EA27DB-4B54-4B46-BA99-BC829E95242A}">
      <dgm:prSet/>
      <dgm:spPr/>
      <dgm:t>
        <a:bodyPr/>
        <a:lstStyle/>
        <a:p>
          <a:endParaRPr lang="es-AR"/>
        </a:p>
      </dgm:t>
    </dgm:pt>
    <dgm:pt modelId="{60895C36-6152-40D8-8E23-71058C917C48}" type="pres">
      <dgm:prSet presAssocID="{880BE73B-C015-4195-A1A9-B1110BCE24A4}" presName="linear" presStyleCnt="0">
        <dgm:presLayoutVars>
          <dgm:animLvl val="lvl"/>
          <dgm:resizeHandles val="exact"/>
        </dgm:presLayoutVars>
      </dgm:prSet>
      <dgm:spPr/>
    </dgm:pt>
    <dgm:pt modelId="{E7646652-8969-45C7-BF75-A350E1194FFA}" type="pres">
      <dgm:prSet presAssocID="{C4A1C05D-5499-4EC4-A69F-181EBB5C35EC}" presName="parentText" presStyleLbl="node1" presStyleIdx="0" presStyleCnt="1">
        <dgm:presLayoutVars>
          <dgm:chMax val="0"/>
          <dgm:bulletEnabled val="1"/>
        </dgm:presLayoutVars>
      </dgm:prSet>
      <dgm:spPr/>
    </dgm:pt>
    <dgm:pt modelId="{72024FE9-4DB6-49AE-8D54-ABEBDB1A56EA}" type="pres">
      <dgm:prSet presAssocID="{C4A1C05D-5499-4EC4-A69F-181EBB5C35EC}" presName="childText" presStyleLbl="revTx" presStyleIdx="0" presStyleCnt="1">
        <dgm:presLayoutVars>
          <dgm:bulletEnabled val="1"/>
        </dgm:presLayoutVars>
      </dgm:prSet>
      <dgm:spPr/>
    </dgm:pt>
  </dgm:ptLst>
  <dgm:cxnLst>
    <dgm:cxn modelId="{A2C28206-6EF4-45A1-A066-5BD0ACC8ED33}" srcId="{38D3CEB2-36B5-4193-99AB-C6F581387B82}" destId="{0FC3165F-8FCF-491F-9408-AA3E60BD5E37}" srcOrd="1" destOrd="0" parTransId="{F324B27B-509E-40E1-8C21-18096A084D36}" sibTransId="{0CFF6EEA-A801-45EE-B693-1492D36AFC28}"/>
    <dgm:cxn modelId="{D5E54B16-FE04-433B-914B-D64A1B810AE9}" srcId="{880BE73B-C015-4195-A1A9-B1110BCE24A4}" destId="{C4A1C05D-5499-4EC4-A69F-181EBB5C35EC}" srcOrd="0" destOrd="0" parTransId="{91E3A1EF-7A53-4ADC-858D-93C1EF9692DE}" sibTransId="{5400F272-D5A0-441C-BC34-C12FF0141675}"/>
    <dgm:cxn modelId="{56108C23-9834-4960-93BB-57AA13D811ED}" type="presOf" srcId="{C4A1C05D-5499-4EC4-A69F-181EBB5C35EC}" destId="{E7646652-8969-45C7-BF75-A350E1194FFA}" srcOrd="0" destOrd="0" presId="urn:microsoft.com/office/officeart/2005/8/layout/vList2"/>
    <dgm:cxn modelId="{4B665737-003B-41E1-9D47-CFD7E2A241C5}" type="presOf" srcId="{880BE73B-C015-4195-A1A9-B1110BCE24A4}" destId="{60895C36-6152-40D8-8E23-71058C917C48}" srcOrd="0" destOrd="0" presId="urn:microsoft.com/office/officeart/2005/8/layout/vList2"/>
    <dgm:cxn modelId="{A553E75A-3E67-484D-ADD3-0EB6A3926C84}" type="presOf" srcId="{0FC3165F-8FCF-491F-9408-AA3E60BD5E37}" destId="{72024FE9-4DB6-49AE-8D54-ABEBDB1A56EA}" srcOrd="0" destOrd="3" presId="urn:microsoft.com/office/officeart/2005/8/layout/vList2"/>
    <dgm:cxn modelId="{3CC58A95-FF27-4104-9321-25BACEC7D768}" type="presOf" srcId="{38D3CEB2-36B5-4193-99AB-C6F581387B82}" destId="{72024FE9-4DB6-49AE-8D54-ABEBDB1A56EA}" srcOrd="0" destOrd="1" presId="urn:microsoft.com/office/officeart/2005/8/layout/vList2"/>
    <dgm:cxn modelId="{7AA5ECA9-9D47-45AE-9AA0-5C3A32009CBA}" type="presOf" srcId="{0EDAFD60-65B0-419F-B2B8-A8DF9732F378}" destId="{72024FE9-4DB6-49AE-8D54-ABEBDB1A56EA}" srcOrd="0" destOrd="0" presId="urn:microsoft.com/office/officeart/2005/8/layout/vList2"/>
    <dgm:cxn modelId="{5926D0C2-0A75-4AEC-99CE-E0C0F7615D37}" srcId="{C4A1C05D-5499-4EC4-A69F-181EBB5C35EC}" destId="{38D3CEB2-36B5-4193-99AB-C6F581387B82}" srcOrd="1" destOrd="0" parTransId="{2A403442-AF73-4BD3-BB48-53FDA263B523}" sibTransId="{4D01D26E-BA5B-4F52-9896-A6E043A18B87}"/>
    <dgm:cxn modelId="{3CCA8ACC-EDFE-4A40-9E97-3BA7265749E5}" srcId="{C4A1C05D-5499-4EC4-A69F-181EBB5C35EC}" destId="{0EDAFD60-65B0-419F-B2B8-A8DF9732F378}" srcOrd="0" destOrd="0" parTransId="{0FC388D6-B307-4148-B123-A0BD1911D17C}" sibTransId="{345D3E34-EFCC-436A-8873-4AA80B3FD12A}"/>
    <dgm:cxn modelId="{88EA27DB-4B54-4B46-BA99-BC829E95242A}" srcId="{38D3CEB2-36B5-4193-99AB-C6F581387B82}" destId="{0975DEC6-2930-4BCE-8371-AFE52C2C52A1}" srcOrd="0" destOrd="0" parTransId="{CB340CE9-DEFA-4CF8-8798-50AEBE48A6DE}" sibTransId="{E79E9BA9-0F67-44B3-A957-EC7757B69457}"/>
    <dgm:cxn modelId="{E020ECF0-97BD-402C-B6BD-0046267A2B44}" type="presOf" srcId="{0975DEC6-2930-4BCE-8371-AFE52C2C52A1}" destId="{72024FE9-4DB6-49AE-8D54-ABEBDB1A56EA}" srcOrd="0" destOrd="2" presId="urn:microsoft.com/office/officeart/2005/8/layout/vList2"/>
    <dgm:cxn modelId="{CA9005A8-4150-41DD-A2CA-4A87073B061C}" type="presParOf" srcId="{60895C36-6152-40D8-8E23-71058C917C48}" destId="{E7646652-8969-45C7-BF75-A350E1194FFA}" srcOrd="0" destOrd="0" presId="urn:microsoft.com/office/officeart/2005/8/layout/vList2"/>
    <dgm:cxn modelId="{56D2BE08-766F-44D1-ADDE-67B2D25E6595}" type="presParOf" srcId="{60895C36-6152-40D8-8E23-71058C917C48}" destId="{72024FE9-4DB6-49AE-8D54-ABEBDB1A56E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AF7B6C-E1BE-4C49-8934-82668B0C6D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81BE06D3-E14C-4B46-88C4-CE463DD6750F}">
      <dgm:prSet phldrT="[Texto]"/>
      <dgm:spPr/>
      <dgm:t>
        <a:bodyPr/>
        <a:lstStyle/>
        <a:p>
          <a:r>
            <a:rPr lang="es-AR" dirty="0"/>
            <a:t>Jerarquías</a:t>
          </a:r>
        </a:p>
      </dgm:t>
    </dgm:pt>
    <dgm:pt modelId="{9A958BF6-9D0A-47E7-8E05-4BD313405CB8}" type="parTrans" cxnId="{81D21000-B935-4FED-82B6-860C00198E59}">
      <dgm:prSet/>
      <dgm:spPr/>
      <dgm:t>
        <a:bodyPr/>
        <a:lstStyle/>
        <a:p>
          <a:endParaRPr lang="es-AR"/>
        </a:p>
      </dgm:t>
    </dgm:pt>
    <dgm:pt modelId="{A0A75B60-4F5D-4FB4-9B19-2BAF94547FEC}" type="sibTrans" cxnId="{81D21000-B935-4FED-82B6-860C00198E59}">
      <dgm:prSet/>
      <dgm:spPr/>
      <dgm:t>
        <a:bodyPr/>
        <a:lstStyle/>
        <a:p>
          <a:endParaRPr lang="es-AR"/>
        </a:p>
      </dgm:t>
    </dgm:pt>
    <dgm:pt modelId="{660DDFB4-CF44-4FBA-9E0A-09D0F90B777B}">
      <dgm:prSet phldrT="[Texto]"/>
      <dgm:spPr/>
      <dgm:t>
        <a:bodyPr/>
        <a:lstStyle/>
        <a:p>
          <a:r>
            <a:rPr lang="es-AR" dirty="0"/>
            <a:t>Permite extraer propiedades </a:t>
          </a:r>
          <a:r>
            <a:rPr lang="es-AR" dirty="0" err="1"/>
            <a:t>comúnes</a:t>
          </a:r>
          <a:r>
            <a:rPr lang="es-AR" dirty="0"/>
            <a:t> de varias entidades (o relaciones) y generar una </a:t>
          </a:r>
          <a:r>
            <a:rPr lang="es-AR" dirty="0" err="1"/>
            <a:t>superentidad</a:t>
          </a:r>
          <a:r>
            <a:rPr lang="es-AR" dirty="0"/>
            <a:t> que las contenga	</a:t>
          </a:r>
        </a:p>
      </dgm:t>
    </dgm:pt>
    <dgm:pt modelId="{3682BB10-65F3-4B42-96C2-7FE47AE40739}" type="parTrans" cxnId="{F6619D8F-A890-43CC-950F-83900AED001F}">
      <dgm:prSet/>
      <dgm:spPr/>
      <dgm:t>
        <a:bodyPr/>
        <a:lstStyle/>
        <a:p>
          <a:endParaRPr lang="es-AR"/>
        </a:p>
      </dgm:t>
    </dgm:pt>
    <dgm:pt modelId="{7E0AA052-E552-4FBE-B461-B5FE35AD6608}" type="sibTrans" cxnId="{F6619D8F-A890-43CC-950F-83900AED001F}">
      <dgm:prSet/>
      <dgm:spPr/>
      <dgm:t>
        <a:bodyPr/>
        <a:lstStyle/>
        <a:p>
          <a:endParaRPr lang="es-AR"/>
        </a:p>
      </dgm:t>
    </dgm:pt>
    <dgm:pt modelId="{571E3119-B14F-4C74-8BF9-78D424133D28}">
      <dgm:prSet phldrT="[Texto]"/>
      <dgm:spPr/>
      <dgm:t>
        <a:bodyPr/>
        <a:lstStyle/>
        <a:p>
          <a:r>
            <a:rPr lang="es-AR" dirty="0"/>
            <a:t>Cobertura:</a:t>
          </a:r>
        </a:p>
      </dgm:t>
    </dgm:pt>
    <dgm:pt modelId="{E0C2FD28-3985-4D61-94A0-2793FA399508}" type="parTrans" cxnId="{D06154FA-A35B-47FF-802F-CB5B6422C003}">
      <dgm:prSet/>
      <dgm:spPr/>
      <dgm:t>
        <a:bodyPr/>
        <a:lstStyle/>
        <a:p>
          <a:endParaRPr lang="es-AR"/>
        </a:p>
      </dgm:t>
    </dgm:pt>
    <dgm:pt modelId="{A904D504-040D-43CA-9DBD-11CAB8368BDB}" type="sibTrans" cxnId="{D06154FA-A35B-47FF-802F-CB5B6422C003}">
      <dgm:prSet/>
      <dgm:spPr/>
      <dgm:t>
        <a:bodyPr/>
        <a:lstStyle/>
        <a:p>
          <a:endParaRPr lang="es-AR"/>
        </a:p>
      </dgm:t>
    </dgm:pt>
    <dgm:pt modelId="{E3713F2E-F48B-423B-B77A-5861B73EBF60}">
      <dgm:prSet phldrT="[Texto]"/>
      <dgm:spPr/>
      <dgm:t>
        <a:bodyPr/>
        <a:lstStyle/>
        <a:p>
          <a:r>
            <a:rPr lang="es-AR" dirty="0"/>
            <a:t>Total o parcial</a:t>
          </a:r>
        </a:p>
      </dgm:t>
    </dgm:pt>
    <dgm:pt modelId="{21646B2E-1DDF-4BA1-9190-DE1D05F1AF16}" type="parTrans" cxnId="{46F9EA65-C5A3-4742-BC26-DBB48420C778}">
      <dgm:prSet/>
      <dgm:spPr/>
      <dgm:t>
        <a:bodyPr/>
        <a:lstStyle/>
        <a:p>
          <a:endParaRPr lang="es-AR"/>
        </a:p>
      </dgm:t>
    </dgm:pt>
    <dgm:pt modelId="{CD303C79-1CDA-4889-9807-DF509F8199AF}" type="sibTrans" cxnId="{46F9EA65-C5A3-4742-BC26-DBB48420C778}">
      <dgm:prSet/>
      <dgm:spPr/>
      <dgm:t>
        <a:bodyPr/>
        <a:lstStyle/>
        <a:p>
          <a:endParaRPr lang="es-AR"/>
        </a:p>
      </dgm:t>
    </dgm:pt>
    <dgm:pt modelId="{BCBBC530-BC4F-43B7-8C76-1B57B2FEE301}">
      <dgm:prSet phldrT="[Texto]"/>
      <dgm:spPr/>
      <dgm:t>
        <a:bodyPr/>
        <a:lstStyle/>
        <a:p>
          <a:r>
            <a:rPr lang="es-AR" dirty="0"/>
            <a:t>Superpuesta o exclusiva</a:t>
          </a:r>
        </a:p>
      </dgm:t>
    </dgm:pt>
    <dgm:pt modelId="{1795B1CB-2D7E-492B-89B3-63D272B6FA67}" type="parTrans" cxnId="{B173EC51-8E5A-4BAF-81E2-8E809F56449A}">
      <dgm:prSet/>
      <dgm:spPr/>
      <dgm:t>
        <a:bodyPr/>
        <a:lstStyle/>
        <a:p>
          <a:endParaRPr lang="es-AR"/>
        </a:p>
      </dgm:t>
    </dgm:pt>
    <dgm:pt modelId="{31C70A1F-8252-4FD7-A92C-C9C7F935106A}" type="sibTrans" cxnId="{B173EC51-8E5A-4BAF-81E2-8E809F56449A}">
      <dgm:prSet/>
      <dgm:spPr/>
      <dgm:t>
        <a:bodyPr/>
        <a:lstStyle/>
        <a:p>
          <a:endParaRPr lang="es-AR"/>
        </a:p>
      </dgm:t>
    </dgm:pt>
    <dgm:pt modelId="{49BD02BE-9367-4A3B-9374-A36F3AB351DA}" type="pres">
      <dgm:prSet presAssocID="{63AF7B6C-E1BE-4C49-8934-82668B0C6D6D}" presName="linear" presStyleCnt="0">
        <dgm:presLayoutVars>
          <dgm:animLvl val="lvl"/>
          <dgm:resizeHandles val="exact"/>
        </dgm:presLayoutVars>
      </dgm:prSet>
      <dgm:spPr/>
    </dgm:pt>
    <dgm:pt modelId="{76455BE7-EF6D-455A-A804-134A4AB0DAB9}" type="pres">
      <dgm:prSet presAssocID="{81BE06D3-E14C-4B46-88C4-CE463DD6750F}" presName="parentText" presStyleLbl="node1" presStyleIdx="0" presStyleCnt="1">
        <dgm:presLayoutVars>
          <dgm:chMax val="0"/>
          <dgm:bulletEnabled val="1"/>
        </dgm:presLayoutVars>
      </dgm:prSet>
      <dgm:spPr/>
    </dgm:pt>
    <dgm:pt modelId="{F5853451-10C8-4C7C-80FD-38C42853EDDE}" type="pres">
      <dgm:prSet presAssocID="{81BE06D3-E14C-4B46-88C4-CE463DD6750F}" presName="childText" presStyleLbl="revTx" presStyleIdx="0" presStyleCnt="1">
        <dgm:presLayoutVars>
          <dgm:bulletEnabled val="1"/>
        </dgm:presLayoutVars>
      </dgm:prSet>
      <dgm:spPr/>
    </dgm:pt>
  </dgm:ptLst>
  <dgm:cxnLst>
    <dgm:cxn modelId="{81D21000-B935-4FED-82B6-860C00198E59}" srcId="{63AF7B6C-E1BE-4C49-8934-82668B0C6D6D}" destId="{81BE06D3-E14C-4B46-88C4-CE463DD6750F}" srcOrd="0" destOrd="0" parTransId="{9A958BF6-9D0A-47E7-8E05-4BD313405CB8}" sibTransId="{A0A75B60-4F5D-4FB4-9B19-2BAF94547FEC}"/>
    <dgm:cxn modelId="{89F65404-40EC-41C3-984E-C9B64FA6A272}" type="presOf" srcId="{63AF7B6C-E1BE-4C49-8934-82668B0C6D6D}" destId="{49BD02BE-9367-4A3B-9374-A36F3AB351DA}" srcOrd="0" destOrd="0" presId="urn:microsoft.com/office/officeart/2005/8/layout/vList2"/>
    <dgm:cxn modelId="{239F5F15-3681-42C3-9798-9994780D0242}" type="presOf" srcId="{E3713F2E-F48B-423B-B77A-5861B73EBF60}" destId="{F5853451-10C8-4C7C-80FD-38C42853EDDE}" srcOrd="0" destOrd="2" presId="urn:microsoft.com/office/officeart/2005/8/layout/vList2"/>
    <dgm:cxn modelId="{46F9EA65-C5A3-4742-BC26-DBB48420C778}" srcId="{571E3119-B14F-4C74-8BF9-78D424133D28}" destId="{E3713F2E-F48B-423B-B77A-5861B73EBF60}" srcOrd="0" destOrd="0" parTransId="{21646B2E-1DDF-4BA1-9190-DE1D05F1AF16}" sibTransId="{CD303C79-1CDA-4889-9807-DF509F8199AF}"/>
    <dgm:cxn modelId="{B173EC51-8E5A-4BAF-81E2-8E809F56449A}" srcId="{571E3119-B14F-4C74-8BF9-78D424133D28}" destId="{BCBBC530-BC4F-43B7-8C76-1B57B2FEE301}" srcOrd="1" destOrd="0" parTransId="{1795B1CB-2D7E-492B-89B3-63D272B6FA67}" sibTransId="{31C70A1F-8252-4FD7-A92C-C9C7F935106A}"/>
    <dgm:cxn modelId="{52AEFA82-D8FE-4472-9EB4-61BC569B2C28}" type="presOf" srcId="{660DDFB4-CF44-4FBA-9E0A-09D0F90B777B}" destId="{F5853451-10C8-4C7C-80FD-38C42853EDDE}" srcOrd="0" destOrd="0" presId="urn:microsoft.com/office/officeart/2005/8/layout/vList2"/>
    <dgm:cxn modelId="{3B7F868C-FC0A-4C65-9057-793F0DFB720C}" type="presOf" srcId="{571E3119-B14F-4C74-8BF9-78D424133D28}" destId="{F5853451-10C8-4C7C-80FD-38C42853EDDE}" srcOrd="0" destOrd="1" presId="urn:microsoft.com/office/officeart/2005/8/layout/vList2"/>
    <dgm:cxn modelId="{F6619D8F-A890-43CC-950F-83900AED001F}" srcId="{81BE06D3-E14C-4B46-88C4-CE463DD6750F}" destId="{660DDFB4-CF44-4FBA-9E0A-09D0F90B777B}" srcOrd="0" destOrd="0" parTransId="{3682BB10-65F3-4B42-96C2-7FE47AE40739}" sibTransId="{7E0AA052-E552-4FBE-B461-B5FE35AD6608}"/>
    <dgm:cxn modelId="{3066F998-7231-437F-B627-56515DAFAC13}" type="presOf" srcId="{81BE06D3-E14C-4B46-88C4-CE463DD6750F}" destId="{76455BE7-EF6D-455A-A804-134A4AB0DAB9}" srcOrd="0" destOrd="0" presId="urn:microsoft.com/office/officeart/2005/8/layout/vList2"/>
    <dgm:cxn modelId="{8D60D899-B927-46D2-AEBE-64291C921F4D}" type="presOf" srcId="{BCBBC530-BC4F-43B7-8C76-1B57B2FEE301}" destId="{F5853451-10C8-4C7C-80FD-38C42853EDDE}" srcOrd="0" destOrd="3" presId="urn:microsoft.com/office/officeart/2005/8/layout/vList2"/>
    <dgm:cxn modelId="{D06154FA-A35B-47FF-802F-CB5B6422C003}" srcId="{81BE06D3-E14C-4B46-88C4-CE463DD6750F}" destId="{571E3119-B14F-4C74-8BF9-78D424133D28}" srcOrd="1" destOrd="0" parTransId="{E0C2FD28-3985-4D61-94A0-2793FA399508}" sibTransId="{A904D504-040D-43CA-9DBD-11CAB8368BDB}"/>
    <dgm:cxn modelId="{15DE4FA2-F406-453D-94BB-A94ABB5D1E42}" type="presParOf" srcId="{49BD02BE-9367-4A3B-9374-A36F3AB351DA}" destId="{76455BE7-EF6D-455A-A804-134A4AB0DAB9}" srcOrd="0" destOrd="0" presId="urn:microsoft.com/office/officeart/2005/8/layout/vList2"/>
    <dgm:cxn modelId="{831FF2AB-95EE-4810-9984-74A9433F0939}" type="presParOf" srcId="{49BD02BE-9367-4A3B-9374-A36F3AB351DA}" destId="{F5853451-10C8-4C7C-80FD-38C42853EDD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B60C5-A937-4F91-B359-39E0E100E5F7}">
      <dsp:nvSpPr>
        <dsp:cNvPr id="0" name=""/>
        <dsp:cNvSpPr/>
      </dsp:nvSpPr>
      <dsp:spPr>
        <a:xfrm>
          <a:off x="0" y="45789"/>
          <a:ext cx="8915400" cy="18298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s-AR" sz="4600" kern="1200" dirty="0"/>
            <a:t>Componentes adicionales de modelado</a:t>
          </a:r>
        </a:p>
      </dsp:txBody>
      <dsp:txXfrm>
        <a:off x="89327" y="135116"/>
        <a:ext cx="8736746" cy="1651226"/>
      </dsp:txXfrm>
    </dsp:sp>
    <dsp:sp modelId="{EEEB5647-3D6D-44FE-A4A5-68F65D7F99D1}">
      <dsp:nvSpPr>
        <dsp:cNvPr id="0" name=""/>
        <dsp:cNvSpPr/>
      </dsp:nvSpPr>
      <dsp:spPr>
        <a:xfrm>
          <a:off x="0" y="1875670"/>
          <a:ext cx="8915400" cy="18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58420" rIns="327152" bIns="58420" numCol="1" spcCol="1270" anchor="t" anchorCtr="0">
          <a:noAutofit/>
        </a:bodyPr>
        <a:lstStyle/>
        <a:p>
          <a:pPr marL="285750" lvl="1" indent="-285750" algn="l" defTabSz="1600200">
            <a:lnSpc>
              <a:spcPct val="90000"/>
            </a:lnSpc>
            <a:spcBef>
              <a:spcPct val="0"/>
            </a:spcBef>
            <a:spcAft>
              <a:spcPct val="20000"/>
            </a:spcAft>
            <a:buChar char="•"/>
          </a:pPr>
          <a:r>
            <a:rPr lang="es-AR" sz="3600" kern="1200" dirty="0"/>
            <a:t>Atributos compuestos</a:t>
          </a:r>
        </a:p>
        <a:p>
          <a:pPr marL="285750" lvl="1" indent="-285750" algn="l" defTabSz="1600200">
            <a:lnSpc>
              <a:spcPct val="90000"/>
            </a:lnSpc>
            <a:spcBef>
              <a:spcPct val="0"/>
            </a:spcBef>
            <a:spcAft>
              <a:spcPct val="20000"/>
            </a:spcAft>
            <a:buChar char="•"/>
          </a:pPr>
          <a:r>
            <a:rPr lang="es-AR" sz="3600" kern="1200" dirty="0"/>
            <a:t>Jerarquías/subconjuntos</a:t>
          </a:r>
        </a:p>
        <a:p>
          <a:pPr marL="285750" lvl="1" indent="-285750" algn="l" defTabSz="1600200">
            <a:lnSpc>
              <a:spcPct val="90000"/>
            </a:lnSpc>
            <a:spcBef>
              <a:spcPct val="0"/>
            </a:spcBef>
            <a:spcAft>
              <a:spcPct val="20000"/>
            </a:spcAft>
            <a:buChar char="•"/>
          </a:pPr>
          <a:r>
            <a:rPr lang="es-AR" sz="3600" kern="1200" dirty="0"/>
            <a:t>Identificadores</a:t>
          </a:r>
        </a:p>
      </dsp:txBody>
      <dsp:txXfrm>
        <a:off x="0" y="1875670"/>
        <a:ext cx="8915400" cy="18567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DE4B3-FB9F-41C6-B6D2-3E018F381D20}">
      <dsp:nvSpPr>
        <dsp:cNvPr id="0" name=""/>
        <dsp:cNvSpPr/>
      </dsp:nvSpPr>
      <dsp:spPr>
        <a:xfrm>
          <a:off x="0" y="210467"/>
          <a:ext cx="8915400" cy="9354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s-AR" sz="3900" kern="1200" dirty="0"/>
            <a:t>Atributos compuestos</a:t>
          </a:r>
        </a:p>
      </dsp:txBody>
      <dsp:txXfrm>
        <a:off x="45663" y="256130"/>
        <a:ext cx="8824074" cy="844089"/>
      </dsp:txXfrm>
    </dsp:sp>
    <dsp:sp modelId="{60EADED0-653F-4DF2-BA22-8E8C7701DF76}">
      <dsp:nvSpPr>
        <dsp:cNvPr id="0" name=""/>
        <dsp:cNvSpPr/>
      </dsp:nvSpPr>
      <dsp:spPr>
        <a:xfrm>
          <a:off x="0" y="1145882"/>
          <a:ext cx="8915400" cy="2421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s-AR" sz="3000" kern="1200" dirty="0"/>
            <a:t>Representan un atributo generado a partir de una combinación de atributos simples</a:t>
          </a:r>
        </a:p>
        <a:p>
          <a:pPr marL="285750" lvl="1" indent="-285750" algn="l" defTabSz="1333500">
            <a:lnSpc>
              <a:spcPct val="90000"/>
            </a:lnSpc>
            <a:spcBef>
              <a:spcPct val="0"/>
            </a:spcBef>
            <a:spcAft>
              <a:spcPct val="20000"/>
            </a:spcAft>
            <a:buChar char="•"/>
          </a:pPr>
          <a:r>
            <a:rPr lang="es-AR" sz="3000" kern="1200" dirty="0"/>
            <a:t>Puede ser polivalente y no obligatorio</a:t>
          </a:r>
        </a:p>
        <a:p>
          <a:pPr marL="285750" lvl="1" indent="-285750" algn="l" defTabSz="1333500">
            <a:lnSpc>
              <a:spcPct val="90000"/>
            </a:lnSpc>
            <a:spcBef>
              <a:spcPct val="0"/>
            </a:spcBef>
            <a:spcAft>
              <a:spcPct val="20000"/>
            </a:spcAft>
            <a:buChar char="•"/>
          </a:pPr>
          <a:r>
            <a:rPr lang="es-AR" sz="3000" kern="1200" dirty="0"/>
            <a:t>Sus atributos simples pueden ser polivalentes y no obligatorios también.	</a:t>
          </a:r>
        </a:p>
      </dsp:txBody>
      <dsp:txXfrm>
        <a:off x="0" y="1145882"/>
        <a:ext cx="8915400" cy="2421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46652-8969-45C7-BF75-A350E1194FFA}">
      <dsp:nvSpPr>
        <dsp:cNvPr id="0" name=""/>
        <dsp:cNvSpPr/>
      </dsp:nvSpPr>
      <dsp:spPr>
        <a:xfrm>
          <a:off x="0" y="28487"/>
          <a:ext cx="8915400" cy="8874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AR" sz="3700" kern="1200" dirty="0"/>
            <a:t>Identificadores</a:t>
          </a:r>
        </a:p>
      </dsp:txBody>
      <dsp:txXfrm>
        <a:off x="43321" y="71808"/>
        <a:ext cx="8828758" cy="800803"/>
      </dsp:txXfrm>
    </dsp:sp>
    <dsp:sp modelId="{72024FE9-4DB6-49AE-8D54-ABEBDB1A56EA}">
      <dsp:nvSpPr>
        <dsp:cNvPr id="0" name=""/>
        <dsp:cNvSpPr/>
      </dsp:nvSpPr>
      <dsp:spPr>
        <a:xfrm>
          <a:off x="0" y="915932"/>
          <a:ext cx="8915400" cy="283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s-AR" sz="2900" kern="1200" dirty="0"/>
            <a:t>Es un atributo o conjunto de atributos que permite reconocer una entidad de manera unívoca dentro del conjunto de entidades</a:t>
          </a:r>
        </a:p>
        <a:p>
          <a:pPr marL="285750" lvl="1" indent="-285750" algn="l" defTabSz="1289050">
            <a:lnSpc>
              <a:spcPct val="90000"/>
            </a:lnSpc>
            <a:spcBef>
              <a:spcPct val="0"/>
            </a:spcBef>
            <a:spcAft>
              <a:spcPct val="20000"/>
            </a:spcAft>
            <a:buChar char="•"/>
          </a:pPr>
          <a:r>
            <a:rPr lang="es-AR" sz="2900" kern="1200" dirty="0"/>
            <a:t>Pueden ser</a:t>
          </a:r>
        </a:p>
        <a:p>
          <a:pPr marL="571500" lvl="2" indent="-285750" algn="l" defTabSz="1289050">
            <a:lnSpc>
              <a:spcPct val="90000"/>
            </a:lnSpc>
            <a:spcBef>
              <a:spcPct val="0"/>
            </a:spcBef>
            <a:spcAft>
              <a:spcPct val="20000"/>
            </a:spcAft>
            <a:buChar char="•"/>
          </a:pPr>
          <a:r>
            <a:rPr lang="es-AR" sz="2900" kern="1200" dirty="0"/>
            <a:t>simples o compuestos</a:t>
          </a:r>
        </a:p>
        <a:p>
          <a:pPr marL="571500" lvl="2" indent="-285750" algn="l" defTabSz="1289050">
            <a:lnSpc>
              <a:spcPct val="90000"/>
            </a:lnSpc>
            <a:spcBef>
              <a:spcPct val="0"/>
            </a:spcBef>
            <a:spcAft>
              <a:spcPct val="20000"/>
            </a:spcAft>
            <a:buChar char="•"/>
          </a:pPr>
          <a:r>
            <a:rPr lang="es-AR" sz="2900" kern="1200" dirty="0"/>
            <a:t>Internos o externos</a:t>
          </a:r>
        </a:p>
      </dsp:txBody>
      <dsp:txXfrm>
        <a:off x="0" y="915932"/>
        <a:ext cx="8915400" cy="28338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55BE7-EF6D-455A-A804-134A4AB0DAB9}">
      <dsp:nvSpPr>
        <dsp:cNvPr id="0" name=""/>
        <dsp:cNvSpPr/>
      </dsp:nvSpPr>
      <dsp:spPr>
        <a:xfrm>
          <a:off x="0" y="28487"/>
          <a:ext cx="8915400" cy="8874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AR" sz="3700" kern="1200" dirty="0"/>
            <a:t>Jerarquías</a:t>
          </a:r>
        </a:p>
      </dsp:txBody>
      <dsp:txXfrm>
        <a:off x="43321" y="71808"/>
        <a:ext cx="8828758" cy="800803"/>
      </dsp:txXfrm>
    </dsp:sp>
    <dsp:sp modelId="{F5853451-10C8-4C7C-80FD-38C42853EDDE}">
      <dsp:nvSpPr>
        <dsp:cNvPr id="0" name=""/>
        <dsp:cNvSpPr/>
      </dsp:nvSpPr>
      <dsp:spPr>
        <a:xfrm>
          <a:off x="0" y="915932"/>
          <a:ext cx="8915400" cy="2833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s-AR" sz="2900" kern="1200" dirty="0"/>
            <a:t>Permite extraer propiedades </a:t>
          </a:r>
          <a:r>
            <a:rPr lang="es-AR" sz="2900" kern="1200" dirty="0" err="1"/>
            <a:t>comúnes</a:t>
          </a:r>
          <a:r>
            <a:rPr lang="es-AR" sz="2900" kern="1200" dirty="0"/>
            <a:t> de varias entidades (o relaciones) y generar una </a:t>
          </a:r>
          <a:r>
            <a:rPr lang="es-AR" sz="2900" kern="1200" dirty="0" err="1"/>
            <a:t>superentidad</a:t>
          </a:r>
          <a:r>
            <a:rPr lang="es-AR" sz="2900" kern="1200" dirty="0"/>
            <a:t> que las contenga	</a:t>
          </a:r>
        </a:p>
        <a:p>
          <a:pPr marL="285750" lvl="1" indent="-285750" algn="l" defTabSz="1289050">
            <a:lnSpc>
              <a:spcPct val="90000"/>
            </a:lnSpc>
            <a:spcBef>
              <a:spcPct val="0"/>
            </a:spcBef>
            <a:spcAft>
              <a:spcPct val="20000"/>
            </a:spcAft>
            <a:buChar char="•"/>
          </a:pPr>
          <a:r>
            <a:rPr lang="es-AR" sz="2900" kern="1200" dirty="0"/>
            <a:t>Cobertura:</a:t>
          </a:r>
        </a:p>
        <a:p>
          <a:pPr marL="571500" lvl="2" indent="-285750" algn="l" defTabSz="1289050">
            <a:lnSpc>
              <a:spcPct val="90000"/>
            </a:lnSpc>
            <a:spcBef>
              <a:spcPct val="0"/>
            </a:spcBef>
            <a:spcAft>
              <a:spcPct val="20000"/>
            </a:spcAft>
            <a:buChar char="•"/>
          </a:pPr>
          <a:r>
            <a:rPr lang="es-AR" sz="2900" kern="1200" dirty="0"/>
            <a:t>Total o parcial</a:t>
          </a:r>
        </a:p>
        <a:p>
          <a:pPr marL="571500" lvl="2" indent="-285750" algn="l" defTabSz="1289050">
            <a:lnSpc>
              <a:spcPct val="90000"/>
            </a:lnSpc>
            <a:spcBef>
              <a:spcPct val="0"/>
            </a:spcBef>
            <a:spcAft>
              <a:spcPct val="20000"/>
            </a:spcAft>
            <a:buChar char="•"/>
          </a:pPr>
          <a:r>
            <a:rPr lang="es-AR" sz="2900" kern="1200" dirty="0"/>
            <a:t>Superpuesta o exclusiva</a:t>
          </a:r>
        </a:p>
      </dsp:txBody>
      <dsp:txXfrm>
        <a:off x="0" y="915932"/>
        <a:ext cx="8915400" cy="28338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98A73-BFC0-440F-AB9E-CBC58126C22B}" type="datetimeFigureOut">
              <a:rPr lang="es-AR" smtClean="0"/>
              <a:pPr/>
              <a:t>13/11/2024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1EBD0-B351-4773-9296-22C7F008DFB8}" type="slidenum">
              <a:rPr lang="es-AR" smtClean="0"/>
              <a:pPr/>
              <a:t>‹Nº›</a:t>
            </a:fld>
            <a:endParaRPr lang="es-AR"/>
          </a:p>
        </p:txBody>
      </p:sp>
    </p:spTree>
    <p:extLst>
      <p:ext uri="{BB962C8B-B14F-4D97-AF65-F5344CB8AC3E}">
        <p14:creationId xmlns:p14="http://schemas.microsoft.com/office/powerpoint/2010/main" val="32573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1</a:t>
            </a:fld>
            <a:endParaRPr lang="es-AR"/>
          </a:p>
        </p:txBody>
      </p:sp>
    </p:spTree>
    <p:extLst>
      <p:ext uri="{BB962C8B-B14F-4D97-AF65-F5344CB8AC3E}">
        <p14:creationId xmlns:p14="http://schemas.microsoft.com/office/powerpoint/2010/main" val="1025957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72527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64034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2724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94705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04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4278187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3334275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93735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78600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336877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115684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s-AR"/>
              <a:t>UNLP - Facultad de Informática</a:t>
            </a:r>
          </a:p>
        </p:txBody>
      </p:sp>
      <p:sp>
        <p:nvSpPr>
          <p:cNvPr id="8" name="Footer Placeholder 7"/>
          <p:cNvSpPr>
            <a:spLocks noGrp="1"/>
          </p:cNvSpPr>
          <p:nvPr>
            <p:ph type="ftr" sz="quarter" idx="11"/>
          </p:nvPr>
        </p:nvSpPr>
        <p:spPr/>
        <p:txBody>
          <a:bodyPr/>
          <a:lstStyle/>
          <a:p>
            <a:r>
              <a:rPr lang="es-AR"/>
              <a:t>DBD  - CLASE 1</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02968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AR"/>
              <a:t>UNLP - Facultad de Informática</a:t>
            </a:r>
          </a:p>
        </p:txBody>
      </p:sp>
      <p:sp>
        <p:nvSpPr>
          <p:cNvPr id="4" name="Footer Placeholder 3"/>
          <p:cNvSpPr>
            <a:spLocks noGrp="1"/>
          </p:cNvSpPr>
          <p:nvPr>
            <p:ph type="ftr" sz="quarter" idx="11"/>
          </p:nvPr>
        </p:nvSpPr>
        <p:spPr/>
        <p:txBody>
          <a:bodyPr/>
          <a:lstStyle/>
          <a:p>
            <a:r>
              <a:rPr lang="es-AR"/>
              <a:t>DBD  - CLASE 1</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104219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AR"/>
              <a:t>UNLP - Facultad de Informática</a:t>
            </a:r>
          </a:p>
        </p:txBody>
      </p:sp>
      <p:sp>
        <p:nvSpPr>
          <p:cNvPr id="3" name="Footer Placeholder 2"/>
          <p:cNvSpPr>
            <a:spLocks noGrp="1"/>
          </p:cNvSpPr>
          <p:nvPr>
            <p:ph type="ftr" sz="quarter" idx="11"/>
          </p:nvPr>
        </p:nvSpPr>
        <p:spPr/>
        <p:txBody>
          <a:bodyPr/>
          <a:lstStyle/>
          <a:p>
            <a:r>
              <a:rPr lang="es-AR"/>
              <a:t>DBD  - CLASE 1</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34464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405756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87446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s-AR"/>
              <a:t>UNLP - Facultad de Informática</a:t>
            </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AR"/>
              <a:t>DBD  - CLASE 1</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29C196-6EC7-4118-A5C6-AEB17F0475D0}" type="slidenum">
              <a:rPr lang="es-AR" smtClean="0"/>
              <a:pPr/>
              <a:t>‹Nº›</a:t>
            </a:fld>
            <a:endParaRPr lang="es-AR"/>
          </a:p>
        </p:txBody>
      </p:sp>
    </p:spTree>
    <p:extLst>
      <p:ext uri="{BB962C8B-B14F-4D97-AF65-F5344CB8AC3E}">
        <p14:creationId xmlns:p14="http://schemas.microsoft.com/office/powerpoint/2010/main" val="31057351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Diseño de Bases de Datos</a:t>
            </a:r>
          </a:p>
        </p:txBody>
      </p:sp>
      <p:sp>
        <p:nvSpPr>
          <p:cNvPr id="3" name="Subtítulo 2"/>
          <p:cNvSpPr>
            <a:spLocks noGrp="1"/>
          </p:cNvSpPr>
          <p:nvPr>
            <p:ph type="subTitle" idx="1"/>
          </p:nvPr>
        </p:nvSpPr>
        <p:spPr/>
        <p:txBody>
          <a:bodyPr>
            <a:normAutofit lnSpcReduction="10000"/>
          </a:bodyPr>
          <a:lstStyle/>
          <a:p>
            <a:r>
              <a:rPr lang="es-AR" dirty="0"/>
              <a:t>Prof.  Luciano Marrero</a:t>
            </a:r>
          </a:p>
          <a:p>
            <a:r>
              <a:rPr lang="es-AR" dirty="0"/>
              <a:t>	Pablo Thomas</a:t>
            </a:r>
          </a:p>
          <a:p>
            <a:r>
              <a:rPr lang="es-AR" dirty="0"/>
              <a:t>          Rodolfo Bertone</a:t>
            </a:r>
          </a:p>
        </p:txBody>
      </p:sp>
    </p:spTree>
    <p:extLst>
      <p:ext uri="{BB962C8B-B14F-4D97-AF65-F5344CB8AC3E}">
        <p14:creationId xmlns:p14="http://schemas.microsoft.com/office/powerpoint/2010/main" val="250617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1C3BC-8D1B-6D4B-B9F3-3D5E5A7E762E}"/>
              </a:ext>
            </a:extLst>
          </p:cNvPr>
          <p:cNvSpPr>
            <a:spLocks noGrp="1"/>
          </p:cNvSpPr>
          <p:nvPr>
            <p:ph type="title"/>
          </p:nvPr>
        </p:nvSpPr>
        <p:spPr/>
        <p:txBody>
          <a:bodyPr/>
          <a:lstStyle/>
          <a:p>
            <a:r>
              <a:rPr lang="es-AR" dirty="0"/>
              <a:t>Modelo Conceptual ER</a:t>
            </a:r>
          </a:p>
        </p:txBody>
      </p:sp>
      <p:sp>
        <p:nvSpPr>
          <p:cNvPr id="3" name="Marcador de contenido 2">
            <a:extLst>
              <a:ext uri="{FF2B5EF4-FFF2-40B4-BE49-F238E27FC236}">
                <a16:creationId xmlns:a16="http://schemas.microsoft.com/office/drawing/2014/main" id="{D0BE08BA-78BF-C642-9E84-B7CE6A438463}"/>
              </a:ext>
            </a:extLst>
          </p:cNvPr>
          <p:cNvSpPr>
            <a:spLocks noGrp="1"/>
          </p:cNvSpPr>
          <p:nvPr>
            <p:ph idx="1"/>
          </p:nvPr>
        </p:nvSpPr>
        <p:spPr>
          <a:xfrm>
            <a:off x="1934308" y="1535723"/>
            <a:ext cx="9570304" cy="4375499"/>
          </a:xfrm>
        </p:spPr>
        <p:txBody>
          <a:bodyPr>
            <a:normAutofit fontScale="85000" lnSpcReduction="10000"/>
          </a:bodyPr>
          <a:lstStyle/>
          <a:p>
            <a:r>
              <a:rPr lang="es-AR" dirty="0"/>
              <a:t>Ejemplo 8</a:t>
            </a:r>
          </a:p>
          <a:p>
            <a:pPr lvl="1"/>
            <a:r>
              <a:rPr lang="es-AR" dirty="0"/>
              <a:t>Modelar un problema de facturacion</a:t>
            </a:r>
          </a:p>
          <a:p>
            <a:pPr lvl="2"/>
            <a:r>
              <a:rPr lang="es-AR" dirty="0"/>
              <a:t>De cada factura se conoce el tipo y numero (lo cual genera un identificador), la fecha el cliente al que corresponde y el monto total facturado</a:t>
            </a:r>
          </a:p>
          <a:p>
            <a:pPr lvl="2"/>
            <a:r>
              <a:rPr lang="es-AR" dirty="0"/>
              <a:t>Cada factura tiene renglones.  En cada renglon se determina que producto se vende, la cantidad vendida y el costo unitario del producto vendido.</a:t>
            </a:r>
          </a:p>
          <a:p>
            <a:pPr lvl="2"/>
            <a:r>
              <a:rPr lang="es-AR" dirty="0"/>
              <a:t>Los productos tiene un codigo de barras, un nombre comercial, un stock actual   y un precio de venta.</a:t>
            </a:r>
          </a:p>
          <a:p>
            <a:pPr lvl="2"/>
            <a:r>
              <a:rPr lang="es-AR" dirty="0"/>
              <a:t>De los clientes se sabe el nombre apellido y telefonos</a:t>
            </a:r>
          </a:p>
          <a:p>
            <a:pPr lvl="2"/>
            <a:r>
              <a:rPr lang="es-AR" dirty="0"/>
              <a:t>Se sabe ademas que:</a:t>
            </a:r>
          </a:p>
          <a:p>
            <a:pPr lvl="3"/>
            <a:r>
              <a:rPr lang="es-AR" dirty="0"/>
              <a:t>Un cliente puede tener una o varias compras realizadas.</a:t>
            </a:r>
          </a:p>
          <a:p>
            <a:pPr lvl="3"/>
            <a:r>
              <a:rPr lang="es-AR" dirty="0"/>
              <a:t>Que cada compra esta ligada a un unico cliente</a:t>
            </a:r>
          </a:p>
          <a:p>
            <a:pPr lvl="3"/>
            <a:r>
              <a:rPr lang="es-AR" dirty="0"/>
              <a:t>Que una factura puede tener multiples renglones</a:t>
            </a:r>
          </a:p>
          <a:p>
            <a:pPr lvl="3"/>
            <a:r>
              <a:rPr lang="es-AR" dirty="0"/>
              <a:t>Que en cada renglon solo se puede vender un producto. Ojo con esto  se pueden vender varias unidades pero DEL MISMO UNICO producto.</a:t>
            </a:r>
          </a:p>
          <a:p>
            <a:pPr lvl="3"/>
            <a:r>
              <a:rPr lang="es-AR" dirty="0"/>
              <a:t>Que en una factura un producto vendido solo puede aparecer una vez. Esto es,  no puede ocurrir que un renglon de la factura se vendan huevos y en otro renglon se vuelvan a vender huevos.</a:t>
            </a:r>
          </a:p>
          <a:p>
            <a:pPr lvl="3"/>
            <a:r>
              <a:rPr lang="es-AR" dirty="0"/>
              <a:t>Se debe arbitrar un mecanismo para que si se imprime una factura una o mil veces, todas las impresiones sean igual.</a:t>
            </a:r>
          </a:p>
        </p:txBody>
      </p:sp>
      <p:sp>
        <p:nvSpPr>
          <p:cNvPr id="4" name="Marcador de pie de página 3">
            <a:extLst>
              <a:ext uri="{FF2B5EF4-FFF2-40B4-BE49-F238E27FC236}">
                <a16:creationId xmlns:a16="http://schemas.microsoft.com/office/drawing/2014/main" id="{F32CE5B2-7FED-1F42-8D39-B2E0BA54541E}"/>
              </a:ext>
            </a:extLst>
          </p:cNvPr>
          <p:cNvSpPr>
            <a:spLocks noGrp="1"/>
          </p:cNvSpPr>
          <p:nvPr>
            <p:ph type="ftr" sz="quarter" idx="11"/>
          </p:nvPr>
        </p:nvSpPr>
        <p:spPr/>
        <p:txBody>
          <a:bodyPr/>
          <a:lstStyle/>
          <a:p>
            <a:r>
              <a:rPr lang="es-AR"/>
              <a:t>DBD  - CLASE 1</a:t>
            </a:r>
          </a:p>
        </p:txBody>
      </p:sp>
      <p:sp>
        <p:nvSpPr>
          <p:cNvPr id="5" name="Marcador de número de diapositiva 4">
            <a:extLst>
              <a:ext uri="{FF2B5EF4-FFF2-40B4-BE49-F238E27FC236}">
                <a16:creationId xmlns:a16="http://schemas.microsoft.com/office/drawing/2014/main" id="{D941188B-5969-5E4E-A4E3-ED9617ADF240}"/>
              </a:ext>
            </a:extLst>
          </p:cNvPr>
          <p:cNvSpPr>
            <a:spLocks noGrp="1"/>
          </p:cNvSpPr>
          <p:nvPr>
            <p:ph type="sldNum" sz="quarter" idx="12"/>
          </p:nvPr>
        </p:nvSpPr>
        <p:spPr/>
        <p:txBody>
          <a:bodyPr/>
          <a:lstStyle/>
          <a:p>
            <a:fld id="{7929C196-6EC7-4118-A5C6-AEB17F0475D0}" type="slidenum">
              <a:rPr lang="es-AR" smtClean="0"/>
              <a:pPr/>
              <a:t>10</a:t>
            </a:fld>
            <a:endParaRPr lang="es-AR"/>
          </a:p>
        </p:txBody>
      </p:sp>
    </p:spTree>
    <p:extLst>
      <p:ext uri="{BB962C8B-B14F-4D97-AF65-F5344CB8AC3E}">
        <p14:creationId xmlns:p14="http://schemas.microsoft.com/office/powerpoint/2010/main" val="230220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sp>
        <p:nvSpPr>
          <p:cNvPr id="3" name="Marcador de contenido 2"/>
          <p:cNvSpPr>
            <a:spLocks noGrp="1"/>
          </p:cNvSpPr>
          <p:nvPr>
            <p:ph idx="1"/>
          </p:nvPr>
        </p:nvSpPr>
        <p:spPr>
          <a:xfrm>
            <a:off x="2264898" y="1575581"/>
            <a:ext cx="9664505" cy="4754881"/>
          </a:xfrm>
        </p:spPr>
        <p:txBody>
          <a:bodyPr>
            <a:normAutofit/>
          </a:bodyPr>
          <a:lstStyle/>
          <a:p>
            <a:r>
              <a:rPr lang="es-AR" b="1" dirty="0"/>
              <a:t>Ejemplo final integrador </a:t>
            </a:r>
            <a:r>
              <a:rPr lang="es-ES" altLang="es-AR" dirty="0"/>
              <a:t>Creación de una BD para una empresa. Manipulamos empleados, departamentos y proyectos</a:t>
            </a:r>
          </a:p>
          <a:p>
            <a:pPr marL="952500" lvl="1" indent="-495300">
              <a:lnSpc>
                <a:spcPct val="80000"/>
              </a:lnSpc>
            </a:pPr>
            <a:r>
              <a:rPr lang="es-ES" altLang="es-AR" sz="1700" dirty="0"/>
              <a:t>La empresa está organizada en departamentos. Cada departamento tiene un nombre único, un número único y un cierto empleado que lo dirige (debe indicarse la fecha desde cuando es director).  Un departamento puede estar en varios lugares</a:t>
            </a:r>
          </a:p>
          <a:p>
            <a:pPr marL="952500" lvl="1" indent="-495300">
              <a:lnSpc>
                <a:spcPct val="80000"/>
              </a:lnSpc>
            </a:pPr>
            <a:r>
              <a:rPr lang="es-ES" altLang="es-AR" sz="1700" dirty="0"/>
              <a:t>Cada departamento controla un cierto número de proyectos, cada uno de los cuales tiene un nombre y número único y se lleva a cabo en un único lugar.</a:t>
            </a:r>
          </a:p>
          <a:p>
            <a:pPr marL="952500" lvl="1" indent="-495300">
              <a:lnSpc>
                <a:spcPct val="80000"/>
              </a:lnSpc>
            </a:pPr>
            <a:r>
              <a:rPr lang="es-ES" altLang="es-AR" sz="1700" dirty="0"/>
              <a:t>Para cada empleado se conoce el nombre, sexo, dirección, salario fecha de nacimiento, número de </a:t>
            </a:r>
            <a:r>
              <a:rPr lang="es-ES" altLang="es-AR" sz="1700" dirty="0" err="1"/>
              <a:t>dni</a:t>
            </a:r>
            <a:r>
              <a:rPr lang="es-ES" altLang="es-AR" sz="1700" dirty="0"/>
              <a:t> (irrepetible).  Todo empleado está asignado a un departamento, pero puede trabajar en varios proyectos. Interesa conocer el número de horas semanales que cada empleado le dedica a cada proyecto. Es importante conocer el jefe de cada empleado.</a:t>
            </a:r>
          </a:p>
          <a:p>
            <a:pPr marL="952500" lvl="1" indent="-495300">
              <a:lnSpc>
                <a:spcPct val="80000"/>
              </a:lnSpc>
            </a:pPr>
            <a:r>
              <a:rPr lang="es-ES" altLang="es-AR" sz="1700" dirty="0"/>
              <a:t>Se administra, además, datos familiares de cada empleado,  De cada familiar se guardará el nombre, el sexo, la fecha de nacimiento y parentesco con el empleado.</a:t>
            </a:r>
          </a:p>
          <a:p>
            <a:endParaRPr lang="es-AR" dirty="0"/>
          </a:p>
        </p:txBody>
      </p:sp>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11</a:t>
            </a:fld>
            <a:endParaRPr lang="es-AR"/>
          </a:p>
        </p:txBody>
      </p:sp>
    </p:spTree>
    <p:extLst>
      <p:ext uri="{BB962C8B-B14F-4D97-AF65-F5344CB8AC3E}">
        <p14:creationId xmlns:p14="http://schemas.microsoft.com/office/powerpoint/2010/main" val="273068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870022522"/>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a:t>
            </a:fld>
            <a:endParaRPr lang="es-AR"/>
          </a:p>
        </p:txBody>
      </p:sp>
    </p:spTree>
    <p:extLst>
      <p:ext uri="{BB962C8B-B14F-4D97-AF65-F5344CB8AC3E}">
        <p14:creationId xmlns:p14="http://schemas.microsoft.com/office/powerpoint/2010/main" val="428940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470541865"/>
              </p:ext>
            </p:extLst>
          </p:nvPr>
        </p:nvGraphicFramePr>
        <p:xfrm>
          <a:off x="1941511" y="1317417"/>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a:t>
            </a:fld>
            <a:endParaRPr lang="es-AR"/>
          </a:p>
        </p:txBody>
      </p:sp>
      <p:pic>
        <p:nvPicPr>
          <p:cNvPr id="7" name="Imagen 6"/>
          <p:cNvPicPr>
            <a:picLocks noChangeAspect="1"/>
          </p:cNvPicPr>
          <p:nvPr/>
        </p:nvPicPr>
        <p:blipFill>
          <a:blip r:embed="rId7"/>
          <a:stretch>
            <a:fillRect/>
          </a:stretch>
        </p:blipFill>
        <p:spPr>
          <a:xfrm>
            <a:off x="7124915" y="4823376"/>
            <a:ext cx="4185510" cy="2034624"/>
          </a:xfrm>
          <a:prstGeom prst="rect">
            <a:avLst/>
          </a:prstGeom>
        </p:spPr>
      </p:pic>
    </p:spTree>
    <p:extLst>
      <p:ext uri="{BB962C8B-B14F-4D97-AF65-F5344CB8AC3E}">
        <p14:creationId xmlns:p14="http://schemas.microsoft.com/office/powerpoint/2010/main" val="78121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3310406206"/>
              </p:ext>
            </p:extLst>
          </p:nvPr>
        </p:nvGraphicFramePr>
        <p:xfrm>
          <a:off x="2026505" y="1317673"/>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4</a:t>
            </a:fld>
            <a:endParaRPr lang="es-AR"/>
          </a:p>
        </p:txBody>
      </p:sp>
    </p:spTree>
    <p:extLst>
      <p:ext uri="{BB962C8B-B14F-4D97-AF65-F5344CB8AC3E}">
        <p14:creationId xmlns:p14="http://schemas.microsoft.com/office/powerpoint/2010/main" val="76117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5</a:t>
            </a:fld>
            <a:endParaRPr lang="es-AR"/>
          </a:p>
        </p:txBody>
      </p:sp>
      <p:pic>
        <p:nvPicPr>
          <p:cNvPr id="6" name="Imagen 5"/>
          <p:cNvPicPr>
            <a:picLocks noChangeAspect="1"/>
          </p:cNvPicPr>
          <p:nvPr/>
        </p:nvPicPr>
        <p:blipFill>
          <a:blip r:embed="rId2"/>
          <a:stretch>
            <a:fillRect/>
          </a:stretch>
        </p:blipFill>
        <p:spPr>
          <a:xfrm>
            <a:off x="2201230" y="2008072"/>
            <a:ext cx="7761401" cy="1333828"/>
          </a:xfrm>
          <a:prstGeom prst="rect">
            <a:avLst/>
          </a:prstGeom>
        </p:spPr>
      </p:pic>
      <p:pic>
        <p:nvPicPr>
          <p:cNvPr id="7" name="Imagen 6"/>
          <p:cNvPicPr>
            <a:picLocks noChangeAspect="1"/>
          </p:cNvPicPr>
          <p:nvPr/>
        </p:nvPicPr>
        <p:blipFill>
          <a:blip r:embed="rId3"/>
          <a:stretch>
            <a:fillRect/>
          </a:stretch>
        </p:blipFill>
        <p:spPr>
          <a:xfrm>
            <a:off x="1717801" y="3905143"/>
            <a:ext cx="2775993" cy="1107218"/>
          </a:xfrm>
          <a:prstGeom prst="rect">
            <a:avLst/>
          </a:prstGeom>
        </p:spPr>
      </p:pic>
      <p:pic>
        <p:nvPicPr>
          <p:cNvPr id="8" name="Imagen 7"/>
          <p:cNvPicPr>
            <a:picLocks noChangeAspect="1"/>
          </p:cNvPicPr>
          <p:nvPr/>
        </p:nvPicPr>
        <p:blipFill>
          <a:blip r:embed="rId4"/>
          <a:stretch>
            <a:fillRect/>
          </a:stretch>
        </p:blipFill>
        <p:spPr>
          <a:xfrm>
            <a:off x="7417920" y="3341900"/>
            <a:ext cx="2781910" cy="3340922"/>
          </a:xfrm>
          <a:prstGeom prst="rect">
            <a:avLst/>
          </a:prstGeom>
        </p:spPr>
      </p:pic>
    </p:spTree>
    <p:extLst>
      <p:ext uri="{BB962C8B-B14F-4D97-AF65-F5344CB8AC3E}">
        <p14:creationId xmlns:p14="http://schemas.microsoft.com/office/powerpoint/2010/main" val="127218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259992658"/>
              </p:ext>
            </p:extLst>
          </p:nvPr>
        </p:nvGraphicFramePr>
        <p:xfrm>
          <a:off x="1773287" y="1345809"/>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6</a:t>
            </a:fld>
            <a:endParaRPr lang="es-AR"/>
          </a:p>
        </p:txBody>
      </p:sp>
      <p:pic>
        <p:nvPicPr>
          <p:cNvPr id="7" name="Imagen 6"/>
          <p:cNvPicPr>
            <a:picLocks noChangeAspect="1"/>
          </p:cNvPicPr>
          <p:nvPr/>
        </p:nvPicPr>
        <p:blipFill>
          <a:blip r:embed="rId7"/>
          <a:stretch>
            <a:fillRect/>
          </a:stretch>
        </p:blipFill>
        <p:spPr>
          <a:xfrm>
            <a:off x="7153267" y="3764379"/>
            <a:ext cx="4494781" cy="3135016"/>
          </a:xfrm>
          <a:prstGeom prst="rect">
            <a:avLst/>
          </a:prstGeom>
        </p:spPr>
      </p:pic>
    </p:spTree>
    <p:extLst>
      <p:ext uri="{BB962C8B-B14F-4D97-AF65-F5344CB8AC3E}">
        <p14:creationId xmlns:p14="http://schemas.microsoft.com/office/powerpoint/2010/main" val="324583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9C36A-8935-2A4A-A86A-041925C876B2}"/>
              </a:ext>
            </a:extLst>
          </p:cNvPr>
          <p:cNvSpPr>
            <a:spLocks noGrp="1"/>
          </p:cNvSpPr>
          <p:nvPr>
            <p:ph type="title"/>
          </p:nvPr>
        </p:nvSpPr>
        <p:spPr/>
        <p:txBody>
          <a:bodyPr/>
          <a:lstStyle/>
          <a:p>
            <a:r>
              <a:rPr lang="es-AR" dirty="0"/>
              <a:t>Modelo Conceptual ER</a:t>
            </a:r>
          </a:p>
        </p:txBody>
      </p:sp>
      <p:sp>
        <p:nvSpPr>
          <p:cNvPr id="3" name="Marcador de contenido 2">
            <a:extLst>
              <a:ext uri="{FF2B5EF4-FFF2-40B4-BE49-F238E27FC236}">
                <a16:creationId xmlns:a16="http://schemas.microsoft.com/office/drawing/2014/main" id="{628DA6CC-43F6-CE4E-B378-A45F195AE77B}"/>
              </a:ext>
            </a:extLst>
          </p:cNvPr>
          <p:cNvSpPr>
            <a:spLocks noGrp="1"/>
          </p:cNvSpPr>
          <p:nvPr>
            <p:ph idx="1"/>
          </p:nvPr>
        </p:nvSpPr>
        <p:spPr/>
        <p:txBody>
          <a:bodyPr>
            <a:normAutofit/>
          </a:bodyPr>
          <a:lstStyle/>
          <a:p>
            <a:r>
              <a:rPr lang="es-AR" sz="2800" dirty="0"/>
              <a:t>Subconjunto</a:t>
            </a:r>
          </a:p>
          <a:p>
            <a:pPr lvl="1"/>
            <a:r>
              <a:rPr lang="es-AR" sz="2400" dirty="0"/>
              <a:t>Cuando una jerarquía presenta un solo conjunto de entidades como hijo,  entonces se habla de subconjunto</a:t>
            </a:r>
          </a:p>
          <a:p>
            <a:pPr lvl="1"/>
            <a:r>
              <a:rPr lang="es-AR" sz="2400" dirty="0"/>
              <a:t>La cobertura de un  subconjunto es parcial exclusiva unicamente</a:t>
            </a:r>
          </a:p>
        </p:txBody>
      </p:sp>
      <p:sp>
        <p:nvSpPr>
          <p:cNvPr id="4" name="Marcador de pie de página 3">
            <a:extLst>
              <a:ext uri="{FF2B5EF4-FFF2-40B4-BE49-F238E27FC236}">
                <a16:creationId xmlns:a16="http://schemas.microsoft.com/office/drawing/2014/main" id="{007438A1-0870-554D-A20C-E69A37BB71EA}"/>
              </a:ext>
            </a:extLst>
          </p:cNvPr>
          <p:cNvSpPr>
            <a:spLocks noGrp="1"/>
          </p:cNvSpPr>
          <p:nvPr>
            <p:ph type="ftr" sz="quarter" idx="11"/>
          </p:nvPr>
        </p:nvSpPr>
        <p:spPr/>
        <p:txBody>
          <a:bodyPr/>
          <a:lstStyle/>
          <a:p>
            <a:r>
              <a:rPr lang="es-AR"/>
              <a:t>DBD  - CLASE 1</a:t>
            </a:r>
          </a:p>
        </p:txBody>
      </p:sp>
      <p:sp>
        <p:nvSpPr>
          <p:cNvPr id="5" name="Marcador de número de diapositiva 4">
            <a:extLst>
              <a:ext uri="{FF2B5EF4-FFF2-40B4-BE49-F238E27FC236}">
                <a16:creationId xmlns:a16="http://schemas.microsoft.com/office/drawing/2014/main" id="{713F3720-8B2C-8745-BCDF-2901D4F81DF5}"/>
              </a:ext>
            </a:extLst>
          </p:cNvPr>
          <p:cNvSpPr>
            <a:spLocks noGrp="1"/>
          </p:cNvSpPr>
          <p:nvPr>
            <p:ph type="sldNum" sz="quarter" idx="12"/>
          </p:nvPr>
        </p:nvSpPr>
        <p:spPr/>
        <p:txBody>
          <a:bodyPr/>
          <a:lstStyle/>
          <a:p>
            <a:fld id="{7929C196-6EC7-4118-A5C6-AEB17F0475D0}" type="slidenum">
              <a:rPr lang="es-AR" smtClean="0"/>
              <a:pPr/>
              <a:t>7</a:t>
            </a:fld>
            <a:endParaRPr lang="es-AR"/>
          </a:p>
        </p:txBody>
      </p:sp>
    </p:spTree>
    <p:extLst>
      <p:ext uri="{BB962C8B-B14F-4D97-AF65-F5344CB8AC3E}">
        <p14:creationId xmlns:p14="http://schemas.microsoft.com/office/powerpoint/2010/main" val="290958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5F341-A388-B04B-8A1E-56653B80DFBD}"/>
              </a:ext>
            </a:extLst>
          </p:cNvPr>
          <p:cNvSpPr>
            <a:spLocks noGrp="1"/>
          </p:cNvSpPr>
          <p:nvPr>
            <p:ph type="title"/>
          </p:nvPr>
        </p:nvSpPr>
        <p:spPr/>
        <p:txBody>
          <a:bodyPr/>
          <a:lstStyle/>
          <a:p>
            <a:r>
              <a:rPr lang="es-AR" dirty="0"/>
              <a:t>Modelo Conceptual ER</a:t>
            </a:r>
          </a:p>
        </p:txBody>
      </p:sp>
      <p:sp>
        <p:nvSpPr>
          <p:cNvPr id="3" name="Marcador de contenido 2">
            <a:extLst>
              <a:ext uri="{FF2B5EF4-FFF2-40B4-BE49-F238E27FC236}">
                <a16:creationId xmlns:a16="http://schemas.microsoft.com/office/drawing/2014/main" id="{A1FD2845-87BB-1144-B895-3BEA563B66DD}"/>
              </a:ext>
            </a:extLst>
          </p:cNvPr>
          <p:cNvSpPr>
            <a:spLocks noGrp="1"/>
          </p:cNvSpPr>
          <p:nvPr>
            <p:ph idx="1"/>
          </p:nvPr>
        </p:nvSpPr>
        <p:spPr/>
        <p:txBody>
          <a:bodyPr>
            <a:normAutofit lnSpcReduction="10000"/>
          </a:bodyPr>
          <a:lstStyle/>
          <a:p>
            <a:r>
              <a:rPr lang="es-AR" dirty="0"/>
              <a:t>Atributos derivados</a:t>
            </a:r>
          </a:p>
          <a:p>
            <a:pPr lvl="1"/>
            <a:r>
              <a:rPr lang="es-AR" dirty="0"/>
              <a:t>Aparece en un conjunto de dentidades y representa información que se puede obtener de otra forma</a:t>
            </a:r>
          </a:p>
          <a:p>
            <a:pPr lvl="1"/>
            <a:r>
              <a:rPr lang="es-AR" dirty="0"/>
              <a:t>Ejemplo:  suponga una entidad personal, una entidad departamento y una relacion pertence un empleado a un departamento y un departamento puede tener múltiples empleados.</a:t>
            </a:r>
          </a:p>
          <a:p>
            <a:pPr lvl="2"/>
            <a:r>
              <a:rPr lang="es-AR" dirty="0"/>
              <a:t>Si en la relación se cuentan la cantidad de veces que aparece el mismo departamento, entonces se puede saber la cantidad de empleados que el departamento tiene</a:t>
            </a:r>
          </a:p>
          <a:p>
            <a:pPr lvl="2"/>
            <a:r>
              <a:rPr lang="es-AR" dirty="0"/>
              <a:t>Si, ademas, se agrega un atributo en la entidad departamentos que contenga la cantidad de empleados,  se tiene desde dos fuentes diferentes la misma información.  Esto es un </a:t>
            </a:r>
            <a:r>
              <a:rPr lang="es-AR" b="1" dirty="0"/>
              <a:t>atributo derivado</a:t>
            </a:r>
            <a:r>
              <a:rPr lang="es-AR" dirty="0"/>
              <a:t>.  Si el atributo no esta igual la informacion se puede obtener</a:t>
            </a:r>
          </a:p>
          <a:p>
            <a:pPr lvl="2"/>
            <a:r>
              <a:rPr lang="es-AR" dirty="0"/>
              <a:t>Ventajas y desventajas</a:t>
            </a:r>
          </a:p>
        </p:txBody>
      </p:sp>
      <p:sp>
        <p:nvSpPr>
          <p:cNvPr id="4" name="Marcador de pie de página 3">
            <a:extLst>
              <a:ext uri="{FF2B5EF4-FFF2-40B4-BE49-F238E27FC236}">
                <a16:creationId xmlns:a16="http://schemas.microsoft.com/office/drawing/2014/main" id="{B2C24E52-0F0E-9144-A422-FDCC29A99597}"/>
              </a:ext>
            </a:extLst>
          </p:cNvPr>
          <p:cNvSpPr>
            <a:spLocks noGrp="1"/>
          </p:cNvSpPr>
          <p:nvPr>
            <p:ph type="ftr" sz="quarter" idx="11"/>
          </p:nvPr>
        </p:nvSpPr>
        <p:spPr/>
        <p:txBody>
          <a:bodyPr/>
          <a:lstStyle/>
          <a:p>
            <a:r>
              <a:rPr lang="es-AR"/>
              <a:t>DBD  - CLASE 1</a:t>
            </a:r>
          </a:p>
        </p:txBody>
      </p:sp>
      <p:sp>
        <p:nvSpPr>
          <p:cNvPr id="5" name="Marcador de número de diapositiva 4">
            <a:extLst>
              <a:ext uri="{FF2B5EF4-FFF2-40B4-BE49-F238E27FC236}">
                <a16:creationId xmlns:a16="http://schemas.microsoft.com/office/drawing/2014/main" id="{38D980FB-0396-464B-8F6F-5F98B5A1CB3E}"/>
              </a:ext>
            </a:extLst>
          </p:cNvPr>
          <p:cNvSpPr>
            <a:spLocks noGrp="1"/>
          </p:cNvSpPr>
          <p:nvPr>
            <p:ph type="sldNum" sz="quarter" idx="12"/>
          </p:nvPr>
        </p:nvSpPr>
        <p:spPr/>
        <p:txBody>
          <a:bodyPr/>
          <a:lstStyle/>
          <a:p>
            <a:fld id="{7929C196-6EC7-4118-A5C6-AEB17F0475D0}" type="slidenum">
              <a:rPr lang="es-AR" smtClean="0"/>
              <a:pPr/>
              <a:t>8</a:t>
            </a:fld>
            <a:endParaRPr lang="es-AR"/>
          </a:p>
        </p:txBody>
      </p:sp>
    </p:spTree>
    <p:extLst>
      <p:ext uri="{BB962C8B-B14F-4D97-AF65-F5344CB8AC3E}">
        <p14:creationId xmlns:p14="http://schemas.microsoft.com/office/powerpoint/2010/main" val="115208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43D74-9F0A-2A49-A156-A5A221DE98F5}"/>
              </a:ext>
            </a:extLst>
          </p:cNvPr>
          <p:cNvSpPr>
            <a:spLocks noGrp="1"/>
          </p:cNvSpPr>
          <p:nvPr>
            <p:ph type="title"/>
          </p:nvPr>
        </p:nvSpPr>
        <p:spPr/>
        <p:txBody>
          <a:bodyPr/>
          <a:lstStyle/>
          <a:p>
            <a:r>
              <a:rPr lang="es-AR" dirty="0"/>
              <a:t>Modelo Conceptual ER</a:t>
            </a:r>
          </a:p>
        </p:txBody>
      </p:sp>
      <p:sp>
        <p:nvSpPr>
          <p:cNvPr id="3" name="Marcador de contenido 2">
            <a:extLst>
              <a:ext uri="{FF2B5EF4-FFF2-40B4-BE49-F238E27FC236}">
                <a16:creationId xmlns:a16="http://schemas.microsoft.com/office/drawing/2014/main" id="{D959FB2B-27EA-1B4A-9A00-6BC872BB789B}"/>
              </a:ext>
            </a:extLst>
          </p:cNvPr>
          <p:cNvSpPr>
            <a:spLocks noGrp="1"/>
          </p:cNvSpPr>
          <p:nvPr>
            <p:ph idx="1"/>
          </p:nvPr>
        </p:nvSpPr>
        <p:spPr>
          <a:xfrm>
            <a:off x="1019908" y="1152907"/>
            <a:ext cx="10484704" cy="4758315"/>
          </a:xfrm>
        </p:spPr>
        <p:txBody>
          <a:bodyPr>
            <a:normAutofit fontScale="92500" lnSpcReduction="10000"/>
          </a:bodyPr>
          <a:lstStyle/>
          <a:p>
            <a:r>
              <a:rPr lang="es-AR" dirty="0"/>
              <a:t>Ejemplo 6</a:t>
            </a:r>
          </a:p>
          <a:p>
            <a:pPr lvl="1"/>
            <a:r>
              <a:rPr lang="es-AR" dirty="0"/>
              <a:t>Atributo derivado (el problema de la transparencia 8) Agregamos:</a:t>
            </a:r>
          </a:p>
          <a:p>
            <a:pPr lvl="2"/>
            <a:r>
              <a:rPr lang="es-AR" dirty="0"/>
              <a:t>Que el documento de un miembro de personal identifica univocamente a un empleado</a:t>
            </a:r>
          </a:p>
          <a:p>
            <a:pPr lvl="2"/>
            <a:r>
              <a:rPr lang="es-AR" dirty="0"/>
              <a:t>que el numero de legajo de un empleado se otorga por departamento</a:t>
            </a:r>
          </a:p>
          <a:p>
            <a:pPr lvl="2"/>
            <a:r>
              <a:rPr lang="es-AR" dirty="0"/>
              <a:t>Que todos los departamentos tienen nombre diferente</a:t>
            </a:r>
          </a:p>
          <a:p>
            <a:r>
              <a:rPr lang="es-AR" dirty="0"/>
              <a:t>Ejemplo 7</a:t>
            </a:r>
          </a:p>
          <a:p>
            <a:pPr lvl="1"/>
            <a:r>
              <a:rPr lang="es-AR" dirty="0"/>
              <a:t>Modelamos una empresa.   </a:t>
            </a:r>
          </a:p>
          <a:p>
            <a:pPr lvl="2"/>
            <a:r>
              <a:rPr lang="es-AR" dirty="0"/>
              <a:t>En la empresa hay operarios. De cada operario se conoce el nombre y apellido, dni, numero de empleado, direccion, titulos que puede tener un empleado.</a:t>
            </a:r>
          </a:p>
          <a:p>
            <a:pPr lvl="2"/>
            <a:r>
              <a:rPr lang="es-AR" dirty="0"/>
              <a:t>En la empresa hay secretarios.  De cada operario se conoce el nombre y apellido, dni, numero de empleado, ,direccion,  idiomas que maneja, </a:t>
            </a:r>
          </a:p>
          <a:p>
            <a:pPr lvl="2"/>
            <a:r>
              <a:rPr lang="es-AR" dirty="0"/>
              <a:t>Hay directivos.  De cada directivo se conoce el nombre y apellido, documento,direccion,  numero de empleados a cargo.</a:t>
            </a:r>
          </a:p>
          <a:p>
            <a:pPr lvl="2"/>
            <a:r>
              <a:rPr lang="es-AR" dirty="0"/>
              <a:t>Cada empleado de la empresa tiene una obra social.  Las obras sociales que cada empleado puede tener, esta determinada por su Jerarquia (operario, secretario, directivo).  De cada obra social se conoe el nombre. </a:t>
            </a:r>
          </a:p>
          <a:p>
            <a:pPr lvl="2"/>
            <a:r>
              <a:rPr lang="es-AR" dirty="0"/>
              <a:t>Los directivos son jefes de los demas empleados.  Puede ocurrir que un directivo sea ademas jefe de otro directivo y en ningun caso un empleado puede tener mas de un jefe.</a:t>
            </a:r>
          </a:p>
        </p:txBody>
      </p:sp>
      <p:sp>
        <p:nvSpPr>
          <p:cNvPr id="4" name="Marcador de pie de página 3">
            <a:extLst>
              <a:ext uri="{FF2B5EF4-FFF2-40B4-BE49-F238E27FC236}">
                <a16:creationId xmlns:a16="http://schemas.microsoft.com/office/drawing/2014/main" id="{B7E626D5-71CC-C64E-B7C2-1100FF7F724D}"/>
              </a:ext>
            </a:extLst>
          </p:cNvPr>
          <p:cNvSpPr>
            <a:spLocks noGrp="1"/>
          </p:cNvSpPr>
          <p:nvPr>
            <p:ph type="ftr" sz="quarter" idx="11"/>
          </p:nvPr>
        </p:nvSpPr>
        <p:spPr/>
        <p:txBody>
          <a:bodyPr/>
          <a:lstStyle/>
          <a:p>
            <a:r>
              <a:rPr lang="es-AR"/>
              <a:t>DBD  - CLASE 1</a:t>
            </a:r>
          </a:p>
        </p:txBody>
      </p:sp>
      <p:sp>
        <p:nvSpPr>
          <p:cNvPr id="5" name="Marcador de número de diapositiva 4">
            <a:extLst>
              <a:ext uri="{FF2B5EF4-FFF2-40B4-BE49-F238E27FC236}">
                <a16:creationId xmlns:a16="http://schemas.microsoft.com/office/drawing/2014/main" id="{391279EB-3C06-5546-90D6-15E2627C4ADF}"/>
              </a:ext>
            </a:extLst>
          </p:cNvPr>
          <p:cNvSpPr>
            <a:spLocks noGrp="1"/>
          </p:cNvSpPr>
          <p:nvPr>
            <p:ph type="sldNum" sz="quarter" idx="12"/>
          </p:nvPr>
        </p:nvSpPr>
        <p:spPr/>
        <p:txBody>
          <a:bodyPr/>
          <a:lstStyle/>
          <a:p>
            <a:fld id="{7929C196-6EC7-4118-A5C6-AEB17F0475D0}" type="slidenum">
              <a:rPr lang="es-AR" smtClean="0"/>
              <a:pPr/>
              <a:t>9</a:t>
            </a:fld>
            <a:endParaRPr lang="es-AR"/>
          </a:p>
        </p:txBody>
      </p:sp>
    </p:spTree>
    <p:extLst>
      <p:ext uri="{BB962C8B-B14F-4D97-AF65-F5344CB8AC3E}">
        <p14:creationId xmlns:p14="http://schemas.microsoft.com/office/powerpoint/2010/main" val="151700712"/>
      </p:ext>
    </p:extLst>
  </p:cSld>
  <p:clrMapOvr>
    <a:masterClrMapping/>
  </p:clrMapOvr>
</p:sld>
</file>

<file path=ppt/theme/theme1.xml><?xml version="1.0" encoding="utf-8"?>
<a:theme xmlns:a="http://schemas.openxmlformats.org/drawingml/2006/main" name="Espiral">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6642</TotalTime>
  <Words>944</Words>
  <Application>Microsoft Office PowerPoint</Application>
  <PresentationFormat>Panorámica</PresentationFormat>
  <Paragraphs>92</Paragraphs>
  <Slides>11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Century Gothic</vt:lpstr>
      <vt:lpstr>Wingdings 3</vt:lpstr>
      <vt:lpstr>Espiral</vt:lpstr>
      <vt:lpstr>Diseño de Bases de Datos</vt:lpstr>
      <vt:lpstr>Modelo Conceptual ER</vt:lpstr>
      <vt:lpstr>Modelo Conceptual ER</vt:lpstr>
      <vt:lpstr>Modelo Conceptual ER</vt:lpstr>
      <vt:lpstr>Modelo Conceptual ER</vt:lpstr>
      <vt:lpstr>Modelo Conceptual ER</vt:lpstr>
      <vt:lpstr>Modelo Conceptual ER</vt:lpstr>
      <vt:lpstr>Modelo Conceptual ER</vt:lpstr>
      <vt:lpstr>Modelo Conceptual ER</vt:lpstr>
      <vt:lpstr>Modelo Conceptual ER</vt:lpstr>
      <vt:lpstr>Modelo Conceptual 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Bases de Datos</dc:title>
  <dc:creator>Pampa</dc:creator>
  <cp:lastModifiedBy>TAIEL NUNES</cp:lastModifiedBy>
  <cp:revision>66</cp:revision>
  <dcterms:created xsi:type="dcterms:W3CDTF">2014-08-28T15:33:23Z</dcterms:created>
  <dcterms:modified xsi:type="dcterms:W3CDTF">2024-11-13T15:04:38Z</dcterms:modified>
</cp:coreProperties>
</file>