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2"/>
  </p:notesMasterIdLst>
  <p:sldIdLst>
    <p:sldId id="256" r:id="rId2"/>
    <p:sldId id="286" r:id="rId3"/>
    <p:sldId id="287" r:id="rId4"/>
    <p:sldId id="288" r:id="rId5"/>
    <p:sldId id="289" r:id="rId6"/>
    <p:sldId id="302" r:id="rId7"/>
    <p:sldId id="290" r:id="rId8"/>
    <p:sldId id="291" r:id="rId9"/>
    <p:sldId id="292" r:id="rId10"/>
    <p:sldId id="314" r:id="rId11"/>
    <p:sldId id="293" r:id="rId12"/>
    <p:sldId id="294" r:id="rId13"/>
    <p:sldId id="315" r:id="rId14"/>
    <p:sldId id="295" r:id="rId15"/>
    <p:sldId id="316" r:id="rId16"/>
    <p:sldId id="296" r:id="rId17"/>
    <p:sldId id="318" r:id="rId18"/>
    <p:sldId id="317" r:id="rId19"/>
    <p:sldId id="319" r:id="rId20"/>
    <p:sldId id="323" r:id="rId21"/>
    <p:sldId id="297" r:id="rId22"/>
    <p:sldId id="298" r:id="rId23"/>
    <p:sldId id="320" r:id="rId24"/>
    <p:sldId id="299" r:id="rId25"/>
    <p:sldId id="300" r:id="rId26"/>
    <p:sldId id="322" r:id="rId27"/>
    <p:sldId id="321" r:id="rId28"/>
    <p:sldId id="301" r:id="rId29"/>
    <p:sldId id="324" r:id="rId30"/>
    <p:sldId id="325" r:id="rId31"/>
    <p:sldId id="326" r:id="rId32"/>
    <p:sldId id="303" r:id="rId33"/>
    <p:sldId id="304" r:id="rId34"/>
    <p:sldId id="327" r:id="rId35"/>
    <p:sldId id="305" r:id="rId36"/>
    <p:sldId id="328" r:id="rId37"/>
    <p:sldId id="306" r:id="rId38"/>
    <p:sldId id="329" r:id="rId39"/>
    <p:sldId id="330" r:id="rId40"/>
    <p:sldId id="307" r:id="rId4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olfo Bertone" initials="R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3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11T15:39:36.981" idx="1">
    <p:pos x="1825" y="414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219E759-7CC1-4DA0-B800-AC63B8DD9376}">
      <dgm:prSet phldrT="[Texto]"/>
      <dgm:spPr/>
      <dgm:t>
        <a:bodyPr/>
        <a:lstStyle/>
        <a:p>
          <a:r>
            <a:rPr lang="es-AR" dirty="0"/>
            <a:t>Lenguaje de Consultas Estructurado</a:t>
          </a:r>
        </a:p>
        <a:p>
          <a:r>
            <a:rPr lang="es-AR" dirty="0"/>
            <a:t>(SQL)</a:t>
          </a:r>
        </a:p>
      </dgm:t>
    </dgm:pt>
    <dgm:pt modelId="{C13340F5-84DC-4AAB-B298-10E473A68977}" type="parTrans" cxnId="{BB3DDEBE-13E6-4A44-B20C-FB08EAAE0FE1}">
      <dgm:prSet/>
      <dgm:spPr/>
      <dgm:t>
        <a:bodyPr/>
        <a:lstStyle/>
        <a:p>
          <a:endParaRPr lang="es-AR"/>
        </a:p>
      </dgm:t>
    </dgm:pt>
    <dgm:pt modelId="{D29DB699-EBC2-43B6-8C98-10404B1A528B}" type="sibTrans" cxnId="{BB3DDEBE-13E6-4A44-B20C-FB08EAAE0FE1}">
      <dgm:prSet/>
      <dgm:spPr/>
      <dgm:t>
        <a:bodyPr/>
        <a:lstStyle/>
        <a:p>
          <a:endParaRPr lang="es-AR"/>
        </a:p>
      </dgm:t>
    </dgm:pt>
    <dgm:pt modelId="{FDEA70C6-427A-44CA-A9F4-ECF20759E3E7}">
      <dgm:prSet phldrT="[Texto]"/>
      <dgm:spPr/>
      <dgm:t>
        <a:bodyPr/>
        <a:lstStyle/>
        <a:p>
          <a:r>
            <a:rPr lang="es-AR" dirty="0"/>
            <a:t>Definiciones</a:t>
          </a:r>
        </a:p>
      </dgm:t>
    </dgm:pt>
    <dgm:pt modelId="{023F13C2-7594-47D1-8CE0-B6840463C50B}" type="parTrans" cxnId="{9F5ECBC0-AB65-4CBD-9F2D-826169E02BC3}">
      <dgm:prSet/>
      <dgm:spPr/>
      <dgm:t>
        <a:bodyPr/>
        <a:lstStyle/>
        <a:p>
          <a:endParaRPr lang="es-AR"/>
        </a:p>
      </dgm:t>
    </dgm:pt>
    <dgm:pt modelId="{1167AC77-F4BF-44D5-A688-E9956995AB76}" type="sibTrans" cxnId="{9F5ECBC0-AB65-4CBD-9F2D-826169E02BC3}">
      <dgm:prSet/>
      <dgm:spPr/>
      <dgm:t>
        <a:bodyPr/>
        <a:lstStyle/>
        <a:p>
          <a:endParaRPr lang="es-AR"/>
        </a:p>
      </dgm:t>
    </dgm:pt>
    <dgm:pt modelId="{57DFB3BA-4557-4B55-A175-5E3D7E11464A}">
      <dgm:prSet phldrT="[Texto]"/>
      <dgm:spPr/>
      <dgm:t>
        <a:bodyPr/>
        <a:lstStyle/>
        <a:p>
          <a:r>
            <a:rPr lang="es-AR" dirty="0"/>
            <a:t>DDL / DML</a:t>
          </a:r>
        </a:p>
      </dgm:t>
    </dgm:pt>
    <dgm:pt modelId="{9164A1F4-193E-4727-8EA6-D9C384F2ACF9}" type="parTrans" cxnId="{9519F06F-3386-49D7-B94C-3174C15FF812}">
      <dgm:prSet/>
      <dgm:spPr/>
      <dgm:t>
        <a:bodyPr/>
        <a:lstStyle/>
        <a:p>
          <a:endParaRPr lang="es-AR"/>
        </a:p>
      </dgm:t>
    </dgm:pt>
    <dgm:pt modelId="{BA06F195-BEB1-4D57-83E6-DFB54CC657BB}" type="sibTrans" cxnId="{9519F06F-3386-49D7-B94C-3174C15FF812}">
      <dgm:prSet/>
      <dgm:spPr/>
      <dgm:t>
        <a:bodyPr/>
        <a:lstStyle/>
        <a:p>
          <a:endParaRPr lang="es-AR"/>
        </a:p>
      </dgm:t>
    </dgm:pt>
    <dgm:pt modelId="{574463C2-5EAC-4435-B512-77C14EDA3613}">
      <dgm:prSet phldrT="[Texto]"/>
      <dgm:spPr/>
      <dgm:t>
        <a:bodyPr/>
        <a:lstStyle/>
        <a:p>
          <a:r>
            <a:rPr lang="es-AR" dirty="0"/>
            <a:t>Consultas/</a:t>
          </a:r>
          <a:r>
            <a:rPr lang="es-AR" dirty="0" err="1"/>
            <a:t>Updates</a:t>
          </a:r>
          <a:endParaRPr lang="es-AR" dirty="0"/>
        </a:p>
      </dgm:t>
    </dgm:pt>
    <dgm:pt modelId="{B1180F53-57C4-481D-BE66-40450878DF4F}" type="parTrans" cxnId="{F0C9D16A-8852-460D-A937-3576F814E33F}">
      <dgm:prSet/>
      <dgm:spPr/>
    </dgm:pt>
    <dgm:pt modelId="{A063FC35-2104-4ED5-93FF-7EA8D9201064}" type="sibTrans" cxnId="{F0C9D16A-8852-460D-A937-3576F814E33F}">
      <dgm:prSet/>
      <dgm:spPr/>
    </dgm:pt>
    <dgm:pt modelId="{B636E082-D0F7-4D6B-A10A-EC5BB1F1EABF}">
      <dgm:prSet phldrT="[Texto]"/>
      <dgm:spPr/>
      <dgm:t>
        <a:bodyPr/>
        <a:lstStyle/>
        <a:p>
          <a:r>
            <a:rPr lang="es-AR" dirty="0"/>
            <a:t>Ejemplos</a:t>
          </a:r>
        </a:p>
      </dgm:t>
    </dgm:pt>
    <dgm:pt modelId="{AD58F27E-3AE1-402D-9E86-30C369D225C5}" type="parTrans" cxnId="{99116F7D-FFC6-4A1F-9B3F-C63103193AC8}">
      <dgm:prSet/>
      <dgm:spPr/>
    </dgm:pt>
    <dgm:pt modelId="{3E0208CA-DD23-40B5-90B2-548538559475}" type="sibTrans" cxnId="{99116F7D-FFC6-4A1F-9B3F-C63103193AC8}">
      <dgm:prSet/>
      <dgm:spPr/>
    </dgm:pt>
    <dgm:pt modelId="{5D32C6D0-CA0B-43E3-B6CD-BD4FD5DBA0AE}">
      <dgm:prSet phldrT="[Texto]"/>
      <dgm:spPr/>
      <dgm:t>
        <a:bodyPr/>
        <a:lstStyle/>
        <a:p>
          <a:endParaRPr lang="es-AR" dirty="0"/>
        </a:p>
      </dgm:t>
    </dgm:pt>
    <dgm:pt modelId="{2FE7AC59-8874-47D0-9BC4-90D4F298897A}" type="parTrans" cxnId="{A21F9CE2-F09E-4C3A-A6DD-938516B50695}">
      <dgm:prSet/>
      <dgm:spPr/>
    </dgm:pt>
    <dgm:pt modelId="{2B62666F-ED86-457F-B593-921D8E9DB13A}" type="sibTrans" cxnId="{A21F9CE2-F09E-4C3A-A6DD-938516B50695}">
      <dgm:prSet/>
      <dgm:spPr/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</dgm:pt>
    <dgm:pt modelId="{F99B3B24-6BD3-448F-AA90-3A6F43F93DAD}" type="pres">
      <dgm:prSet presAssocID="{9219E759-7CC1-4DA0-B800-AC63B8DD9376}" presName="linNode" presStyleCnt="0"/>
      <dgm:spPr/>
    </dgm:pt>
    <dgm:pt modelId="{3CC59D61-847D-47BB-AC19-1E1D6CA6BF10}" type="pres">
      <dgm:prSet presAssocID="{9219E759-7CC1-4DA0-B800-AC63B8DD937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6E1D1331-8F3F-4607-A99D-B7446B0C3843}" type="pres">
      <dgm:prSet presAssocID="{9219E759-7CC1-4DA0-B800-AC63B8DD937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4616E219-94BA-49FC-AE97-DC21F88E0751}" type="presOf" srcId="{57DFB3BA-4557-4B55-A175-5E3D7E11464A}" destId="{6E1D1331-8F3F-4607-A99D-B7446B0C3843}" srcOrd="0" destOrd="1" presId="urn:microsoft.com/office/officeart/2005/8/layout/vList5"/>
    <dgm:cxn modelId="{C5CA344A-C7C8-4FB8-9D22-B72B0CFA0E68}" type="presOf" srcId="{5D32C6D0-CA0B-43E3-B6CD-BD4FD5DBA0AE}" destId="{6E1D1331-8F3F-4607-A99D-B7446B0C3843}" srcOrd="0" destOrd="4" presId="urn:microsoft.com/office/officeart/2005/8/layout/vList5"/>
    <dgm:cxn modelId="{F0C9D16A-8852-460D-A937-3576F814E33F}" srcId="{9219E759-7CC1-4DA0-B800-AC63B8DD9376}" destId="{574463C2-5EAC-4435-B512-77C14EDA3613}" srcOrd="2" destOrd="0" parTransId="{B1180F53-57C4-481D-BE66-40450878DF4F}" sibTransId="{A063FC35-2104-4ED5-93FF-7EA8D9201064}"/>
    <dgm:cxn modelId="{9519F06F-3386-49D7-B94C-3174C15FF812}" srcId="{9219E759-7CC1-4DA0-B800-AC63B8DD9376}" destId="{57DFB3BA-4557-4B55-A175-5E3D7E11464A}" srcOrd="1" destOrd="0" parTransId="{9164A1F4-193E-4727-8EA6-D9C384F2ACF9}" sibTransId="{BA06F195-BEB1-4D57-83E6-DFB54CC657BB}"/>
    <dgm:cxn modelId="{99116F7D-FFC6-4A1F-9B3F-C63103193AC8}" srcId="{9219E759-7CC1-4DA0-B800-AC63B8DD9376}" destId="{B636E082-D0F7-4D6B-A10A-EC5BB1F1EABF}" srcOrd="3" destOrd="0" parTransId="{AD58F27E-3AE1-402D-9E86-30C369D225C5}" sibTransId="{3E0208CA-DD23-40B5-90B2-548538559475}"/>
    <dgm:cxn modelId="{9AB6168F-D293-488A-B1B8-55046E321971}" type="presOf" srcId="{9219E759-7CC1-4DA0-B800-AC63B8DD9376}" destId="{3CC59D61-847D-47BB-AC19-1E1D6CA6BF10}" srcOrd="0" destOrd="0" presId="urn:microsoft.com/office/officeart/2005/8/layout/vList5"/>
    <dgm:cxn modelId="{BB3DDEBE-13E6-4A44-B20C-FB08EAAE0FE1}" srcId="{3819542F-1E60-4726-9E94-CB670C4E7965}" destId="{9219E759-7CC1-4DA0-B800-AC63B8DD9376}" srcOrd="0" destOrd="0" parTransId="{C13340F5-84DC-4AAB-B298-10E473A68977}" sibTransId="{D29DB699-EBC2-43B6-8C98-10404B1A528B}"/>
    <dgm:cxn modelId="{9F5ECBC0-AB65-4CBD-9F2D-826169E02BC3}" srcId="{9219E759-7CC1-4DA0-B800-AC63B8DD9376}" destId="{FDEA70C6-427A-44CA-A9F4-ECF20759E3E7}" srcOrd="0" destOrd="0" parTransId="{023F13C2-7594-47D1-8CE0-B6840463C50B}" sibTransId="{1167AC77-F4BF-44D5-A688-E9956995AB76}"/>
    <dgm:cxn modelId="{6F37FBC3-EC0B-416A-8251-4C525B3E2770}" type="presOf" srcId="{B636E082-D0F7-4D6B-A10A-EC5BB1F1EABF}" destId="{6E1D1331-8F3F-4607-A99D-B7446B0C3843}" srcOrd="0" destOrd="3" presId="urn:microsoft.com/office/officeart/2005/8/layout/vList5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9CA540E2-8E0B-4898-9DA7-3022C5C93BF6}" type="presOf" srcId="{FDEA70C6-427A-44CA-A9F4-ECF20759E3E7}" destId="{6E1D1331-8F3F-4607-A99D-B7446B0C3843}" srcOrd="0" destOrd="0" presId="urn:microsoft.com/office/officeart/2005/8/layout/vList5"/>
    <dgm:cxn modelId="{A21F9CE2-F09E-4C3A-A6DD-938516B50695}" srcId="{9219E759-7CC1-4DA0-B800-AC63B8DD9376}" destId="{5D32C6D0-CA0B-43E3-B6CD-BD4FD5DBA0AE}" srcOrd="4" destOrd="0" parTransId="{2FE7AC59-8874-47D0-9BC4-90D4F298897A}" sibTransId="{2B62666F-ED86-457F-B593-921D8E9DB13A}"/>
    <dgm:cxn modelId="{7ACF33ED-29FF-4F29-A56F-3FCFFD5235B3}" type="presOf" srcId="{574463C2-5EAC-4435-B512-77C14EDA3613}" destId="{6E1D1331-8F3F-4607-A99D-B7446B0C3843}" srcOrd="0" destOrd="2" presId="urn:microsoft.com/office/officeart/2005/8/layout/vList5"/>
    <dgm:cxn modelId="{98B8FBC6-6694-4254-8E46-A51CDEE87011}" type="presParOf" srcId="{36ECBADB-E426-4C9D-AFB9-03094A8537FF}" destId="{F99B3B24-6BD3-448F-AA90-3A6F43F93DAD}" srcOrd="0" destOrd="0" presId="urn:microsoft.com/office/officeart/2005/8/layout/vList5"/>
    <dgm:cxn modelId="{8F21C5ED-2948-4DE3-849D-E6202DAB9076}" type="presParOf" srcId="{F99B3B24-6BD3-448F-AA90-3A6F43F93DAD}" destId="{3CC59D61-847D-47BB-AC19-1E1D6CA6BF10}" srcOrd="0" destOrd="0" presId="urn:microsoft.com/office/officeart/2005/8/layout/vList5"/>
    <dgm:cxn modelId="{667E6801-067E-4148-A489-B907E32BDC7E}" type="presParOf" srcId="{F99B3B24-6BD3-448F-AA90-3A6F43F93DAD}" destId="{6E1D1331-8F3F-4607-A99D-B7446B0C384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0DBEE-0014-4588-98B0-41792A8BD88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60A10C1-8D52-4F22-B7E6-978547073D21}">
      <dgm:prSet phldrT="[Texto]"/>
      <dgm:spPr/>
      <dgm:t>
        <a:bodyPr/>
        <a:lstStyle/>
        <a:p>
          <a:r>
            <a:rPr lang="es-AR" dirty="0"/>
            <a:t>historia</a:t>
          </a:r>
        </a:p>
      </dgm:t>
    </dgm:pt>
    <dgm:pt modelId="{05E68647-D78E-4767-A43D-4BBCC5DA61F0}" type="parTrans" cxnId="{C79F1C65-296D-49AE-B05E-4D0E6EF625AF}">
      <dgm:prSet/>
      <dgm:spPr/>
      <dgm:t>
        <a:bodyPr/>
        <a:lstStyle/>
        <a:p>
          <a:endParaRPr lang="es-AR"/>
        </a:p>
      </dgm:t>
    </dgm:pt>
    <dgm:pt modelId="{0551B944-5A37-48F0-84E2-0AE478628E99}" type="sibTrans" cxnId="{C79F1C65-296D-49AE-B05E-4D0E6EF625AF}">
      <dgm:prSet/>
      <dgm:spPr/>
      <dgm:t>
        <a:bodyPr/>
        <a:lstStyle/>
        <a:p>
          <a:endParaRPr lang="es-AR"/>
        </a:p>
      </dgm:t>
    </dgm:pt>
    <dgm:pt modelId="{0BFDE384-B72A-4621-B7DE-AB00CFDF0714}">
      <dgm:prSet phldrT="[Texto]"/>
      <dgm:spPr/>
      <dgm:t>
        <a:bodyPr/>
        <a:lstStyle/>
        <a:p>
          <a:r>
            <a:rPr lang="es-AR" dirty="0"/>
            <a:t>1986  Es un </a:t>
          </a:r>
          <a:r>
            <a:rPr lang="es-AR" dirty="0" err="1"/>
            <a:t>estándart</a:t>
          </a:r>
          <a:r>
            <a:rPr lang="es-AR" dirty="0"/>
            <a:t> ANSI</a:t>
          </a:r>
        </a:p>
      </dgm:t>
    </dgm:pt>
    <dgm:pt modelId="{BE60BC89-FBA8-4CB3-B26A-FDEB29E61E41}" type="parTrans" cxnId="{64FB2A2C-4A94-46A0-8548-6DB24330F289}">
      <dgm:prSet/>
      <dgm:spPr/>
      <dgm:t>
        <a:bodyPr/>
        <a:lstStyle/>
        <a:p>
          <a:endParaRPr lang="es-AR"/>
        </a:p>
      </dgm:t>
    </dgm:pt>
    <dgm:pt modelId="{62A9E594-2E32-44FD-BE47-AB5E80634E5B}" type="sibTrans" cxnId="{64FB2A2C-4A94-46A0-8548-6DB24330F289}">
      <dgm:prSet/>
      <dgm:spPr/>
      <dgm:t>
        <a:bodyPr/>
        <a:lstStyle/>
        <a:p>
          <a:endParaRPr lang="es-AR"/>
        </a:p>
      </dgm:t>
    </dgm:pt>
    <dgm:pt modelId="{D3A51AC0-3870-4C66-B28E-7FBD37301DBB}">
      <dgm:prSet phldrT="[Texto]"/>
      <dgm:spPr/>
      <dgm:t>
        <a:bodyPr/>
        <a:lstStyle/>
        <a:p>
          <a:r>
            <a:rPr lang="es-AR" dirty="0"/>
            <a:t>1992 se amplia el </a:t>
          </a:r>
          <a:r>
            <a:rPr lang="es-AR" dirty="0" err="1"/>
            <a:t>estándart</a:t>
          </a:r>
          <a:r>
            <a:rPr lang="es-AR" dirty="0"/>
            <a:t> (SQL2 o SQL 92)</a:t>
          </a:r>
        </a:p>
      </dgm:t>
    </dgm:pt>
    <dgm:pt modelId="{F276DC28-61B4-49EC-A299-E3A8FB7560CF}" type="parTrans" cxnId="{4970C4F6-7752-4720-8A0C-9EDC9720EBA0}">
      <dgm:prSet/>
      <dgm:spPr/>
      <dgm:t>
        <a:bodyPr/>
        <a:lstStyle/>
        <a:p>
          <a:endParaRPr lang="es-AR"/>
        </a:p>
      </dgm:t>
    </dgm:pt>
    <dgm:pt modelId="{DF3A0242-DB42-4A43-829B-6EF61EF8EBB2}" type="sibTrans" cxnId="{4970C4F6-7752-4720-8A0C-9EDC9720EBA0}">
      <dgm:prSet/>
      <dgm:spPr/>
      <dgm:t>
        <a:bodyPr/>
        <a:lstStyle/>
        <a:p>
          <a:endParaRPr lang="es-AR"/>
        </a:p>
      </dgm:t>
    </dgm:pt>
    <dgm:pt modelId="{411179C5-5A74-4321-8D57-FDC73D4409C4}">
      <dgm:prSet phldrT="[Texto]"/>
      <dgm:spPr/>
      <dgm:t>
        <a:bodyPr/>
        <a:lstStyle/>
        <a:p>
          <a:r>
            <a:rPr lang="es-AR" dirty="0"/>
            <a:t>1999  Se crea SQL 2000 incorporando expresiones regulares, consultas recursivas y características de OO</a:t>
          </a:r>
        </a:p>
      </dgm:t>
    </dgm:pt>
    <dgm:pt modelId="{056BAE25-6EB9-4811-BBD4-CE0655FE3393}" type="parTrans" cxnId="{F8443607-EFCD-4750-A352-683F490819BA}">
      <dgm:prSet/>
      <dgm:spPr/>
      <dgm:t>
        <a:bodyPr/>
        <a:lstStyle/>
        <a:p>
          <a:endParaRPr lang="es-AR"/>
        </a:p>
      </dgm:t>
    </dgm:pt>
    <dgm:pt modelId="{E7C923B4-F979-4C56-8025-8B2F882D6154}" type="sibTrans" cxnId="{F8443607-EFCD-4750-A352-683F490819BA}">
      <dgm:prSet/>
      <dgm:spPr/>
      <dgm:t>
        <a:bodyPr/>
        <a:lstStyle/>
        <a:p>
          <a:endParaRPr lang="es-AR"/>
        </a:p>
      </dgm:t>
    </dgm:pt>
    <dgm:pt modelId="{9A62FB1F-7676-477A-8140-31EA10F68904}">
      <dgm:prSet phldrT="[Texto]"/>
      <dgm:spPr/>
      <dgm:t>
        <a:bodyPr/>
        <a:lstStyle/>
        <a:p>
          <a:r>
            <a:rPr lang="es-AR" dirty="0"/>
            <a:t>2003  Surge SQL 3 agrega características de XML</a:t>
          </a:r>
        </a:p>
      </dgm:t>
    </dgm:pt>
    <dgm:pt modelId="{06087408-C9BD-487C-86ED-ACF4A3F4FD5E}" type="parTrans" cxnId="{482C37AF-3706-4C11-B2B5-FB7D8B4CD442}">
      <dgm:prSet/>
      <dgm:spPr/>
    </dgm:pt>
    <dgm:pt modelId="{24C586F6-8C1F-4197-BC57-7A81041D3380}" type="sibTrans" cxnId="{482C37AF-3706-4C11-B2B5-FB7D8B4CD442}">
      <dgm:prSet/>
      <dgm:spPr/>
    </dgm:pt>
    <dgm:pt modelId="{6E68C39D-B181-4753-8B51-3631132131BE}">
      <dgm:prSet phldrT="[Texto]"/>
      <dgm:spPr/>
      <dgm:t>
        <a:bodyPr/>
        <a:lstStyle/>
        <a:p>
          <a:r>
            <a:rPr lang="es-AR" dirty="0"/>
            <a:t>2006 se definen características que lo acercan al mundo W3C</a:t>
          </a:r>
        </a:p>
      </dgm:t>
    </dgm:pt>
    <dgm:pt modelId="{F9C46469-F04F-4FF9-8C6E-39CF324C1A4D}" type="parTrans" cxnId="{119CB3A2-F30B-428A-A661-D8DB9C0259A2}">
      <dgm:prSet/>
      <dgm:spPr/>
    </dgm:pt>
    <dgm:pt modelId="{1DB851E8-F24C-4F9E-83BE-0ABF4D8F79D2}" type="sibTrans" cxnId="{119CB3A2-F30B-428A-A661-D8DB9C0259A2}">
      <dgm:prSet/>
      <dgm:spPr/>
    </dgm:pt>
    <dgm:pt modelId="{29245BF4-3061-4D1B-A50E-A73F67D580DF}" type="pres">
      <dgm:prSet presAssocID="{5400DBEE-0014-4588-98B0-41792A8BD884}" presName="vert0" presStyleCnt="0">
        <dgm:presLayoutVars>
          <dgm:dir/>
          <dgm:animOne val="branch"/>
          <dgm:animLvl val="lvl"/>
        </dgm:presLayoutVars>
      </dgm:prSet>
      <dgm:spPr/>
    </dgm:pt>
    <dgm:pt modelId="{306898F4-D79C-4C2C-A201-4B7969645C15}" type="pres">
      <dgm:prSet presAssocID="{760A10C1-8D52-4F22-B7E6-978547073D21}" presName="thickLine" presStyleLbl="alignNode1" presStyleIdx="0" presStyleCnt="1"/>
      <dgm:spPr/>
    </dgm:pt>
    <dgm:pt modelId="{CE441E6C-43FE-4236-8F94-2002E2C48100}" type="pres">
      <dgm:prSet presAssocID="{760A10C1-8D52-4F22-B7E6-978547073D21}" presName="horz1" presStyleCnt="0"/>
      <dgm:spPr/>
    </dgm:pt>
    <dgm:pt modelId="{965C50E3-8E66-4BA8-8964-A852CB736385}" type="pres">
      <dgm:prSet presAssocID="{760A10C1-8D52-4F22-B7E6-978547073D21}" presName="tx1" presStyleLbl="revTx" presStyleIdx="0" presStyleCnt="6"/>
      <dgm:spPr/>
    </dgm:pt>
    <dgm:pt modelId="{40E7C53E-4BC0-4987-BC57-DC920A9B8BA2}" type="pres">
      <dgm:prSet presAssocID="{760A10C1-8D52-4F22-B7E6-978547073D21}" presName="vert1" presStyleCnt="0"/>
      <dgm:spPr/>
    </dgm:pt>
    <dgm:pt modelId="{1285883A-BC4E-4ABB-AC03-1072A67C900E}" type="pres">
      <dgm:prSet presAssocID="{0BFDE384-B72A-4621-B7DE-AB00CFDF0714}" presName="vertSpace2a" presStyleCnt="0"/>
      <dgm:spPr/>
    </dgm:pt>
    <dgm:pt modelId="{CA960C23-7C0A-4FB8-993B-BDDF48F39B2C}" type="pres">
      <dgm:prSet presAssocID="{0BFDE384-B72A-4621-B7DE-AB00CFDF0714}" presName="horz2" presStyleCnt="0"/>
      <dgm:spPr/>
    </dgm:pt>
    <dgm:pt modelId="{2E7AA013-0FFF-47B8-A2C0-C6984DF6845F}" type="pres">
      <dgm:prSet presAssocID="{0BFDE384-B72A-4621-B7DE-AB00CFDF0714}" presName="horzSpace2" presStyleCnt="0"/>
      <dgm:spPr/>
    </dgm:pt>
    <dgm:pt modelId="{559664CE-A279-4288-BA33-1FCE9987E038}" type="pres">
      <dgm:prSet presAssocID="{0BFDE384-B72A-4621-B7DE-AB00CFDF0714}" presName="tx2" presStyleLbl="revTx" presStyleIdx="1" presStyleCnt="6"/>
      <dgm:spPr/>
    </dgm:pt>
    <dgm:pt modelId="{6976A391-FA1F-48DC-8701-FB2095686844}" type="pres">
      <dgm:prSet presAssocID="{0BFDE384-B72A-4621-B7DE-AB00CFDF0714}" presName="vert2" presStyleCnt="0"/>
      <dgm:spPr/>
    </dgm:pt>
    <dgm:pt modelId="{CAD9C1DB-733E-428A-BA76-DB4A918A0DA0}" type="pres">
      <dgm:prSet presAssocID="{0BFDE384-B72A-4621-B7DE-AB00CFDF0714}" presName="thinLine2b" presStyleLbl="callout" presStyleIdx="0" presStyleCnt="5"/>
      <dgm:spPr/>
    </dgm:pt>
    <dgm:pt modelId="{98ABBF72-43FB-4EE1-BB71-DC751C3229BB}" type="pres">
      <dgm:prSet presAssocID="{0BFDE384-B72A-4621-B7DE-AB00CFDF0714}" presName="vertSpace2b" presStyleCnt="0"/>
      <dgm:spPr/>
    </dgm:pt>
    <dgm:pt modelId="{21EA5F6C-AE0F-43C6-922A-F9DA945F4265}" type="pres">
      <dgm:prSet presAssocID="{D3A51AC0-3870-4C66-B28E-7FBD37301DBB}" presName="horz2" presStyleCnt="0"/>
      <dgm:spPr/>
    </dgm:pt>
    <dgm:pt modelId="{13DDDE21-7087-400B-9659-C21F2CD461CE}" type="pres">
      <dgm:prSet presAssocID="{D3A51AC0-3870-4C66-B28E-7FBD37301DBB}" presName="horzSpace2" presStyleCnt="0"/>
      <dgm:spPr/>
    </dgm:pt>
    <dgm:pt modelId="{B9C28B51-9D00-4C5A-AE72-A6C5BB9E806B}" type="pres">
      <dgm:prSet presAssocID="{D3A51AC0-3870-4C66-B28E-7FBD37301DBB}" presName="tx2" presStyleLbl="revTx" presStyleIdx="2" presStyleCnt="6"/>
      <dgm:spPr/>
    </dgm:pt>
    <dgm:pt modelId="{3E7B2CE2-50D2-4E2C-9C3E-C40AAAE1967F}" type="pres">
      <dgm:prSet presAssocID="{D3A51AC0-3870-4C66-B28E-7FBD37301DBB}" presName="vert2" presStyleCnt="0"/>
      <dgm:spPr/>
    </dgm:pt>
    <dgm:pt modelId="{190A316D-19B6-408A-BD9D-6F89BBC64BAC}" type="pres">
      <dgm:prSet presAssocID="{D3A51AC0-3870-4C66-B28E-7FBD37301DBB}" presName="thinLine2b" presStyleLbl="callout" presStyleIdx="1" presStyleCnt="5"/>
      <dgm:spPr/>
    </dgm:pt>
    <dgm:pt modelId="{0EBC2BD0-82D4-4C33-AD9F-09D0C2585F5A}" type="pres">
      <dgm:prSet presAssocID="{D3A51AC0-3870-4C66-B28E-7FBD37301DBB}" presName="vertSpace2b" presStyleCnt="0"/>
      <dgm:spPr/>
    </dgm:pt>
    <dgm:pt modelId="{CD724A85-71CF-41D6-B747-AB73EFCD8E62}" type="pres">
      <dgm:prSet presAssocID="{411179C5-5A74-4321-8D57-FDC73D4409C4}" presName="horz2" presStyleCnt="0"/>
      <dgm:spPr/>
    </dgm:pt>
    <dgm:pt modelId="{87BF3C5F-229D-41A5-924D-2A34DCD958BA}" type="pres">
      <dgm:prSet presAssocID="{411179C5-5A74-4321-8D57-FDC73D4409C4}" presName="horzSpace2" presStyleCnt="0"/>
      <dgm:spPr/>
    </dgm:pt>
    <dgm:pt modelId="{3C0B89C9-5672-4846-A4BB-FAECE9543AFD}" type="pres">
      <dgm:prSet presAssocID="{411179C5-5A74-4321-8D57-FDC73D4409C4}" presName="tx2" presStyleLbl="revTx" presStyleIdx="3" presStyleCnt="6"/>
      <dgm:spPr/>
    </dgm:pt>
    <dgm:pt modelId="{ED3B8EC7-4735-4380-AFDC-F10561D8569C}" type="pres">
      <dgm:prSet presAssocID="{411179C5-5A74-4321-8D57-FDC73D4409C4}" presName="vert2" presStyleCnt="0"/>
      <dgm:spPr/>
    </dgm:pt>
    <dgm:pt modelId="{A32B7F8B-1E1D-4687-B2E3-B6DEC83D4015}" type="pres">
      <dgm:prSet presAssocID="{411179C5-5A74-4321-8D57-FDC73D4409C4}" presName="thinLine2b" presStyleLbl="callout" presStyleIdx="2" presStyleCnt="5"/>
      <dgm:spPr/>
    </dgm:pt>
    <dgm:pt modelId="{568FBE09-F8E7-4171-B70F-F80CFDF5483F}" type="pres">
      <dgm:prSet presAssocID="{411179C5-5A74-4321-8D57-FDC73D4409C4}" presName="vertSpace2b" presStyleCnt="0"/>
      <dgm:spPr/>
    </dgm:pt>
    <dgm:pt modelId="{3C4DC768-B7C1-4CDA-B5C8-20BC23E35BF2}" type="pres">
      <dgm:prSet presAssocID="{9A62FB1F-7676-477A-8140-31EA10F68904}" presName="horz2" presStyleCnt="0"/>
      <dgm:spPr/>
    </dgm:pt>
    <dgm:pt modelId="{370DE518-52E1-4746-90D4-167727B30569}" type="pres">
      <dgm:prSet presAssocID="{9A62FB1F-7676-477A-8140-31EA10F68904}" presName="horzSpace2" presStyleCnt="0"/>
      <dgm:spPr/>
    </dgm:pt>
    <dgm:pt modelId="{0160EC9F-0403-4F2E-BCF8-EE51B24EF486}" type="pres">
      <dgm:prSet presAssocID="{9A62FB1F-7676-477A-8140-31EA10F68904}" presName="tx2" presStyleLbl="revTx" presStyleIdx="4" presStyleCnt="6"/>
      <dgm:spPr/>
    </dgm:pt>
    <dgm:pt modelId="{7F7F435F-E3CD-4FA4-8A4F-27231BD34EC0}" type="pres">
      <dgm:prSet presAssocID="{9A62FB1F-7676-477A-8140-31EA10F68904}" presName="vert2" presStyleCnt="0"/>
      <dgm:spPr/>
    </dgm:pt>
    <dgm:pt modelId="{8A46FD83-58EA-4088-80BA-3A36271822ED}" type="pres">
      <dgm:prSet presAssocID="{9A62FB1F-7676-477A-8140-31EA10F68904}" presName="thinLine2b" presStyleLbl="callout" presStyleIdx="3" presStyleCnt="5"/>
      <dgm:spPr/>
    </dgm:pt>
    <dgm:pt modelId="{17E43821-812F-4461-9074-94E6269A9A3F}" type="pres">
      <dgm:prSet presAssocID="{9A62FB1F-7676-477A-8140-31EA10F68904}" presName="vertSpace2b" presStyleCnt="0"/>
      <dgm:spPr/>
    </dgm:pt>
    <dgm:pt modelId="{E458CC2D-97C0-4D78-964A-4FDD2FA676D9}" type="pres">
      <dgm:prSet presAssocID="{6E68C39D-B181-4753-8B51-3631132131BE}" presName="horz2" presStyleCnt="0"/>
      <dgm:spPr/>
    </dgm:pt>
    <dgm:pt modelId="{59F79604-8BD1-4F08-8DE2-55B6B5D169CD}" type="pres">
      <dgm:prSet presAssocID="{6E68C39D-B181-4753-8B51-3631132131BE}" presName="horzSpace2" presStyleCnt="0"/>
      <dgm:spPr/>
    </dgm:pt>
    <dgm:pt modelId="{CA58BD9D-3A05-4F52-B39C-9C7A8C50E96A}" type="pres">
      <dgm:prSet presAssocID="{6E68C39D-B181-4753-8B51-3631132131BE}" presName="tx2" presStyleLbl="revTx" presStyleIdx="5" presStyleCnt="6"/>
      <dgm:spPr/>
    </dgm:pt>
    <dgm:pt modelId="{0C5D3927-5AB7-499D-88E5-CFCB276B93EC}" type="pres">
      <dgm:prSet presAssocID="{6E68C39D-B181-4753-8B51-3631132131BE}" presName="vert2" presStyleCnt="0"/>
      <dgm:spPr/>
    </dgm:pt>
    <dgm:pt modelId="{D349EBFA-E96C-4C8E-982C-567EB0A6EECA}" type="pres">
      <dgm:prSet presAssocID="{6E68C39D-B181-4753-8B51-3631132131BE}" presName="thinLine2b" presStyleLbl="callout" presStyleIdx="4" presStyleCnt="5"/>
      <dgm:spPr/>
    </dgm:pt>
    <dgm:pt modelId="{72FC4327-55E3-4B95-9BB3-9255FC058217}" type="pres">
      <dgm:prSet presAssocID="{6E68C39D-B181-4753-8B51-3631132131BE}" presName="vertSpace2b" presStyleCnt="0"/>
      <dgm:spPr/>
    </dgm:pt>
  </dgm:ptLst>
  <dgm:cxnLst>
    <dgm:cxn modelId="{787DA004-F693-4605-95A4-9456168EB98A}" type="presOf" srcId="{D3A51AC0-3870-4C66-B28E-7FBD37301DBB}" destId="{B9C28B51-9D00-4C5A-AE72-A6C5BB9E806B}" srcOrd="0" destOrd="0" presId="urn:microsoft.com/office/officeart/2008/layout/LinedList"/>
    <dgm:cxn modelId="{F8443607-EFCD-4750-A352-683F490819BA}" srcId="{760A10C1-8D52-4F22-B7E6-978547073D21}" destId="{411179C5-5A74-4321-8D57-FDC73D4409C4}" srcOrd="2" destOrd="0" parTransId="{056BAE25-6EB9-4811-BBD4-CE0655FE3393}" sibTransId="{E7C923B4-F979-4C56-8025-8B2F882D6154}"/>
    <dgm:cxn modelId="{64FB2A2C-4A94-46A0-8548-6DB24330F289}" srcId="{760A10C1-8D52-4F22-B7E6-978547073D21}" destId="{0BFDE384-B72A-4621-B7DE-AB00CFDF0714}" srcOrd="0" destOrd="0" parTransId="{BE60BC89-FBA8-4CB3-B26A-FDEB29E61E41}" sibTransId="{62A9E594-2E32-44FD-BE47-AB5E80634E5B}"/>
    <dgm:cxn modelId="{00C0E464-AEC0-4F34-9B92-B73921D14CCD}" type="presOf" srcId="{9A62FB1F-7676-477A-8140-31EA10F68904}" destId="{0160EC9F-0403-4F2E-BCF8-EE51B24EF486}" srcOrd="0" destOrd="0" presId="urn:microsoft.com/office/officeart/2008/layout/LinedList"/>
    <dgm:cxn modelId="{C79F1C65-296D-49AE-B05E-4D0E6EF625AF}" srcId="{5400DBEE-0014-4588-98B0-41792A8BD884}" destId="{760A10C1-8D52-4F22-B7E6-978547073D21}" srcOrd="0" destOrd="0" parTransId="{05E68647-D78E-4767-A43D-4BBCC5DA61F0}" sibTransId="{0551B944-5A37-48F0-84E2-0AE478628E99}"/>
    <dgm:cxn modelId="{10A7166B-AC29-4347-829D-8EA509ABE311}" type="presOf" srcId="{411179C5-5A74-4321-8D57-FDC73D4409C4}" destId="{3C0B89C9-5672-4846-A4BB-FAECE9543AFD}" srcOrd="0" destOrd="0" presId="urn:microsoft.com/office/officeart/2008/layout/LinedList"/>
    <dgm:cxn modelId="{39C34D73-0A36-4A50-B458-E4DC533B36F5}" type="presOf" srcId="{6E68C39D-B181-4753-8B51-3631132131BE}" destId="{CA58BD9D-3A05-4F52-B39C-9C7A8C50E96A}" srcOrd="0" destOrd="0" presId="urn:microsoft.com/office/officeart/2008/layout/LinedList"/>
    <dgm:cxn modelId="{BFD5FB86-4C65-40B1-A8AA-B16FDB4801CC}" type="presOf" srcId="{5400DBEE-0014-4588-98B0-41792A8BD884}" destId="{29245BF4-3061-4D1B-A50E-A73F67D580DF}" srcOrd="0" destOrd="0" presId="urn:microsoft.com/office/officeart/2008/layout/LinedList"/>
    <dgm:cxn modelId="{A4AF479C-B167-483E-AE54-291C7106BB6C}" type="presOf" srcId="{760A10C1-8D52-4F22-B7E6-978547073D21}" destId="{965C50E3-8E66-4BA8-8964-A852CB736385}" srcOrd="0" destOrd="0" presId="urn:microsoft.com/office/officeart/2008/layout/LinedList"/>
    <dgm:cxn modelId="{119CB3A2-F30B-428A-A661-D8DB9C0259A2}" srcId="{760A10C1-8D52-4F22-B7E6-978547073D21}" destId="{6E68C39D-B181-4753-8B51-3631132131BE}" srcOrd="4" destOrd="0" parTransId="{F9C46469-F04F-4FF9-8C6E-39CF324C1A4D}" sibTransId="{1DB851E8-F24C-4F9E-83BE-0ABF4D8F79D2}"/>
    <dgm:cxn modelId="{482C37AF-3706-4C11-B2B5-FB7D8B4CD442}" srcId="{760A10C1-8D52-4F22-B7E6-978547073D21}" destId="{9A62FB1F-7676-477A-8140-31EA10F68904}" srcOrd="3" destOrd="0" parTransId="{06087408-C9BD-487C-86ED-ACF4A3F4FD5E}" sibTransId="{24C586F6-8C1F-4197-BC57-7A81041D3380}"/>
    <dgm:cxn modelId="{D7F67EBA-4F05-47B4-93A8-EFB0A988A475}" type="presOf" srcId="{0BFDE384-B72A-4621-B7DE-AB00CFDF0714}" destId="{559664CE-A279-4288-BA33-1FCE9987E038}" srcOrd="0" destOrd="0" presId="urn:microsoft.com/office/officeart/2008/layout/LinedList"/>
    <dgm:cxn modelId="{4970C4F6-7752-4720-8A0C-9EDC9720EBA0}" srcId="{760A10C1-8D52-4F22-B7E6-978547073D21}" destId="{D3A51AC0-3870-4C66-B28E-7FBD37301DBB}" srcOrd="1" destOrd="0" parTransId="{F276DC28-61B4-49EC-A299-E3A8FB7560CF}" sibTransId="{DF3A0242-DB42-4A43-829B-6EF61EF8EBB2}"/>
    <dgm:cxn modelId="{72A10A5D-2292-4B3B-9F5B-5FA0E9955542}" type="presParOf" srcId="{29245BF4-3061-4D1B-A50E-A73F67D580DF}" destId="{306898F4-D79C-4C2C-A201-4B7969645C15}" srcOrd="0" destOrd="0" presId="urn:microsoft.com/office/officeart/2008/layout/LinedList"/>
    <dgm:cxn modelId="{C590EB8F-2B3E-411B-AE40-4E8A1D38EB60}" type="presParOf" srcId="{29245BF4-3061-4D1B-A50E-A73F67D580DF}" destId="{CE441E6C-43FE-4236-8F94-2002E2C48100}" srcOrd="1" destOrd="0" presId="urn:microsoft.com/office/officeart/2008/layout/LinedList"/>
    <dgm:cxn modelId="{CF89B12B-4A38-4838-A3EB-1AF25C693FAC}" type="presParOf" srcId="{CE441E6C-43FE-4236-8F94-2002E2C48100}" destId="{965C50E3-8E66-4BA8-8964-A852CB736385}" srcOrd="0" destOrd="0" presId="urn:microsoft.com/office/officeart/2008/layout/LinedList"/>
    <dgm:cxn modelId="{47275054-8124-49C2-A502-B1A980F3A079}" type="presParOf" srcId="{CE441E6C-43FE-4236-8F94-2002E2C48100}" destId="{40E7C53E-4BC0-4987-BC57-DC920A9B8BA2}" srcOrd="1" destOrd="0" presId="urn:microsoft.com/office/officeart/2008/layout/LinedList"/>
    <dgm:cxn modelId="{C2469E2D-DFA2-43C2-B8FF-D83A579E596F}" type="presParOf" srcId="{40E7C53E-4BC0-4987-BC57-DC920A9B8BA2}" destId="{1285883A-BC4E-4ABB-AC03-1072A67C900E}" srcOrd="0" destOrd="0" presId="urn:microsoft.com/office/officeart/2008/layout/LinedList"/>
    <dgm:cxn modelId="{6D8CA01B-E3B9-4F7A-8227-A10454A4FD3B}" type="presParOf" srcId="{40E7C53E-4BC0-4987-BC57-DC920A9B8BA2}" destId="{CA960C23-7C0A-4FB8-993B-BDDF48F39B2C}" srcOrd="1" destOrd="0" presId="urn:microsoft.com/office/officeart/2008/layout/LinedList"/>
    <dgm:cxn modelId="{A4186D45-A4D4-4CCC-BB5F-3237291D0E45}" type="presParOf" srcId="{CA960C23-7C0A-4FB8-993B-BDDF48F39B2C}" destId="{2E7AA013-0FFF-47B8-A2C0-C6984DF6845F}" srcOrd="0" destOrd="0" presId="urn:microsoft.com/office/officeart/2008/layout/LinedList"/>
    <dgm:cxn modelId="{5B89B85C-163F-4DC1-B296-820FB57EDC4B}" type="presParOf" srcId="{CA960C23-7C0A-4FB8-993B-BDDF48F39B2C}" destId="{559664CE-A279-4288-BA33-1FCE9987E038}" srcOrd="1" destOrd="0" presId="urn:microsoft.com/office/officeart/2008/layout/LinedList"/>
    <dgm:cxn modelId="{759D6B85-4039-4E74-82C1-1D07C937A72F}" type="presParOf" srcId="{CA960C23-7C0A-4FB8-993B-BDDF48F39B2C}" destId="{6976A391-FA1F-48DC-8701-FB2095686844}" srcOrd="2" destOrd="0" presId="urn:microsoft.com/office/officeart/2008/layout/LinedList"/>
    <dgm:cxn modelId="{AD58E2C8-7960-4DA7-B3D0-8629E88B6142}" type="presParOf" srcId="{40E7C53E-4BC0-4987-BC57-DC920A9B8BA2}" destId="{CAD9C1DB-733E-428A-BA76-DB4A918A0DA0}" srcOrd="2" destOrd="0" presId="urn:microsoft.com/office/officeart/2008/layout/LinedList"/>
    <dgm:cxn modelId="{364912F9-D4D8-49E1-A744-9F96F8550878}" type="presParOf" srcId="{40E7C53E-4BC0-4987-BC57-DC920A9B8BA2}" destId="{98ABBF72-43FB-4EE1-BB71-DC751C3229BB}" srcOrd="3" destOrd="0" presId="urn:microsoft.com/office/officeart/2008/layout/LinedList"/>
    <dgm:cxn modelId="{8278B8E2-CB59-402F-A399-CD7A80CABD97}" type="presParOf" srcId="{40E7C53E-4BC0-4987-BC57-DC920A9B8BA2}" destId="{21EA5F6C-AE0F-43C6-922A-F9DA945F4265}" srcOrd="4" destOrd="0" presId="urn:microsoft.com/office/officeart/2008/layout/LinedList"/>
    <dgm:cxn modelId="{33D5656B-1FAF-470B-94CF-2977CA730A4A}" type="presParOf" srcId="{21EA5F6C-AE0F-43C6-922A-F9DA945F4265}" destId="{13DDDE21-7087-400B-9659-C21F2CD461CE}" srcOrd="0" destOrd="0" presId="urn:microsoft.com/office/officeart/2008/layout/LinedList"/>
    <dgm:cxn modelId="{D0D1D0D0-212E-47AC-B39D-B3FFB459B606}" type="presParOf" srcId="{21EA5F6C-AE0F-43C6-922A-F9DA945F4265}" destId="{B9C28B51-9D00-4C5A-AE72-A6C5BB9E806B}" srcOrd="1" destOrd="0" presId="urn:microsoft.com/office/officeart/2008/layout/LinedList"/>
    <dgm:cxn modelId="{05E0D7A5-23EC-4E0C-AF04-5B220BD5BF10}" type="presParOf" srcId="{21EA5F6C-AE0F-43C6-922A-F9DA945F4265}" destId="{3E7B2CE2-50D2-4E2C-9C3E-C40AAAE1967F}" srcOrd="2" destOrd="0" presId="urn:microsoft.com/office/officeart/2008/layout/LinedList"/>
    <dgm:cxn modelId="{9DDB715F-8EF4-4826-AE29-53FD65F5185F}" type="presParOf" srcId="{40E7C53E-4BC0-4987-BC57-DC920A9B8BA2}" destId="{190A316D-19B6-408A-BD9D-6F89BBC64BAC}" srcOrd="5" destOrd="0" presId="urn:microsoft.com/office/officeart/2008/layout/LinedList"/>
    <dgm:cxn modelId="{E074A3E2-F1E7-47A0-AD84-8ECC77782248}" type="presParOf" srcId="{40E7C53E-4BC0-4987-BC57-DC920A9B8BA2}" destId="{0EBC2BD0-82D4-4C33-AD9F-09D0C2585F5A}" srcOrd="6" destOrd="0" presId="urn:microsoft.com/office/officeart/2008/layout/LinedList"/>
    <dgm:cxn modelId="{046BB915-4125-4BCE-844F-A789193D168C}" type="presParOf" srcId="{40E7C53E-4BC0-4987-BC57-DC920A9B8BA2}" destId="{CD724A85-71CF-41D6-B747-AB73EFCD8E62}" srcOrd="7" destOrd="0" presId="urn:microsoft.com/office/officeart/2008/layout/LinedList"/>
    <dgm:cxn modelId="{3DE928C2-0186-4A91-A7EF-7C7C9820818E}" type="presParOf" srcId="{CD724A85-71CF-41D6-B747-AB73EFCD8E62}" destId="{87BF3C5F-229D-41A5-924D-2A34DCD958BA}" srcOrd="0" destOrd="0" presId="urn:microsoft.com/office/officeart/2008/layout/LinedList"/>
    <dgm:cxn modelId="{8CF65478-F12B-48DD-AE95-F2494AA032D5}" type="presParOf" srcId="{CD724A85-71CF-41D6-B747-AB73EFCD8E62}" destId="{3C0B89C9-5672-4846-A4BB-FAECE9543AFD}" srcOrd="1" destOrd="0" presId="urn:microsoft.com/office/officeart/2008/layout/LinedList"/>
    <dgm:cxn modelId="{A41D352E-F235-4863-9BC8-C50ABBDB9B34}" type="presParOf" srcId="{CD724A85-71CF-41D6-B747-AB73EFCD8E62}" destId="{ED3B8EC7-4735-4380-AFDC-F10561D8569C}" srcOrd="2" destOrd="0" presId="urn:microsoft.com/office/officeart/2008/layout/LinedList"/>
    <dgm:cxn modelId="{836CEE6B-E07B-470B-8AFE-4EC6D4D18188}" type="presParOf" srcId="{40E7C53E-4BC0-4987-BC57-DC920A9B8BA2}" destId="{A32B7F8B-1E1D-4687-B2E3-B6DEC83D4015}" srcOrd="8" destOrd="0" presId="urn:microsoft.com/office/officeart/2008/layout/LinedList"/>
    <dgm:cxn modelId="{BB9BB012-F525-4426-87AE-0EFF21AEBBEA}" type="presParOf" srcId="{40E7C53E-4BC0-4987-BC57-DC920A9B8BA2}" destId="{568FBE09-F8E7-4171-B70F-F80CFDF5483F}" srcOrd="9" destOrd="0" presId="urn:microsoft.com/office/officeart/2008/layout/LinedList"/>
    <dgm:cxn modelId="{9311D66B-0FC0-4AFF-8415-6D591FA3ED82}" type="presParOf" srcId="{40E7C53E-4BC0-4987-BC57-DC920A9B8BA2}" destId="{3C4DC768-B7C1-4CDA-B5C8-20BC23E35BF2}" srcOrd="10" destOrd="0" presId="urn:microsoft.com/office/officeart/2008/layout/LinedList"/>
    <dgm:cxn modelId="{C420F92D-DF8C-41F7-8F7A-D02D4459223B}" type="presParOf" srcId="{3C4DC768-B7C1-4CDA-B5C8-20BC23E35BF2}" destId="{370DE518-52E1-4746-90D4-167727B30569}" srcOrd="0" destOrd="0" presId="urn:microsoft.com/office/officeart/2008/layout/LinedList"/>
    <dgm:cxn modelId="{11092E05-86D7-4C46-878F-BF22CEC90ACA}" type="presParOf" srcId="{3C4DC768-B7C1-4CDA-B5C8-20BC23E35BF2}" destId="{0160EC9F-0403-4F2E-BCF8-EE51B24EF486}" srcOrd="1" destOrd="0" presId="urn:microsoft.com/office/officeart/2008/layout/LinedList"/>
    <dgm:cxn modelId="{D3622CAC-437A-433B-B068-1081E585857C}" type="presParOf" srcId="{3C4DC768-B7C1-4CDA-B5C8-20BC23E35BF2}" destId="{7F7F435F-E3CD-4FA4-8A4F-27231BD34EC0}" srcOrd="2" destOrd="0" presId="urn:microsoft.com/office/officeart/2008/layout/LinedList"/>
    <dgm:cxn modelId="{CA5A1F7B-8D8B-4C7C-85B7-798BFEED992A}" type="presParOf" srcId="{40E7C53E-4BC0-4987-BC57-DC920A9B8BA2}" destId="{8A46FD83-58EA-4088-80BA-3A36271822ED}" srcOrd="11" destOrd="0" presId="urn:microsoft.com/office/officeart/2008/layout/LinedList"/>
    <dgm:cxn modelId="{2868FE7B-7A60-4EEE-8463-EC0BAA826458}" type="presParOf" srcId="{40E7C53E-4BC0-4987-BC57-DC920A9B8BA2}" destId="{17E43821-812F-4461-9074-94E6269A9A3F}" srcOrd="12" destOrd="0" presId="urn:microsoft.com/office/officeart/2008/layout/LinedList"/>
    <dgm:cxn modelId="{8E610E05-9F6E-487A-B0D2-162B90C9A59E}" type="presParOf" srcId="{40E7C53E-4BC0-4987-BC57-DC920A9B8BA2}" destId="{E458CC2D-97C0-4D78-964A-4FDD2FA676D9}" srcOrd="13" destOrd="0" presId="urn:microsoft.com/office/officeart/2008/layout/LinedList"/>
    <dgm:cxn modelId="{4B7C4303-50AD-4878-89EA-7CC493BC053F}" type="presParOf" srcId="{E458CC2D-97C0-4D78-964A-4FDD2FA676D9}" destId="{59F79604-8BD1-4F08-8DE2-55B6B5D169CD}" srcOrd="0" destOrd="0" presId="urn:microsoft.com/office/officeart/2008/layout/LinedList"/>
    <dgm:cxn modelId="{101C4D87-87F8-424A-AF8D-ACDA146A28F4}" type="presParOf" srcId="{E458CC2D-97C0-4D78-964A-4FDD2FA676D9}" destId="{CA58BD9D-3A05-4F52-B39C-9C7A8C50E96A}" srcOrd="1" destOrd="0" presId="urn:microsoft.com/office/officeart/2008/layout/LinedList"/>
    <dgm:cxn modelId="{9C51CDC5-854A-405C-981D-115BD75A83FA}" type="presParOf" srcId="{E458CC2D-97C0-4D78-964A-4FDD2FA676D9}" destId="{0C5D3927-5AB7-499D-88E5-CFCB276B93EC}" srcOrd="2" destOrd="0" presId="urn:microsoft.com/office/officeart/2008/layout/LinedList"/>
    <dgm:cxn modelId="{48CCD80E-9A7B-48AA-98D5-12FC6B52AF8B}" type="presParOf" srcId="{40E7C53E-4BC0-4987-BC57-DC920A9B8BA2}" destId="{D349EBFA-E96C-4C8E-982C-567EB0A6EECA}" srcOrd="14" destOrd="0" presId="urn:microsoft.com/office/officeart/2008/layout/LinedList"/>
    <dgm:cxn modelId="{DFA018C2-4A66-43B8-83C4-1CCA987B70D6}" type="presParOf" srcId="{40E7C53E-4BC0-4987-BC57-DC920A9B8BA2}" destId="{72FC4327-55E3-4B95-9BB3-9255FC058217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A2EC11-BCC8-4827-85D3-849C5C0D440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AFB3133-4162-4951-8964-03D6A721FEDA}">
      <dgm:prSet phldrT="[Texto]"/>
      <dgm:spPr/>
      <dgm:t>
        <a:bodyPr/>
        <a:lstStyle/>
        <a:p>
          <a:r>
            <a:rPr lang="es-AR" dirty="0"/>
            <a:t>Lenguaje de definición de datos</a:t>
          </a:r>
        </a:p>
      </dgm:t>
    </dgm:pt>
    <dgm:pt modelId="{AA4CD034-969B-4FA5-903E-0734540F5DF6}" type="parTrans" cxnId="{0073AC68-7DA1-4EB8-9A58-AF201AEDD027}">
      <dgm:prSet/>
      <dgm:spPr/>
      <dgm:t>
        <a:bodyPr/>
        <a:lstStyle/>
        <a:p>
          <a:endParaRPr lang="es-AR"/>
        </a:p>
      </dgm:t>
    </dgm:pt>
    <dgm:pt modelId="{59BEAC76-4218-439B-82E0-6AD27E2583C9}" type="sibTrans" cxnId="{0073AC68-7DA1-4EB8-9A58-AF201AEDD027}">
      <dgm:prSet/>
      <dgm:spPr/>
      <dgm:t>
        <a:bodyPr/>
        <a:lstStyle/>
        <a:p>
          <a:endParaRPr lang="es-AR"/>
        </a:p>
      </dgm:t>
    </dgm:pt>
    <dgm:pt modelId="{A2A1DD17-1763-427E-93BC-DF7201498D7B}">
      <dgm:prSet phldrT="[Texto]"/>
      <dgm:spPr/>
      <dgm:t>
        <a:bodyPr/>
        <a:lstStyle/>
        <a:p>
          <a:r>
            <a:rPr lang="es-AR" dirty="0"/>
            <a:t>Es muy amplio</a:t>
          </a:r>
        </a:p>
      </dgm:t>
    </dgm:pt>
    <dgm:pt modelId="{1ADFCC7D-1F16-416B-B676-A16596192F4A}" type="parTrans" cxnId="{E7F75BB2-B697-46B2-A495-3FA67774D686}">
      <dgm:prSet/>
      <dgm:spPr/>
      <dgm:t>
        <a:bodyPr/>
        <a:lstStyle/>
        <a:p>
          <a:endParaRPr lang="es-AR"/>
        </a:p>
      </dgm:t>
    </dgm:pt>
    <dgm:pt modelId="{0A2F25F8-719C-4FA9-B7A0-246B5F3182F8}" type="sibTrans" cxnId="{E7F75BB2-B697-46B2-A495-3FA67774D686}">
      <dgm:prSet/>
      <dgm:spPr/>
      <dgm:t>
        <a:bodyPr/>
        <a:lstStyle/>
        <a:p>
          <a:endParaRPr lang="es-AR"/>
        </a:p>
      </dgm:t>
    </dgm:pt>
    <dgm:pt modelId="{69B416B3-9775-4AC6-9559-560BC7843154}">
      <dgm:prSet phldrT="[Texto]"/>
      <dgm:spPr/>
      <dgm:t>
        <a:bodyPr/>
        <a:lstStyle/>
        <a:p>
          <a:r>
            <a:rPr lang="es-AR" dirty="0"/>
            <a:t>Solo veremos las operaciones mas comunes</a:t>
          </a:r>
        </a:p>
      </dgm:t>
    </dgm:pt>
    <dgm:pt modelId="{E4388F1E-C302-41ED-A664-4D34A27E6439}" type="parTrans" cxnId="{8064312B-17D9-4086-862A-F9C7E7873B7D}">
      <dgm:prSet/>
      <dgm:spPr/>
      <dgm:t>
        <a:bodyPr/>
        <a:lstStyle/>
        <a:p>
          <a:endParaRPr lang="es-AR"/>
        </a:p>
      </dgm:t>
    </dgm:pt>
    <dgm:pt modelId="{3BEB11FA-C14C-4E51-B5F5-35A272691C9D}" type="sibTrans" cxnId="{8064312B-17D9-4086-862A-F9C7E7873B7D}">
      <dgm:prSet/>
      <dgm:spPr/>
      <dgm:t>
        <a:bodyPr/>
        <a:lstStyle/>
        <a:p>
          <a:endParaRPr lang="es-AR"/>
        </a:p>
      </dgm:t>
    </dgm:pt>
    <dgm:pt modelId="{2F556680-61A6-4C12-9670-1EC5CF149F5D}">
      <dgm:prSet phldrT="[Texto]"/>
      <dgm:spPr/>
      <dgm:t>
        <a:bodyPr/>
        <a:lstStyle/>
        <a:p>
          <a:r>
            <a:rPr lang="es-AR" dirty="0"/>
            <a:t>CREATE DATABASE</a:t>
          </a:r>
        </a:p>
      </dgm:t>
    </dgm:pt>
    <dgm:pt modelId="{75F2C2F1-8E8E-4F7F-8AFD-D45985218966}" type="parTrans" cxnId="{B7DCEB3A-6DD3-4F2E-A6AF-535F82E5432B}">
      <dgm:prSet/>
      <dgm:spPr/>
      <dgm:t>
        <a:bodyPr/>
        <a:lstStyle/>
        <a:p>
          <a:endParaRPr lang="es-AR"/>
        </a:p>
      </dgm:t>
    </dgm:pt>
    <dgm:pt modelId="{3C9B5952-C9CC-402F-943F-0177FEAFF294}" type="sibTrans" cxnId="{B7DCEB3A-6DD3-4F2E-A6AF-535F82E5432B}">
      <dgm:prSet/>
      <dgm:spPr/>
      <dgm:t>
        <a:bodyPr/>
        <a:lstStyle/>
        <a:p>
          <a:endParaRPr lang="es-AR"/>
        </a:p>
      </dgm:t>
    </dgm:pt>
    <dgm:pt modelId="{E5B5060C-4711-4488-A0B5-EA570861BECC}">
      <dgm:prSet phldrT="[Texto]"/>
      <dgm:spPr/>
      <dgm:t>
        <a:bodyPr/>
        <a:lstStyle/>
        <a:p>
          <a:r>
            <a:rPr lang="es-AR" dirty="0"/>
            <a:t>DROP DATABASE</a:t>
          </a:r>
        </a:p>
      </dgm:t>
    </dgm:pt>
    <dgm:pt modelId="{0080020D-1B01-42B1-9CBF-FDB235AE8B07}" type="parTrans" cxnId="{B20A3BA9-C492-446F-B34F-69806B9D231B}">
      <dgm:prSet/>
      <dgm:spPr/>
      <dgm:t>
        <a:bodyPr/>
        <a:lstStyle/>
        <a:p>
          <a:endParaRPr lang="es-AR"/>
        </a:p>
      </dgm:t>
    </dgm:pt>
    <dgm:pt modelId="{8DEB8FCF-99FB-4F2D-89BB-0314DA536BDB}" type="sibTrans" cxnId="{B20A3BA9-C492-446F-B34F-69806B9D231B}">
      <dgm:prSet/>
      <dgm:spPr/>
      <dgm:t>
        <a:bodyPr/>
        <a:lstStyle/>
        <a:p>
          <a:endParaRPr lang="es-AR"/>
        </a:p>
      </dgm:t>
    </dgm:pt>
    <dgm:pt modelId="{EE826288-2330-4038-A5FF-16239F8998B8}">
      <dgm:prSet phldrT="[Texto]"/>
      <dgm:spPr/>
      <dgm:t>
        <a:bodyPr/>
        <a:lstStyle/>
        <a:p>
          <a:r>
            <a:rPr lang="es-AR" dirty="0"/>
            <a:t>CREATE TABLE</a:t>
          </a:r>
        </a:p>
      </dgm:t>
    </dgm:pt>
    <dgm:pt modelId="{EE93F3CE-7033-4716-9F70-179D8C27FDC0}" type="parTrans" cxnId="{99A52A3E-660D-4F19-BD70-AB58B30E761E}">
      <dgm:prSet/>
      <dgm:spPr/>
      <dgm:t>
        <a:bodyPr/>
        <a:lstStyle/>
        <a:p>
          <a:endParaRPr lang="es-AR"/>
        </a:p>
      </dgm:t>
    </dgm:pt>
    <dgm:pt modelId="{5775676C-E1AB-4989-81AF-4C55066466DA}" type="sibTrans" cxnId="{99A52A3E-660D-4F19-BD70-AB58B30E761E}">
      <dgm:prSet/>
      <dgm:spPr/>
      <dgm:t>
        <a:bodyPr/>
        <a:lstStyle/>
        <a:p>
          <a:endParaRPr lang="es-AR"/>
        </a:p>
      </dgm:t>
    </dgm:pt>
    <dgm:pt modelId="{436B738E-FCDC-4411-88D2-ABF123BFDCC2}">
      <dgm:prSet phldrT="[Texto]"/>
      <dgm:spPr/>
      <dgm:t>
        <a:bodyPr/>
        <a:lstStyle/>
        <a:p>
          <a:r>
            <a:rPr lang="es-AR" dirty="0"/>
            <a:t>ALTER TABLE</a:t>
          </a:r>
        </a:p>
      </dgm:t>
    </dgm:pt>
    <dgm:pt modelId="{FC013BC9-8969-463E-B37A-7AC2F220541B}" type="parTrans" cxnId="{2440108D-DFEB-4E77-BDFF-0F7D93792632}">
      <dgm:prSet/>
      <dgm:spPr/>
      <dgm:t>
        <a:bodyPr/>
        <a:lstStyle/>
        <a:p>
          <a:endParaRPr lang="es-AR"/>
        </a:p>
      </dgm:t>
    </dgm:pt>
    <dgm:pt modelId="{45D53B8D-AFB7-4591-B8BF-B8AA654F7D21}" type="sibTrans" cxnId="{2440108D-DFEB-4E77-BDFF-0F7D93792632}">
      <dgm:prSet/>
      <dgm:spPr/>
      <dgm:t>
        <a:bodyPr/>
        <a:lstStyle/>
        <a:p>
          <a:endParaRPr lang="es-AR"/>
        </a:p>
      </dgm:t>
    </dgm:pt>
    <dgm:pt modelId="{84F2E172-8200-4A11-954D-75AC53C76437}">
      <dgm:prSet phldrT="[Texto]"/>
      <dgm:spPr/>
      <dgm:t>
        <a:bodyPr/>
        <a:lstStyle/>
        <a:p>
          <a:r>
            <a:rPr lang="es-AR" dirty="0"/>
            <a:t>DROP TABLE</a:t>
          </a:r>
        </a:p>
      </dgm:t>
    </dgm:pt>
    <dgm:pt modelId="{FF78D186-A312-4A79-B7E4-88BC29C39267}" type="parTrans" cxnId="{71C8AE8A-3990-49D2-94BC-B619386B4331}">
      <dgm:prSet/>
      <dgm:spPr/>
      <dgm:t>
        <a:bodyPr/>
        <a:lstStyle/>
        <a:p>
          <a:endParaRPr lang="es-AR"/>
        </a:p>
      </dgm:t>
    </dgm:pt>
    <dgm:pt modelId="{BAC83D27-EF66-470F-A17E-8CF917BD9215}" type="sibTrans" cxnId="{71C8AE8A-3990-49D2-94BC-B619386B4331}">
      <dgm:prSet/>
      <dgm:spPr/>
      <dgm:t>
        <a:bodyPr/>
        <a:lstStyle/>
        <a:p>
          <a:endParaRPr lang="es-AR"/>
        </a:p>
      </dgm:t>
    </dgm:pt>
    <dgm:pt modelId="{A2E23FFE-E59C-463E-A7BC-64FD69BB0D50}" type="pres">
      <dgm:prSet presAssocID="{14A2EC11-BCC8-4827-85D3-849C5C0D4406}" presName="linear" presStyleCnt="0">
        <dgm:presLayoutVars>
          <dgm:animLvl val="lvl"/>
          <dgm:resizeHandles val="exact"/>
        </dgm:presLayoutVars>
      </dgm:prSet>
      <dgm:spPr/>
    </dgm:pt>
    <dgm:pt modelId="{BD161FCE-0AC6-40B6-8917-4B30FE20F03C}" type="pres">
      <dgm:prSet presAssocID="{8AFB3133-4162-4951-8964-03D6A721FED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8A6D48C-AD99-438E-8913-32F725F40428}" type="pres">
      <dgm:prSet presAssocID="{8AFB3133-4162-4951-8964-03D6A721FED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DD8A610-A951-4F76-92B0-0D7A12BD9770}" type="presOf" srcId="{84F2E172-8200-4A11-954D-75AC53C76437}" destId="{D8A6D48C-AD99-438E-8913-32F725F40428}" srcOrd="0" destOrd="6" presId="urn:microsoft.com/office/officeart/2005/8/layout/vList2"/>
    <dgm:cxn modelId="{8064312B-17D9-4086-862A-F9C7E7873B7D}" srcId="{8AFB3133-4162-4951-8964-03D6A721FEDA}" destId="{69B416B3-9775-4AC6-9559-560BC7843154}" srcOrd="1" destOrd="0" parTransId="{E4388F1E-C302-41ED-A664-4D34A27E6439}" sibTransId="{3BEB11FA-C14C-4E51-B5F5-35A272691C9D}"/>
    <dgm:cxn modelId="{27157F30-4597-4E9B-8FC5-445A9F092B13}" type="presOf" srcId="{2F556680-61A6-4C12-9670-1EC5CF149F5D}" destId="{D8A6D48C-AD99-438E-8913-32F725F40428}" srcOrd="0" destOrd="2" presId="urn:microsoft.com/office/officeart/2005/8/layout/vList2"/>
    <dgm:cxn modelId="{B7DCEB3A-6DD3-4F2E-A6AF-535F82E5432B}" srcId="{8AFB3133-4162-4951-8964-03D6A721FEDA}" destId="{2F556680-61A6-4C12-9670-1EC5CF149F5D}" srcOrd="2" destOrd="0" parTransId="{75F2C2F1-8E8E-4F7F-8AFD-D45985218966}" sibTransId="{3C9B5952-C9CC-402F-943F-0177FEAFF294}"/>
    <dgm:cxn modelId="{99A52A3E-660D-4F19-BD70-AB58B30E761E}" srcId="{8AFB3133-4162-4951-8964-03D6A721FEDA}" destId="{EE826288-2330-4038-A5FF-16239F8998B8}" srcOrd="4" destOrd="0" parTransId="{EE93F3CE-7033-4716-9F70-179D8C27FDC0}" sibTransId="{5775676C-E1AB-4989-81AF-4C55066466DA}"/>
    <dgm:cxn modelId="{CEC6FA5E-7291-4A71-92F2-EDC59811C4B8}" type="presOf" srcId="{EE826288-2330-4038-A5FF-16239F8998B8}" destId="{D8A6D48C-AD99-438E-8913-32F725F40428}" srcOrd="0" destOrd="4" presId="urn:microsoft.com/office/officeart/2005/8/layout/vList2"/>
    <dgm:cxn modelId="{78F1FD66-9565-47DA-BFF3-0C770FFF7186}" type="presOf" srcId="{A2A1DD17-1763-427E-93BC-DF7201498D7B}" destId="{D8A6D48C-AD99-438E-8913-32F725F40428}" srcOrd="0" destOrd="0" presId="urn:microsoft.com/office/officeart/2005/8/layout/vList2"/>
    <dgm:cxn modelId="{0073AC68-7DA1-4EB8-9A58-AF201AEDD027}" srcId="{14A2EC11-BCC8-4827-85D3-849C5C0D4406}" destId="{8AFB3133-4162-4951-8964-03D6A721FEDA}" srcOrd="0" destOrd="0" parTransId="{AA4CD034-969B-4FA5-903E-0734540F5DF6}" sibTransId="{59BEAC76-4218-439B-82E0-6AD27E2583C9}"/>
    <dgm:cxn modelId="{4E0D124A-9862-4457-A5C5-C7A244AC9569}" type="presOf" srcId="{14A2EC11-BCC8-4827-85D3-849C5C0D4406}" destId="{A2E23FFE-E59C-463E-A7BC-64FD69BB0D50}" srcOrd="0" destOrd="0" presId="urn:microsoft.com/office/officeart/2005/8/layout/vList2"/>
    <dgm:cxn modelId="{9A86AA55-4F17-43C3-BCF9-A36F41D2A229}" type="presOf" srcId="{E5B5060C-4711-4488-A0B5-EA570861BECC}" destId="{D8A6D48C-AD99-438E-8913-32F725F40428}" srcOrd="0" destOrd="3" presId="urn:microsoft.com/office/officeart/2005/8/layout/vList2"/>
    <dgm:cxn modelId="{71C8AE8A-3990-49D2-94BC-B619386B4331}" srcId="{8AFB3133-4162-4951-8964-03D6A721FEDA}" destId="{84F2E172-8200-4A11-954D-75AC53C76437}" srcOrd="6" destOrd="0" parTransId="{FF78D186-A312-4A79-B7E4-88BC29C39267}" sibTransId="{BAC83D27-EF66-470F-A17E-8CF917BD9215}"/>
    <dgm:cxn modelId="{2440108D-DFEB-4E77-BDFF-0F7D93792632}" srcId="{8AFB3133-4162-4951-8964-03D6A721FEDA}" destId="{436B738E-FCDC-4411-88D2-ABF123BFDCC2}" srcOrd="5" destOrd="0" parTransId="{FC013BC9-8969-463E-B37A-7AC2F220541B}" sibTransId="{45D53B8D-AFB7-4591-B8BF-B8AA654F7D21}"/>
    <dgm:cxn modelId="{5B47E49D-D746-4D4D-A29C-AEF4296069C5}" type="presOf" srcId="{69B416B3-9775-4AC6-9559-560BC7843154}" destId="{D8A6D48C-AD99-438E-8913-32F725F40428}" srcOrd="0" destOrd="1" presId="urn:microsoft.com/office/officeart/2005/8/layout/vList2"/>
    <dgm:cxn modelId="{B20A3BA9-C492-446F-B34F-69806B9D231B}" srcId="{8AFB3133-4162-4951-8964-03D6A721FEDA}" destId="{E5B5060C-4711-4488-A0B5-EA570861BECC}" srcOrd="3" destOrd="0" parTransId="{0080020D-1B01-42B1-9CBF-FDB235AE8B07}" sibTransId="{8DEB8FCF-99FB-4F2D-89BB-0314DA536BDB}"/>
    <dgm:cxn modelId="{E7F75BB2-B697-46B2-A495-3FA67774D686}" srcId="{8AFB3133-4162-4951-8964-03D6A721FEDA}" destId="{A2A1DD17-1763-427E-93BC-DF7201498D7B}" srcOrd="0" destOrd="0" parTransId="{1ADFCC7D-1F16-416B-B676-A16596192F4A}" sibTransId="{0A2F25F8-719C-4FA9-B7A0-246B5F3182F8}"/>
    <dgm:cxn modelId="{E537A2C7-F3B4-439C-979F-32EEE37CD11D}" type="presOf" srcId="{8AFB3133-4162-4951-8964-03D6A721FEDA}" destId="{BD161FCE-0AC6-40B6-8917-4B30FE20F03C}" srcOrd="0" destOrd="0" presId="urn:microsoft.com/office/officeart/2005/8/layout/vList2"/>
    <dgm:cxn modelId="{DE5434F5-FA9F-413C-9B48-C03F39E899DA}" type="presOf" srcId="{436B738E-FCDC-4411-88D2-ABF123BFDCC2}" destId="{D8A6D48C-AD99-438E-8913-32F725F40428}" srcOrd="0" destOrd="5" presId="urn:microsoft.com/office/officeart/2005/8/layout/vList2"/>
    <dgm:cxn modelId="{AE3B37D6-0E51-4724-8A9A-1592875866EE}" type="presParOf" srcId="{A2E23FFE-E59C-463E-A7BC-64FD69BB0D50}" destId="{BD161FCE-0AC6-40B6-8917-4B30FE20F03C}" srcOrd="0" destOrd="0" presId="urn:microsoft.com/office/officeart/2005/8/layout/vList2"/>
    <dgm:cxn modelId="{6F887C6A-78A0-4C31-9D5A-EFD98FF61D32}" type="presParOf" srcId="{A2E23FFE-E59C-463E-A7BC-64FD69BB0D50}" destId="{D8A6D48C-AD99-438E-8913-32F725F4042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0F2328-20B5-4685-8361-292CD2EF2A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B5E495B-DE84-4580-9DF9-DF2D4D2D9173}">
      <dgm:prSet phldrT="[Texto]"/>
      <dgm:spPr/>
      <dgm:t>
        <a:bodyPr/>
        <a:lstStyle/>
        <a:p>
          <a:r>
            <a:rPr lang="es-AR" dirty="0"/>
            <a:t>Tablas sobre las cuales se resolverán las </a:t>
          </a:r>
          <a:r>
            <a:rPr lang="es-AR" dirty="0" err="1"/>
            <a:t>consutas</a:t>
          </a:r>
          <a:endParaRPr lang="es-AR" dirty="0"/>
        </a:p>
      </dgm:t>
    </dgm:pt>
    <dgm:pt modelId="{E2A6F945-FC45-46D5-96C0-079607CDBFF2}" type="parTrans" cxnId="{030C6099-55F7-4A76-B908-AF7030410FF8}">
      <dgm:prSet/>
      <dgm:spPr/>
      <dgm:t>
        <a:bodyPr/>
        <a:lstStyle/>
        <a:p>
          <a:endParaRPr lang="es-AR"/>
        </a:p>
      </dgm:t>
    </dgm:pt>
    <dgm:pt modelId="{39E62D2A-C697-4878-A59B-DA5FB402C193}" type="sibTrans" cxnId="{030C6099-55F7-4A76-B908-AF7030410FF8}">
      <dgm:prSet/>
      <dgm:spPr/>
      <dgm:t>
        <a:bodyPr/>
        <a:lstStyle/>
        <a:p>
          <a:endParaRPr lang="es-AR"/>
        </a:p>
      </dgm:t>
    </dgm:pt>
    <dgm:pt modelId="{073311F0-EA26-4664-B882-65CC9992164D}">
      <dgm:prSet phldrT="[Texto]"/>
      <dgm:spPr/>
      <dgm:t>
        <a:bodyPr/>
        <a:lstStyle/>
        <a:p>
          <a:r>
            <a:rPr lang="es-AR" dirty="0"/>
            <a:t>Asociados=( </a:t>
          </a:r>
          <a:r>
            <a:rPr lang="es-AR" dirty="0" err="1"/>
            <a:t>idsocio</a:t>
          </a:r>
          <a:r>
            <a:rPr lang="es-AR" dirty="0"/>
            <a:t>, nombre, dirección, teléfono, sexo, </a:t>
          </a:r>
          <a:r>
            <a:rPr lang="es-AR" dirty="0" err="1"/>
            <a:t>estadocivil</a:t>
          </a:r>
          <a:r>
            <a:rPr lang="es-AR" dirty="0"/>
            <a:t>, </a:t>
          </a:r>
          <a:r>
            <a:rPr lang="es-AR" dirty="0" err="1"/>
            <a:t>fechanacimiento</a:t>
          </a:r>
          <a:r>
            <a:rPr lang="es-AR" dirty="0"/>
            <a:t>, </a:t>
          </a:r>
          <a:r>
            <a:rPr lang="es-AR" dirty="0" err="1"/>
            <a:t>idlocalidad</a:t>
          </a:r>
          <a:r>
            <a:rPr lang="es-AR" dirty="0"/>
            <a:t>)</a:t>
          </a:r>
        </a:p>
      </dgm:t>
    </dgm:pt>
    <dgm:pt modelId="{42C5B337-9018-4654-A6B1-B9F412A8DF08}" type="parTrans" cxnId="{DCE300F7-DA8E-4DFA-BB41-1E5CB07268C7}">
      <dgm:prSet/>
      <dgm:spPr/>
      <dgm:t>
        <a:bodyPr/>
        <a:lstStyle/>
        <a:p>
          <a:endParaRPr lang="es-AR"/>
        </a:p>
      </dgm:t>
    </dgm:pt>
    <dgm:pt modelId="{8ABA92F0-729F-4F68-9D2B-DEF278CE1CFA}" type="sibTrans" cxnId="{DCE300F7-DA8E-4DFA-BB41-1E5CB07268C7}">
      <dgm:prSet/>
      <dgm:spPr/>
      <dgm:t>
        <a:bodyPr/>
        <a:lstStyle/>
        <a:p>
          <a:endParaRPr lang="es-AR"/>
        </a:p>
      </dgm:t>
    </dgm:pt>
    <dgm:pt modelId="{D1AE7083-6EC3-4664-9F1C-27CACAD12C82}">
      <dgm:prSet phldrT="[Texto]"/>
      <dgm:spPr/>
      <dgm:t>
        <a:bodyPr/>
        <a:lstStyle/>
        <a:p>
          <a:r>
            <a:rPr lang="es-AR" dirty="0"/>
            <a:t>Deportes=( </a:t>
          </a:r>
          <a:r>
            <a:rPr lang="es-AR" dirty="0" err="1"/>
            <a:t>iddeporte</a:t>
          </a:r>
          <a:r>
            <a:rPr lang="es-AR" dirty="0"/>
            <a:t>, nombre, </a:t>
          </a:r>
          <a:r>
            <a:rPr lang="es-AR" dirty="0" err="1"/>
            <a:t>monto_cuota</a:t>
          </a:r>
          <a:r>
            <a:rPr lang="es-AR" dirty="0"/>
            <a:t>, </a:t>
          </a:r>
          <a:r>
            <a:rPr lang="es-AR" dirty="0" err="1"/>
            <a:t>idsede</a:t>
          </a:r>
          <a:r>
            <a:rPr lang="es-AR" dirty="0"/>
            <a:t> )</a:t>
          </a:r>
        </a:p>
      </dgm:t>
    </dgm:pt>
    <dgm:pt modelId="{6DC61DD0-0456-45A8-BFAE-D195ABA3081C}" type="parTrans" cxnId="{64EB39E6-5D8F-4C96-A6C8-EF877457FE91}">
      <dgm:prSet/>
      <dgm:spPr/>
      <dgm:t>
        <a:bodyPr/>
        <a:lstStyle/>
        <a:p>
          <a:endParaRPr lang="es-AR"/>
        </a:p>
      </dgm:t>
    </dgm:pt>
    <dgm:pt modelId="{5A0DC61E-5824-4FFE-9BB9-18E425177806}" type="sibTrans" cxnId="{64EB39E6-5D8F-4C96-A6C8-EF877457FE91}">
      <dgm:prSet/>
      <dgm:spPr/>
      <dgm:t>
        <a:bodyPr/>
        <a:lstStyle/>
        <a:p>
          <a:endParaRPr lang="es-AR"/>
        </a:p>
      </dgm:t>
    </dgm:pt>
    <dgm:pt modelId="{5C382785-E120-476E-BAD9-9435B79B1C69}">
      <dgm:prSet phldrT="[Texto]"/>
      <dgm:spPr/>
      <dgm:t>
        <a:bodyPr/>
        <a:lstStyle/>
        <a:p>
          <a:r>
            <a:rPr lang="es-AR" dirty="0"/>
            <a:t>Practica = (</a:t>
          </a:r>
          <a:r>
            <a:rPr lang="es-AR" dirty="0" err="1"/>
            <a:t>idsocio</a:t>
          </a:r>
          <a:r>
            <a:rPr lang="es-AR" dirty="0"/>
            <a:t>, </a:t>
          </a:r>
          <a:r>
            <a:rPr lang="es-AR" dirty="0" err="1"/>
            <a:t>iddeporte</a:t>
          </a:r>
          <a:r>
            <a:rPr lang="es-AR" dirty="0"/>
            <a:t> )</a:t>
          </a:r>
        </a:p>
      </dgm:t>
    </dgm:pt>
    <dgm:pt modelId="{CC4EB55A-91AE-46D7-8449-BA6977FF289D}" type="parTrans" cxnId="{67DCEEC5-502C-440F-A4B8-D22BCEC9CD78}">
      <dgm:prSet/>
      <dgm:spPr/>
      <dgm:t>
        <a:bodyPr/>
        <a:lstStyle/>
        <a:p>
          <a:endParaRPr lang="es-AR"/>
        </a:p>
      </dgm:t>
    </dgm:pt>
    <dgm:pt modelId="{A0F674B9-F70A-4CE6-98AC-D41B5F40CA08}" type="sibTrans" cxnId="{67DCEEC5-502C-440F-A4B8-D22BCEC9CD78}">
      <dgm:prSet/>
      <dgm:spPr/>
      <dgm:t>
        <a:bodyPr/>
        <a:lstStyle/>
        <a:p>
          <a:endParaRPr lang="es-AR"/>
        </a:p>
      </dgm:t>
    </dgm:pt>
    <dgm:pt modelId="{B5D7A201-7E37-488A-9A8B-9EB3323D05B1}">
      <dgm:prSet phldrT="[Texto]"/>
      <dgm:spPr/>
      <dgm:t>
        <a:bodyPr/>
        <a:lstStyle/>
        <a:p>
          <a:r>
            <a:rPr lang="es-AR" dirty="0"/>
            <a:t>Localidad =(</a:t>
          </a:r>
          <a:r>
            <a:rPr lang="es-AR" dirty="0" err="1"/>
            <a:t>idlocalidad</a:t>
          </a:r>
          <a:r>
            <a:rPr lang="es-AR" dirty="0"/>
            <a:t>, nombre)</a:t>
          </a:r>
        </a:p>
      </dgm:t>
    </dgm:pt>
    <dgm:pt modelId="{48478972-41CA-4B01-919A-1C1ECA7EDA22}" type="parTrans" cxnId="{A258C4CA-8842-40C8-B0CA-72EF0416F036}">
      <dgm:prSet/>
      <dgm:spPr/>
      <dgm:t>
        <a:bodyPr/>
        <a:lstStyle/>
        <a:p>
          <a:endParaRPr lang="es-AR"/>
        </a:p>
      </dgm:t>
    </dgm:pt>
    <dgm:pt modelId="{99494EC8-6364-472B-8297-D7C94E79E917}" type="sibTrans" cxnId="{A258C4CA-8842-40C8-B0CA-72EF0416F036}">
      <dgm:prSet/>
      <dgm:spPr/>
      <dgm:t>
        <a:bodyPr/>
        <a:lstStyle/>
        <a:p>
          <a:endParaRPr lang="es-AR"/>
        </a:p>
      </dgm:t>
    </dgm:pt>
    <dgm:pt modelId="{7A1ECAFB-7BAA-4592-9A8A-96713EBFF001}">
      <dgm:prSet phldrT="[Texto]"/>
      <dgm:spPr/>
      <dgm:t>
        <a:bodyPr/>
        <a:lstStyle/>
        <a:p>
          <a:r>
            <a:rPr lang="es-AR" dirty="0"/>
            <a:t>Sedes = (</a:t>
          </a:r>
          <a:r>
            <a:rPr lang="es-AR" dirty="0" err="1"/>
            <a:t>idsede</a:t>
          </a:r>
          <a:r>
            <a:rPr lang="es-AR" dirty="0"/>
            <a:t>, nombre, dirección, </a:t>
          </a:r>
          <a:r>
            <a:rPr lang="es-AR" dirty="0" err="1"/>
            <a:t>idlocalidad</a:t>
          </a:r>
          <a:r>
            <a:rPr lang="es-AR" dirty="0"/>
            <a:t> )</a:t>
          </a:r>
        </a:p>
      </dgm:t>
    </dgm:pt>
    <dgm:pt modelId="{7B6D2BE1-F28C-42BE-99DA-0D0E8500717A}" type="parTrans" cxnId="{F63E31D2-6303-41C6-9F99-DFE1E165B4FC}">
      <dgm:prSet/>
      <dgm:spPr/>
      <dgm:t>
        <a:bodyPr/>
        <a:lstStyle/>
        <a:p>
          <a:endParaRPr lang="es-AR"/>
        </a:p>
      </dgm:t>
    </dgm:pt>
    <dgm:pt modelId="{2AAB8CFB-8064-460A-B5B0-A347404A5AC4}" type="sibTrans" cxnId="{F63E31D2-6303-41C6-9F99-DFE1E165B4FC}">
      <dgm:prSet/>
      <dgm:spPr/>
      <dgm:t>
        <a:bodyPr/>
        <a:lstStyle/>
        <a:p>
          <a:endParaRPr lang="es-AR"/>
        </a:p>
      </dgm:t>
    </dgm:pt>
    <dgm:pt modelId="{3344511C-7E1A-449C-A75E-A00089FD6CB2}" type="pres">
      <dgm:prSet presAssocID="{B30F2328-20B5-4685-8361-292CD2EF2A98}" presName="linear" presStyleCnt="0">
        <dgm:presLayoutVars>
          <dgm:animLvl val="lvl"/>
          <dgm:resizeHandles val="exact"/>
        </dgm:presLayoutVars>
      </dgm:prSet>
      <dgm:spPr/>
    </dgm:pt>
    <dgm:pt modelId="{08CD6B2F-F312-4C5E-A5DC-9641C73F623E}" type="pres">
      <dgm:prSet presAssocID="{AB5E495B-DE84-4580-9DF9-DF2D4D2D917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9FFBBB3-7D6D-49E0-A9B2-880AF0645B8C}" type="pres">
      <dgm:prSet presAssocID="{AB5E495B-DE84-4580-9DF9-DF2D4D2D917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E6BD909-0E01-4D12-806A-E0B06FBB273A}" type="presOf" srcId="{7A1ECAFB-7BAA-4592-9A8A-96713EBFF001}" destId="{E9FFBBB3-7D6D-49E0-A9B2-880AF0645B8C}" srcOrd="0" destOrd="4" presId="urn:microsoft.com/office/officeart/2005/8/layout/vList2"/>
    <dgm:cxn modelId="{3DCD5530-90CA-40EA-88E2-BE162495C74E}" type="presOf" srcId="{D1AE7083-6EC3-4664-9F1C-27CACAD12C82}" destId="{E9FFBBB3-7D6D-49E0-A9B2-880AF0645B8C}" srcOrd="0" destOrd="1" presId="urn:microsoft.com/office/officeart/2005/8/layout/vList2"/>
    <dgm:cxn modelId="{91A1056B-6CAB-40B2-90BF-3B40B740B131}" type="presOf" srcId="{B30F2328-20B5-4685-8361-292CD2EF2A98}" destId="{3344511C-7E1A-449C-A75E-A00089FD6CB2}" srcOrd="0" destOrd="0" presId="urn:microsoft.com/office/officeart/2005/8/layout/vList2"/>
    <dgm:cxn modelId="{AC699D73-9FA0-4533-B5B1-F8735EA8CC3F}" type="presOf" srcId="{AB5E495B-DE84-4580-9DF9-DF2D4D2D9173}" destId="{08CD6B2F-F312-4C5E-A5DC-9641C73F623E}" srcOrd="0" destOrd="0" presId="urn:microsoft.com/office/officeart/2005/8/layout/vList2"/>
    <dgm:cxn modelId="{4E662955-EB81-4705-A528-71E020EAFEBF}" type="presOf" srcId="{B5D7A201-7E37-488A-9A8B-9EB3323D05B1}" destId="{E9FFBBB3-7D6D-49E0-A9B2-880AF0645B8C}" srcOrd="0" destOrd="3" presId="urn:microsoft.com/office/officeart/2005/8/layout/vList2"/>
    <dgm:cxn modelId="{D0B80F78-11C8-4090-A46E-A6FFEA05C359}" type="presOf" srcId="{073311F0-EA26-4664-B882-65CC9992164D}" destId="{E9FFBBB3-7D6D-49E0-A9B2-880AF0645B8C}" srcOrd="0" destOrd="0" presId="urn:microsoft.com/office/officeart/2005/8/layout/vList2"/>
    <dgm:cxn modelId="{030C6099-55F7-4A76-B908-AF7030410FF8}" srcId="{B30F2328-20B5-4685-8361-292CD2EF2A98}" destId="{AB5E495B-DE84-4580-9DF9-DF2D4D2D9173}" srcOrd="0" destOrd="0" parTransId="{E2A6F945-FC45-46D5-96C0-079607CDBFF2}" sibTransId="{39E62D2A-C697-4878-A59B-DA5FB402C193}"/>
    <dgm:cxn modelId="{67DCEEC5-502C-440F-A4B8-D22BCEC9CD78}" srcId="{AB5E495B-DE84-4580-9DF9-DF2D4D2D9173}" destId="{5C382785-E120-476E-BAD9-9435B79B1C69}" srcOrd="2" destOrd="0" parTransId="{CC4EB55A-91AE-46D7-8449-BA6977FF289D}" sibTransId="{A0F674B9-F70A-4CE6-98AC-D41B5F40CA08}"/>
    <dgm:cxn modelId="{A258C4CA-8842-40C8-B0CA-72EF0416F036}" srcId="{AB5E495B-DE84-4580-9DF9-DF2D4D2D9173}" destId="{B5D7A201-7E37-488A-9A8B-9EB3323D05B1}" srcOrd="3" destOrd="0" parTransId="{48478972-41CA-4B01-919A-1C1ECA7EDA22}" sibTransId="{99494EC8-6364-472B-8297-D7C94E79E917}"/>
    <dgm:cxn modelId="{F63E31D2-6303-41C6-9F99-DFE1E165B4FC}" srcId="{AB5E495B-DE84-4580-9DF9-DF2D4D2D9173}" destId="{7A1ECAFB-7BAA-4592-9A8A-96713EBFF001}" srcOrd="4" destOrd="0" parTransId="{7B6D2BE1-F28C-42BE-99DA-0D0E8500717A}" sibTransId="{2AAB8CFB-8064-460A-B5B0-A347404A5AC4}"/>
    <dgm:cxn modelId="{64EB39E6-5D8F-4C96-A6C8-EF877457FE91}" srcId="{AB5E495B-DE84-4580-9DF9-DF2D4D2D9173}" destId="{D1AE7083-6EC3-4664-9F1C-27CACAD12C82}" srcOrd="1" destOrd="0" parTransId="{6DC61DD0-0456-45A8-BFAE-D195ABA3081C}" sibTransId="{5A0DC61E-5824-4FFE-9BB9-18E425177806}"/>
    <dgm:cxn modelId="{DCE300F7-DA8E-4DFA-BB41-1E5CB07268C7}" srcId="{AB5E495B-DE84-4580-9DF9-DF2D4D2D9173}" destId="{073311F0-EA26-4664-B882-65CC9992164D}" srcOrd="0" destOrd="0" parTransId="{42C5B337-9018-4654-A6B1-B9F412A8DF08}" sibTransId="{8ABA92F0-729F-4F68-9D2B-DEF278CE1CFA}"/>
    <dgm:cxn modelId="{001951FA-A818-49DC-95DD-87B1D893C5E8}" type="presOf" srcId="{5C382785-E120-476E-BAD9-9435B79B1C69}" destId="{E9FFBBB3-7D6D-49E0-A9B2-880AF0645B8C}" srcOrd="0" destOrd="2" presId="urn:microsoft.com/office/officeart/2005/8/layout/vList2"/>
    <dgm:cxn modelId="{F759D871-B5C8-4ECD-8513-AD27E9B2E47A}" type="presParOf" srcId="{3344511C-7E1A-449C-A75E-A00089FD6CB2}" destId="{08CD6B2F-F312-4C5E-A5DC-9641C73F623E}" srcOrd="0" destOrd="0" presId="urn:microsoft.com/office/officeart/2005/8/layout/vList2"/>
    <dgm:cxn modelId="{79D056A1-0387-40A0-A9E9-44A791203699}" type="presParOf" srcId="{3344511C-7E1A-449C-A75E-A00089FD6CB2}" destId="{E9FFBBB3-7D6D-49E0-A9B2-880AF0645B8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D1331-8F3F-4607-A99D-B7446B0C3843}">
      <dsp:nvSpPr>
        <dsp:cNvPr id="0" name=""/>
        <dsp:cNvSpPr/>
      </dsp:nvSpPr>
      <dsp:spPr>
        <a:xfrm rot="5400000">
          <a:off x="4551172" y="-963803"/>
          <a:ext cx="3022600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200" kern="1200" dirty="0"/>
            <a:t>Definiciones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200" kern="1200" dirty="0"/>
            <a:t>DDL / DML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200" kern="1200" dirty="0"/>
            <a:t>Consultas/</a:t>
          </a:r>
          <a:r>
            <a:rPr lang="es-AR" sz="3200" kern="1200" dirty="0" err="1"/>
            <a:t>Updates</a:t>
          </a:r>
          <a:endParaRPr lang="es-A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200" kern="1200" dirty="0"/>
            <a:t>Ejemplos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AR" sz="3200" kern="1200" dirty="0"/>
        </a:p>
      </dsp:txBody>
      <dsp:txXfrm rot="-5400000">
        <a:off x="3209545" y="525375"/>
        <a:ext cx="5558305" cy="2727498"/>
      </dsp:txXfrm>
    </dsp:sp>
    <dsp:sp modelId="{3CC59D61-847D-47BB-AC19-1E1D6CA6BF10}">
      <dsp:nvSpPr>
        <dsp:cNvPr id="0" name=""/>
        <dsp:cNvSpPr/>
      </dsp:nvSpPr>
      <dsp:spPr>
        <a:xfrm>
          <a:off x="0" y="0"/>
          <a:ext cx="3209544" cy="3778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400" kern="1200" dirty="0"/>
            <a:t>Lenguaje de Consultas Estructurado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400" kern="1200" dirty="0"/>
            <a:t>(SQL)</a:t>
          </a:r>
        </a:p>
      </dsp:txBody>
      <dsp:txXfrm>
        <a:off x="156677" y="156677"/>
        <a:ext cx="2896190" cy="3464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898F4-D79C-4C2C-A201-4B7969645C15}">
      <dsp:nvSpPr>
        <dsp:cNvPr id="0" name=""/>
        <dsp:cNvSpPr/>
      </dsp:nvSpPr>
      <dsp:spPr>
        <a:xfrm>
          <a:off x="0" y="0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C50E3-8E66-4BA8-8964-A852CB736385}">
      <dsp:nvSpPr>
        <dsp:cNvPr id="0" name=""/>
        <dsp:cNvSpPr/>
      </dsp:nvSpPr>
      <dsp:spPr>
        <a:xfrm>
          <a:off x="0" y="0"/>
          <a:ext cx="1783080" cy="377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500" kern="1200" dirty="0"/>
            <a:t>historia</a:t>
          </a:r>
        </a:p>
      </dsp:txBody>
      <dsp:txXfrm>
        <a:off x="0" y="0"/>
        <a:ext cx="1783080" cy="3778250"/>
      </dsp:txXfrm>
    </dsp:sp>
    <dsp:sp modelId="{559664CE-A279-4288-BA33-1FCE9987E038}">
      <dsp:nvSpPr>
        <dsp:cNvPr id="0" name=""/>
        <dsp:cNvSpPr/>
      </dsp:nvSpPr>
      <dsp:spPr>
        <a:xfrm>
          <a:off x="1916811" y="35605"/>
          <a:ext cx="6998589" cy="71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1986  Es un </a:t>
          </a:r>
          <a:r>
            <a:rPr lang="es-AR" sz="1900" kern="1200" dirty="0" err="1"/>
            <a:t>estándart</a:t>
          </a:r>
          <a:r>
            <a:rPr lang="es-AR" sz="1900" kern="1200" dirty="0"/>
            <a:t> ANSI</a:t>
          </a:r>
        </a:p>
      </dsp:txBody>
      <dsp:txXfrm>
        <a:off x="1916811" y="35605"/>
        <a:ext cx="6998589" cy="712111"/>
      </dsp:txXfrm>
    </dsp:sp>
    <dsp:sp modelId="{CAD9C1DB-733E-428A-BA76-DB4A918A0DA0}">
      <dsp:nvSpPr>
        <dsp:cNvPr id="0" name=""/>
        <dsp:cNvSpPr/>
      </dsp:nvSpPr>
      <dsp:spPr>
        <a:xfrm>
          <a:off x="1783080" y="747717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28B51-9D00-4C5A-AE72-A6C5BB9E806B}">
      <dsp:nvSpPr>
        <dsp:cNvPr id="0" name=""/>
        <dsp:cNvSpPr/>
      </dsp:nvSpPr>
      <dsp:spPr>
        <a:xfrm>
          <a:off x="1916811" y="783322"/>
          <a:ext cx="6998589" cy="71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1992 se amplia el </a:t>
          </a:r>
          <a:r>
            <a:rPr lang="es-AR" sz="1900" kern="1200" dirty="0" err="1"/>
            <a:t>estándart</a:t>
          </a:r>
          <a:r>
            <a:rPr lang="es-AR" sz="1900" kern="1200" dirty="0"/>
            <a:t> (SQL2 o SQL 92)</a:t>
          </a:r>
        </a:p>
      </dsp:txBody>
      <dsp:txXfrm>
        <a:off x="1916811" y="783322"/>
        <a:ext cx="6998589" cy="712111"/>
      </dsp:txXfrm>
    </dsp:sp>
    <dsp:sp modelId="{190A316D-19B6-408A-BD9D-6F89BBC64BAC}">
      <dsp:nvSpPr>
        <dsp:cNvPr id="0" name=""/>
        <dsp:cNvSpPr/>
      </dsp:nvSpPr>
      <dsp:spPr>
        <a:xfrm>
          <a:off x="1783080" y="1495434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B89C9-5672-4846-A4BB-FAECE9543AFD}">
      <dsp:nvSpPr>
        <dsp:cNvPr id="0" name=""/>
        <dsp:cNvSpPr/>
      </dsp:nvSpPr>
      <dsp:spPr>
        <a:xfrm>
          <a:off x="1916811" y="1531039"/>
          <a:ext cx="6998589" cy="71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1999  Se crea SQL 2000 incorporando expresiones regulares, consultas recursivas y características de OO</a:t>
          </a:r>
        </a:p>
      </dsp:txBody>
      <dsp:txXfrm>
        <a:off x="1916811" y="1531039"/>
        <a:ext cx="6998589" cy="712111"/>
      </dsp:txXfrm>
    </dsp:sp>
    <dsp:sp modelId="{A32B7F8B-1E1D-4687-B2E3-B6DEC83D4015}">
      <dsp:nvSpPr>
        <dsp:cNvPr id="0" name=""/>
        <dsp:cNvSpPr/>
      </dsp:nvSpPr>
      <dsp:spPr>
        <a:xfrm>
          <a:off x="1783080" y="2243151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0EC9F-0403-4F2E-BCF8-EE51B24EF486}">
      <dsp:nvSpPr>
        <dsp:cNvPr id="0" name=""/>
        <dsp:cNvSpPr/>
      </dsp:nvSpPr>
      <dsp:spPr>
        <a:xfrm>
          <a:off x="1916811" y="2278757"/>
          <a:ext cx="6998589" cy="71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2003  Surge SQL 3 agrega características de XML</a:t>
          </a:r>
        </a:p>
      </dsp:txBody>
      <dsp:txXfrm>
        <a:off x="1916811" y="2278757"/>
        <a:ext cx="6998589" cy="712111"/>
      </dsp:txXfrm>
    </dsp:sp>
    <dsp:sp modelId="{8A46FD83-58EA-4088-80BA-3A36271822ED}">
      <dsp:nvSpPr>
        <dsp:cNvPr id="0" name=""/>
        <dsp:cNvSpPr/>
      </dsp:nvSpPr>
      <dsp:spPr>
        <a:xfrm>
          <a:off x="1783080" y="2990868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8BD9D-3A05-4F52-B39C-9C7A8C50E96A}">
      <dsp:nvSpPr>
        <dsp:cNvPr id="0" name=""/>
        <dsp:cNvSpPr/>
      </dsp:nvSpPr>
      <dsp:spPr>
        <a:xfrm>
          <a:off x="1916811" y="3026474"/>
          <a:ext cx="6998589" cy="71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2006 se definen características que lo acercan al mundo W3C</a:t>
          </a:r>
        </a:p>
      </dsp:txBody>
      <dsp:txXfrm>
        <a:off x="1916811" y="3026474"/>
        <a:ext cx="6998589" cy="712111"/>
      </dsp:txXfrm>
    </dsp:sp>
    <dsp:sp modelId="{D349EBFA-E96C-4C8E-982C-567EB0A6EECA}">
      <dsp:nvSpPr>
        <dsp:cNvPr id="0" name=""/>
        <dsp:cNvSpPr/>
      </dsp:nvSpPr>
      <dsp:spPr>
        <a:xfrm>
          <a:off x="1783080" y="3738585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61FCE-0AC6-40B6-8917-4B30FE20F03C}">
      <dsp:nvSpPr>
        <dsp:cNvPr id="0" name=""/>
        <dsp:cNvSpPr/>
      </dsp:nvSpPr>
      <dsp:spPr>
        <a:xfrm>
          <a:off x="0" y="81814"/>
          <a:ext cx="9650054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500" kern="1200" dirty="0"/>
            <a:t>Lenguaje de definición de datos</a:t>
          </a:r>
        </a:p>
      </dsp:txBody>
      <dsp:txXfrm>
        <a:off x="40980" y="122794"/>
        <a:ext cx="9568094" cy="757514"/>
      </dsp:txXfrm>
    </dsp:sp>
    <dsp:sp modelId="{D8A6D48C-AD99-438E-8913-32F725F40428}">
      <dsp:nvSpPr>
        <dsp:cNvPr id="0" name=""/>
        <dsp:cNvSpPr/>
      </dsp:nvSpPr>
      <dsp:spPr>
        <a:xfrm>
          <a:off x="0" y="921289"/>
          <a:ext cx="9650054" cy="326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6389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700" kern="1200" dirty="0"/>
            <a:t>Es muy amplio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700" kern="1200" dirty="0"/>
            <a:t>Solo veremos las operaciones mas comunes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700" kern="1200" dirty="0"/>
            <a:t>CREATE DATABASE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700" kern="1200" dirty="0"/>
            <a:t>DROP DATABASE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700" kern="1200" dirty="0"/>
            <a:t>CREATE TABLE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700" kern="1200" dirty="0"/>
            <a:t>ALTER TABLE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700" kern="1200" dirty="0"/>
            <a:t>DROP TABLE</a:t>
          </a:r>
        </a:p>
      </dsp:txBody>
      <dsp:txXfrm>
        <a:off x="0" y="921289"/>
        <a:ext cx="9650054" cy="32602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D6B2F-F312-4C5E-A5DC-9641C73F623E}">
      <dsp:nvSpPr>
        <dsp:cNvPr id="0" name=""/>
        <dsp:cNvSpPr/>
      </dsp:nvSpPr>
      <dsp:spPr>
        <a:xfrm>
          <a:off x="0" y="49164"/>
          <a:ext cx="10127673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300" kern="1200" dirty="0"/>
            <a:t>Tablas sobre las cuales se resolverán las </a:t>
          </a:r>
          <a:r>
            <a:rPr lang="es-AR" sz="3300" kern="1200" dirty="0" err="1"/>
            <a:t>consutas</a:t>
          </a:r>
          <a:endParaRPr lang="es-AR" sz="3300" kern="1200" dirty="0"/>
        </a:p>
      </dsp:txBody>
      <dsp:txXfrm>
        <a:off x="64083" y="113247"/>
        <a:ext cx="9999507" cy="1184574"/>
      </dsp:txXfrm>
    </dsp:sp>
    <dsp:sp modelId="{E9FFBBB3-7D6D-49E0-A9B2-880AF0645B8C}">
      <dsp:nvSpPr>
        <dsp:cNvPr id="0" name=""/>
        <dsp:cNvSpPr/>
      </dsp:nvSpPr>
      <dsp:spPr>
        <a:xfrm>
          <a:off x="0" y="1361905"/>
          <a:ext cx="10127673" cy="2595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55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600" kern="1200" dirty="0"/>
            <a:t>Asociados=( </a:t>
          </a:r>
          <a:r>
            <a:rPr lang="es-AR" sz="2600" kern="1200" dirty="0" err="1"/>
            <a:t>idsocio</a:t>
          </a:r>
          <a:r>
            <a:rPr lang="es-AR" sz="2600" kern="1200" dirty="0"/>
            <a:t>, nombre, dirección, teléfono, sexo, </a:t>
          </a:r>
          <a:r>
            <a:rPr lang="es-AR" sz="2600" kern="1200" dirty="0" err="1"/>
            <a:t>estadocivil</a:t>
          </a:r>
          <a:r>
            <a:rPr lang="es-AR" sz="2600" kern="1200" dirty="0"/>
            <a:t>, </a:t>
          </a:r>
          <a:r>
            <a:rPr lang="es-AR" sz="2600" kern="1200" dirty="0" err="1"/>
            <a:t>fechanacimiento</a:t>
          </a:r>
          <a:r>
            <a:rPr lang="es-AR" sz="2600" kern="1200" dirty="0"/>
            <a:t>, </a:t>
          </a:r>
          <a:r>
            <a:rPr lang="es-AR" sz="2600" kern="1200" dirty="0" err="1"/>
            <a:t>idlocalidad</a:t>
          </a:r>
          <a:r>
            <a:rPr lang="es-AR" sz="2600" kern="1200" dirty="0"/>
            <a:t>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600" kern="1200" dirty="0"/>
            <a:t>Deportes=( </a:t>
          </a:r>
          <a:r>
            <a:rPr lang="es-AR" sz="2600" kern="1200" dirty="0" err="1"/>
            <a:t>iddeporte</a:t>
          </a:r>
          <a:r>
            <a:rPr lang="es-AR" sz="2600" kern="1200" dirty="0"/>
            <a:t>, nombre, </a:t>
          </a:r>
          <a:r>
            <a:rPr lang="es-AR" sz="2600" kern="1200" dirty="0" err="1"/>
            <a:t>monto_cuota</a:t>
          </a:r>
          <a:r>
            <a:rPr lang="es-AR" sz="2600" kern="1200" dirty="0"/>
            <a:t>, </a:t>
          </a:r>
          <a:r>
            <a:rPr lang="es-AR" sz="2600" kern="1200" dirty="0" err="1"/>
            <a:t>idsede</a:t>
          </a:r>
          <a:r>
            <a:rPr lang="es-AR" sz="2600" kern="1200" dirty="0"/>
            <a:t> 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600" kern="1200" dirty="0"/>
            <a:t>Practica = (</a:t>
          </a:r>
          <a:r>
            <a:rPr lang="es-AR" sz="2600" kern="1200" dirty="0" err="1"/>
            <a:t>idsocio</a:t>
          </a:r>
          <a:r>
            <a:rPr lang="es-AR" sz="2600" kern="1200" dirty="0"/>
            <a:t>, </a:t>
          </a:r>
          <a:r>
            <a:rPr lang="es-AR" sz="2600" kern="1200" dirty="0" err="1"/>
            <a:t>iddeporte</a:t>
          </a:r>
          <a:r>
            <a:rPr lang="es-AR" sz="2600" kern="1200" dirty="0"/>
            <a:t> 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600" kern="1200" dirty="0"/>
            <a:t>Localidad =(</a:t>
          </a:r>
          <a:r>
            <a:rPr lang="es-AR" sz="2600" kern="1200" dirty="0" err="1"/>
            <a:t>idlocalidad</a:t>
          </a:r>
          <a:r>
            <a:rPr lang="es-AR" sz="2600" kern="1200" dirty="0"/>
            <a:t>, nombre)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600" kern="1200" dirty="0"/>
            <a:t>Sedes = (</a:t>
          </a:r>
          <a:r>
            <a:rPr lang="es-AR" sz="2600" kern="1200" dirty="0" err="1"/>
            <a:t>idsede</a:t>
          </a:r>
          <a:r>
            <a:rPr lang="es-AR" sz="2600" kern="1200" dirty="0"/>
            <a:t>, nombre, dirección, </a:t>
          </a:r>
          <a:r>
            <a:rPr lang="es-AR" sz="2600" kern="1200" dirty="0" err="1"/>
            <a:t>idlocalidad</a:t>
          </a:r>
          <a:r>
            <a:rPr lang="es-AR" sz="2600" kern="1200" dirty="0"/>
            <a:t> )</a:t>
          </a:r>
        </a:p>
      </dsp:txBody>
      <dsp:txXfrm>
        <a:off x="0" y="1361905"/>
        <a:ext cx="10127673" cy="2595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8A73-BFC0-440F-AB9E-CBC58126C22B}" type="datetimeFigureOut">
              <a:rPr lang="es-AR" smtClean="0"/>
              <a:pPr/>
              <a:t>13/11/2024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1EBD0-B351-4773-9296-22C7F008DF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3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595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733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004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2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3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72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705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0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81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27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35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0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7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68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6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1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64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75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446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DBD  - CLASE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57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4" y="1664594"/>
            <a:ext cx="8915399" cy="2262781"/>
          </a:xfrm>
        </p:spPr>
        <p:txBody>
          <a:bodyPr/>
          <a:lstStyle/>
          <a:p>
            <a:r>
              <a:rPr lang="es-AR" dirty="0"/>
              <a:t>Diseño de Bases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72745" y="4777379"/>
            <a:ext cx="9031868" cy="1649179"/>
          </a:xfrm>
        </p:spPr>
        <p:txBody>
          <a:bodyPr>
            <a:normAutofit fontScale="92500" lnSpcReduction="20000"/>
          </a:bodyPr>
          <a:lstStyle/>
          <a:p>
            <a:r>
              <a:rPr lang="es-AR" dirty="0"/>
              <a:t>Clase 6</a:t>
            </a:r>
          </a:p>
          <a:p>
            <a:r>
              <a:rPr lang="es-AR" dirty="0"/>
              <a:t>Curso 2020</a:t>
            </a:r>
          </a:p>
          <a:p>
            <a:r>
              <a:rPr lang="es-AR" dirty="0"/>
              <a:t>Prof.  Luciano Marrero</a:t>
            </a:r>
          </a:p>
          <a:p>
            <a:r>
              <a:rPr lang="es-AR" dirty="0"/>
              <a:t>	  Pablo Thomas</a:t>
            </a:r>
          </a:p>
          <a:p>
            <a:r>
              <a:rPr lang="es-AR" dirty="0"/>
              <a:t>          Rodolfo Bertone</a:t>
            </a:r>
          </a:p>
        </p:txBody>
      </p:sp>
    </p:spTree>
    <p:extLst>
      <p:ext uri="{BB962C8B-B14F-4D97-AF65-F5344CB8AC3E}">
        <p14:creationId xmlns:p14="http://schemas.microsoft.com/office/powerpoint/2010/main" val="250617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SQL </a:t>
            </a:r>
            <a:r>
              <a:rPr lang="es-AR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4327" y="1896317"/>
            <a:ext cx="9440285" cy="4604616"/>
          </a:xfrm>
        </p:spPr>
        <p:txBody>
          <a:bodyPr>
            <a:normAutofit fontScale="70000" lnSpcReduction="20000"/>
          </a:bodyPr>
          <a:lstStyle/>
          <a:p>
            <a:r>
              <a:rPr lang="es-AR" sz="4400" dirty="0"/>
              <a:t>Ejemplo 1: nombre de todos los asociados</a:t>
            </a:r>
          </a:p>
          <a:p>
            <a:endParaRPr lang="es-AR" sz="3200" dirty="0"/>
          </a:p>
          <a:p>
            <a:endParaRPr lang="es-AR" sz="3200" dirty="0"/>
          </a:p>
          <a:p>
            <a:endParaRPr lang="es-AR" sz="3200" dirty="0"/>
          </a:p>
          <a:p>
            <a:endParaRPr lang="es-AR" sz="3200" dirty="0"/>
          </a:p>
          <a:p>
            <a:endParaRPr lang="es-AR" sz="3200" dirty="0"/>
          </a:p>
          <a:p>
            <a:pPr lvl="1"/>
            <a:r>
              <a:rPr lang="es-AR" altLang="es-AR" sz="3200" dirty="0"/>
              <a:t>La Cláusula </a:t>
            </a:r>
            <a:r>
              <a:rPr lang="es-AR" altLang="es-AR" sz="3200" dirty="0" err="1"/>
              <a:t>Select</a:t>
            </a:r>
            <a:r>
              <a:rPr lang="es-AR" altLang="es-AR" sz="3200" dirty="0"/>
              <a:t> puede contener</a:t>
            </a:r>
          </a:p>
          <a:p>
            <a:pPr lvl="2"/>
            <a:r>
              <a:rPr lang="es-AR" altLang="es-AR" sz="3200" dirty="0"/>
              <a:t>* (incluye todos los atributos de las tablas que aparecen en el </a:t>
            </a:r>
            <a:r>
              <a:rPr lang="es-AR" altLang="es-AR" sz="3200" dirty="0" err="1"/>
              <a:t>from</a:t>
            </a:r>
            <a:r>
              <a:rPr lang="es-AR" altLang="es-AR" sz="3200" dirty="0"/>
              <a:t>)</a:t>
            </a:r>
          </a:p>
          <a:p>
            <a:pPr lvl="2"/>
            <a:r>
              <a:rPr lang="es-AR" altLang="es-AR" sz="3200" dirty="0" err="1"/>
              <a:t>Distinct</a:t>
            </a:r>
            <a:r>
              <a:rPr lang="es-AR" altLang="es-AR" sz="3200" dirty="0"/>
              <a:t> (eliminan </a:t>
            </a:r>
            <a:r>
              <a:rPr lang="es-AR" altLang="es-AR" sz="3200" dirty="0" err="1"/>
              <a:t>tuplas</a:t>
            </a:r>
            <a:r>
              <a:rPr lang="es-AR" altLang="es-AR" sz="3200" dirty="0"/>
              <a:t> duplicadas)</a:t>
            </a:r>
          </a:p>
          <a:p>
            <a:pPr lvl="2"/>
            <a:r>
              <a:rPr lang="es-AR" altLang="es-AR" sz="3200" dirty="0"/>
              <a:t>All (valor por defecto, aparecen todas las tuplas)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10</a:t>
            </a:fld>
            <a:endParaRPr lang="es-AR"/>
          </a:p>
        </p:txBody>
      </p:sp>
      <p:sp>
        <p:nvSpPr>
          <p:cNvPr id="7" name="CuadroTexto 6"/>
          <p:cNvSpPr txBox="1"/>
          <p:nvPr/>
        </p:nvSpPr>
        <p:spPr>
          <a:xfrm>
            <a:off x="5176548" y="2582228"/>
            <a:ext cx="3740727" cy="13016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 nombre</a:t>
            </a:r>
          </a:p>
          <a:p>
            <a:pPr>
              <a:lnSpc>
                <a:spcPct val="150000"/>
              </a:lnSpc>
            </a:pPr>
            <a:r>
              <a:rPr lang="es-A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  asociados</a:t>
            </a:r>
          </a:p>
        </p:txBody>
      </p:sp>
    </p:spTree>
    <p:extLst>
      <p:ext uri="{BB962C8B-B14F-4D97-AF65-F5344CB8AC3E}">
        <p14:creationId xmlns:p14="http://schemas.microsoft.com/office/powerpoint/2010/main" val="69487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SQL </a:t>
            </a:r>
            <a:r>
              <a:rPr lang="es-AR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4327" y="1896317"/>
            <a:ext cx="9440285" cy="4239491"/>
          </a:xfrm>
        </p:spPr>
        <p:txBody>
          <a:bodyPr>
            <a:normAutofit lnSpcReduction="10000"/>
          </a:bodyPr>
          <a:lstStyle/>
          <a:p>
            <a:pPr lvl="1"/>
            <a:r>
              <a:rPr lang="es-AR" altLang="es-AR" sz="2800" dirty="0"/>
              <a:t>Ejemplo 2: mostrar todos los datos de los asociados</a:t>
            </a:r>
          </a:p>
          <a:p>
            <a:pPr marL="457200" lvl="1" indent="0">
              <a:buNone/>
            </a:pPr>
            <a:r>
              <a:rPr lang="es-AR" altLang="es-AR" sz="3400" dirty="0">
                <a:solidFill>
                  <a:schemeClr val="accent4">
                    <a:lumMod val="75000"/>
                  </a:schemeClr>
                </a:solidFill>
              </a:rPr>
              <a:t>SELECT *</a:t>
            </a:r>
          </a:p>
          <a:p>
            <a:pPr marL="457200" lvl="1" indent="0">
              <a:buNone/>
            </a:pPr>
            <a:r>
              <a:rPr lang="es-AR" altLang="es-AR" sz="3400" dirty="0">
                <a:solidFill>
                  <a:schemeClr val="accent4">
                    <a:lumMod val="75000"/>
                  </a:schemeClr>
                </a:solidFill>
              </a:rPr>
              <a:t>FROM asociados</a:t>
            </a:r>
          </a:p>
          <a:p>
            <a:pPr lvl="1"/>
            <a:r>
              <a:rPr lang="es-AR" altLang="es-AR" sz="2600" dirty="0"/>
              <a:t>Ejemplo 3:  mostrar todos los id de localidades donde viven los asociados, sin repetir valores</a:t>
            </a:r>
          </a:p>
          <a:p>
            <a:pPr marL="457200" lvl="1" indent="0">
              <a:buNone/>
            </a:pPr>
            <a:r>
              <a:rPr lang="es-AR" altLang="es-AR" sz="3400" dirty="0">
                <a:solidFill>
                  <a:schemeClr val="accent4">
                    <a:lumMod val="75000"/>
                  </a:schemeClr>
                </a:solidFill>
              </a:rPr>
              <a:t>SELECT DISTINCT( idlocalidad)</a:t>
            </a:r>
          </a:p>
          <a:p>
            <a:pPr marL="457200" lvl="1" indent="0">
              <a:buNone/>
            </a:pPr>
            <a:r>
              <a:rPr lang="es-AR" altLang="es-AR" sz="3400" dirty="0">
                <a:solidFill>
                  <a:schemeClr val="accent4">
                    <a:lumMod val="75000"/>
                  </a:schemeClr>
                </a:solidFill>
              </a:rPr>
              <a:t>FROM asociados</a:t>
            </a:r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79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Ejemplo 4:  mostrar de cuanto sería la cuota de cada deporte si se incrementara en un 25%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12</a:t>
            </a:fld>
            <a:endParaRPr lang="es-AR"/>
          </a:p>
        </p:txBody>
      </p:sp>
      <p:sp>
        <p:nvSpPr>
          <p:cNvPr id="11" name="CuadroTexto 10"/>
          <p:cNvSpPr txBox="1"/>
          <p:nvPr/>
        </p:nvSpPr>
        <p:spPr>
          <a:xfrm>
            <a:off x="4253346" y="2984010"/>
            <a:ext cx="4663930" cy="1384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800" b="1" dirty="0">
                <a:ln w="0"/>
              </a:rPr>
              <a:t>SELECT  </a:t>
            </a:r>
            <a:r>
              <a:rPr lang="es-AR" sz="2800" dirty="0" err="1">
                <a:ln w="0"/>
              </a:rPr>
              <a:t>montocuota</a:t>
            </a:r>
            <a:r>
              <a:rPr lang="es-AR" sz="2800" dirty="0">
                <a:ln w="0"/>
              </a:rPr>
              <a:t>*1.25</a:t>
            </a:r>
          </a:p>
          <a:p>
            <a:pPr>
              <a:lnSpc>
                <a:spcPct val="150000"/>
              </a:lnSpc>
            </a:pPr>
            <a:r>
              <a:rPr lang="es-AR" sz="2800" b="1" dirty="0">
                <a:ln w="0"/>
              </a:rPr>
              <a:t>FROM   </a:t>
            </a:r>
            <a:r>
              <a:rPr lang="es-AR" sz="2800" dirty="0">
                <a:ln w="0"/>
              </a:rPr>
              <a:t>deportes</a:t>
            </a:r>
          </a:p>
        </p:txBody>
      </p:sp>
    </p:spTree>
    <p:extLst>
      <p:ext uri="{BB962C8B-B14F-4D97-AF65-F5344CB8AC3E}">
        <p14:creationId xmlns:p14="http://schemas.microsoft.com/office/powerpoint/2010/main" val="1327949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3192D-2884-D847-9A93-BF08BD57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576B0F-E976-944A-BEC7-2E0832EE3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355" y="2133600"/>
            <a:ext cx="11043138" cy="3777622"/>
          </a:xfrm>
        </p:spPr>
        <p:txBody>
          <a:bodyPr/>
          <a:lstStyle/>
          <a:p>
            <a:r>
              <a:rPr lang="es-AR" dirty="0"/>
              <a:t>Ejemplo 4_1:  suponga que la tabla</a:t>
            </a:r>
          </a:p>
          <a:p>
            <a:pPr marL="0" indent="0">
              <a:buNone/>
            </a:pPr>
            <a:r>
              <a:rPr lang="es-AR" dirty="0"/>
              <a:t> PERSONA (idpersona, nombre, apellido, direccion, telefono)</a:t>
            </a:r>
          </a:p>
          <a:p>
            <a:pPr marL="0" indent="0">
              <a:buNone/>
            </a:pPr>
            <a:r>
              <a:rPr lang="es-AR" dirty="0"/>
              <a:t>Mostrar el nombre y apellido de todas las personas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sz="1400" dirty="0"/>
              <a:t>SELECT nombre, apellido			SELECT apellido, nombre		SELECT CONCAT(RTRIM(apellido),”, “, RTRIM(nombre) ) </a:t>
            </a:r>
          </a:p>
          <a:p>
            <a:pPr marL="0" indent="0">
              <a:buNone/>
            </a:pPr>
            <a:r>
              <a:rPr lang="es-AR" sz="1400" dirty="0"/>
              <a:t>FROM  persona					FROM persona				FROM persona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054F42-58F9-CB4B-88F3-5D5E88A0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C34C2E-9DC1-5A48-96F8-BD1DAFBE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13</a:t>
            </a:fld>
            <a:endParaRPr lang="es-AR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42AD68E7-9083-8E41-B75F-11A319F76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609521"/>
              </p:ext>
            </p:extLst>
          </p:nvPr>
        </p:nvGraphicFramePr>
        <p:xfrm>
          <a:off x="191476" y="4672535"/>
          <a:ext cx="31027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354">
                  <a:extLst>
                    <a:ext uri="{9D8B030D-6E8A-4147-A177-3AD203B41FA5}">
                      <a16:colId xmlns:a16="http://schemas.microsoft.com/office/drawing/2014/main" val="3368350083"/>
                    </a:ext>
                  </a:extLst>
                </a:gridCol>
                <a:gridCol w="1551354">
                  <a:extLst>
                    <a:ext uri="{9D8B030D-6E8A-4147-A177-3AD203B41FA5}">
                      <a16:colId xmlns:a16="http://schemas.microsoft.com/office/drawing/2014/main" val="4109491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Apellido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8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Perez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64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Gomez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203521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91F5FD5-E0B6-B043-ACE0-36D2F644F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543205"/>
              </p:ext>
            </p:extLst>
          </p:nvPr>
        </p:nvGraphicFramePr>
        <p:xfrm>
          <a:off x="3544276" y="4672535"/>
          <a:ext cx="3102708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51354">
                  <a:extLst>
                    <a:ext uri="{9D8B030D-6E8A-4147-A177-3AD203B41FA5}">
                      <a16:colId xmlns:a16="http://schemas.microsoft.com/office/drawing/2014/main" val="3368350083"/>
                    </a:ext>
                  </a:extLst>
                </a:gridCol>
                <a:gridCol w="1551354">
                  <a:extLst>
                    <a:ext uri="{9D8B030D-6E8A-4147-A177-3AD203B41FA5}">
                      <a16:colId xmlns:a16="http://schemas.microsoft.com/office/drawing/2014/main" val="4109491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Apellido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8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Perez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Juan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64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Gomez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Pedro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203521"/>
                  </a:ext>
                </a:extLst>
              </a:tr>
            </a:tbl>
          </a:graphicData>
        </a:graphic>
      </p:graphicFrame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9A22AF52-B127-1E42-A0DE-24F47CB07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501474"/>
              </p:ext>
            </p:extLst>
          </p:nvPr>
        </p:nvGraphicFramePr>
        <p:xfrm>
          <a:off x="6768123" y="4672535"/>
          <a:ext cx="5423877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23877">
                  <a:extLst>
                    <a:ext uri="{9D8B030D-6E8A-4147-A177-3AD203B41FA5}">
                      <a16:colId xmlns:a16="http://schemas.microsoft.com/office/drawing/2014/main" val="3084077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800" dirty="0"/>
                        <a:t>CONCAT(RTRIM(apellido),”, “, RTRIM(nombre) ) 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43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Perez, Juan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48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Gomez, Pedro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06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694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Cláusula WHERE</a:t>
            </a:r>
          </a:p>
          <a:p>
            <a:pPr lvl="1"/>
            <a:r>
              <a:rPr lang="es-AR" sz="2000" dirty="0"/>
              <a:t>Ejemplo 5:  </a:t>
            </a:r>
            <a:r>
              <a:rPr lang="es-AR" sz="2000" b="1" dirty="0"/>
              <a:t>Operadores lógicos</a:t>
            </a:r>
            <a:r>
              <a:rPr lang="es-AR" sz="2000" dirty="0"/>
              <a:t>:  mostrar los asociados varones casados.</a:t>
            </a:r>
          </a:p>
          <a:p>
            <a:pPr lvl="1"/>
            <a:endParaRPr lang="es-AR" sz="2000" dirty="0"/>
          </a:p>
          <a:p>
            <a:pPr marL="457200" lvl="1" indent="0">
              <a:buNone/>
            </a:pPr>
            <a:r>
              <a:rPr lang="es-AR" sz="2000" dirty="0"/>
              <a:t>SELECT nombre</a:t>
            </a:r>
          </a:p>
          <a:p>
            <a:pPr marL="457200" lvl="1" indent="0">
              <a:buNone/>
            </a:pPr>
            <a:r>
              <a:rPr lang="es-AR" sz="2000" dirty="0"/>
              <a:t>FROM asociados</a:t>
            </a:r>
          </a:p>
          <a:p>
            <a:pPr marL="457200" lvl="1" indent="0">
              <a:buNone/>
            </a:pPr>
            <a:r>
              <a:rPr lang="es-AR" sz="2000" dirty="0"/>
              <a:t>WHERE sexo = “masculino” AND estadocivil = “casado”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421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Cláusula WHERE</a:t>
            </a:r>
          </a:p>
          <a:p>
            <a:pPr lvl="1"/>
            <a:r>
              <a:rPr lang="es-AR" sz="2000" dirty="0"/>
              <a:t>Ejemplo 6:  </a:t>
            </a:r>
            <a:r>
              <a:rPr lang="es-AR" sz="2000" b="1" dirty="0"/>
              <a:t>Operador BETWEEN</a:t>
            </a:r>
            <a:r>
              <a:rPr lang="es-AR" sz="2000" dirty="0"/>
              <a:t>:  mostrar los deportes cuya cuota esté entre 400 y 600 pesos mensuales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15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0" y="4335895"/>
            <a:ext cx="6700262" cy="14187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000" dirty="0">
                <a:ln w="0"/>
              </a:rPr>
              <a:t>SELECT  nombre</a:t>
            </a:r>
          </a:p>
          <a:p>
            <a:pPr>
              <a:lnSpc>
                <a:spcPct val="150000"/>
              </a:lnSpc>
            </a:pPr>
            <a:r>
              <a:rPr lang="es-AR" sz="2000" dirty="0">
                <a:ln w="0"/>
              </a:rPr>
              <a:t>FROM   deportes</a:t>
            </a:r>
          </a:p>
          <a:p>
            <a:pPr>
              <a:lnSpc>
                <a:spcPct val="150000"/>
              </a:lnSpc>
            </a:pPr>
            <a:r>
              <a:rPr lang="es-AR" sz="2000" dirty="0">
                <a:ln w="0"/>
              </a:rPr>
              <a:t>WHERE </a:t>
            </a:r>
            <a:r>
              <a:rPr lang="es-AR" sz="2000" dirty="0" err="1">
                <a:ln w="0"/>
              </a:rPr>
              <a:t>montocuota</a:t>
            </a:r>
            <a:r>
              <a:rPr lang="es-AR" sz="2000" dirty="0">
                <a:ln w="0"/>
              </a:rPr>
              <a:t>&gt;= 400 AND  </a:t>
            </a:r>
            <a:r>
              <a:rPr lang="es-AR" sz="2000" dirty="0" err="1">
                <a:ln w="0"/>
              </a:rPr>
              <a:t>montocuota</a:t>
            </a:r>
            <a:r>
              <a:rPr lang="es-AR" sz="2000" dirty="0">
                <a:ln w="0"/>
              </a:rPr>
              <a:t> &lt;= 600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700262" y="4335895"/>
            <a:ext cx="5415681" cy="14187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000" dirty="0">
                <a:ln w="0"/>
              </a:rPr>
              <a:t>SELECT  nombre</a:t>
            </a:r>
          </a:p>
          <a:p>
            <a:pPr>
              <a:lnSpc>
                <a:spcPct val="150000"/>
              </a:lnSpc>
            </a:pPr>
            <a:r>
              <a:rPr lang="es-AR" sz="2000" dirty="0">
                <a:ln w="0"/>
              </a:rPr>
              <a:t>FROM   deportes</a:t>
            </a:r>
          </a:p>
          <a:p>
            <a:pPr>
              <a:lnSpc>
                <a:spcPct val="150000"/>
              </a:lnSpc>
            </a:pPr>
            <a:r>
              <a:rPr lang="es-AR" sz="2000" dirty="0">
                <a:ln w="0"/>
              </a:rPr>
              <a:t>WHERE </a:t>
            </a:r>
            <a:r>
              <a:rPr lang="es-AR" sz="2000" dirty="0" err="1">
                <a:ln w="0"/>
              </a:rPr>
              <a:t>montocuota</a:t>
            </a:r>
            <a:r>
              <a:rPr lang="es-AR" sz="2000" dirty="0">
                <a:ln w="0"/>
              </a:rPr>
              <a:t> BETWEEN 400 and 600</a:t>
            </a:r>
          </a:p>
        </p:txBody>
      </p:sp>
    </p:spTree>
    <p:extLst>
      <p:ext uri="{BB962C8B-B14F-4D97-AF65-F5344CB8AC3E}">
        <p14:creationId xmlns:p14="http://schemas.microsoft.com/office/powerpoint/2010/main" val="2960141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Cláusula FROM</a:t>
            </a:r>
          </a:p>
          <a:p>
            <a:pPr lvl="1"/>
            <a:r>
              <a:rPr lang="es-AR" sz="2200" dirty="0"/>
              <a:t>Ejemplo 7: </a:t>
            </a:r>
            <a:r>
              <a:rPr lang="es-AR" sz="2200" b="1" dirty="0"/>
              <a:t>Producto Cartesiano</a:t>
            </a:r>
            <a:r>
              <a:rPr lang="es-AR" sz="2200" dirty="0"/>
              <a:t>: mostrar para cada asociado su nombre y la localidad de residencia</a:t>
            </a:r>
          </a:p>
          <a:p>
            <a:pPr marL="457200" lvl="1" indent="0">
              <a:buNone/>
            </a:pPr>
            <a:endParaRPr lang="es-AR" sz="2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16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3470031" y="3910844"/>
            <a:ext cx="6132757" cy="1219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SELECT  </a:t>
            </a:r>
            <a:r>
              <a:rPr lang="es-AR" sz="1700" dirty="0" err="1">
                <a:ln w="0"/>
              </a:rPr>
              <a:t>asociado.nombre</a:t>
            </a:r>
            <a:r>
              <a:rPr lang="es-AR" sz="1700" dirty="0">
                <a:ln w="0"/>
              </a:rPr>
              <a:t>, </a:t>
            </a:r>
            <a:r>
              <a:rPr lang="es-AR" sz="1700" dirty="0" err="1">
                <a:ln w="0"/>
              </a:rPr>
              <a:t>localidad.nombre</a:t>
            </a:r>
            <a:endParaRPr lang="es-AR" sz="1700" dirty="0">
              <a:ln w="0"/>
            </a:endParaRPr>
          </a:p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FROM   asociado, localidad</a:t>
            </a:r>
          </a:p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WHERE </a:t>
            </a:r>
            <a:r>
              <a:rPr lang="es-AR" sz="1700" dirty="0" err="1">
                <a:ln w="0"/>
              </a:rPr>
              <a:t>asociado.idlocalidad</a:t>
            </a:r>
            <a:r>
              <a:rPr lang="es-AR" sz="1700" dirty="0">
                <a:ln w="0"/>
              </a:rPr>
              <a:t> = </a:t>
            </a:r>
            <a:r>
              <a:rPr lang="es-AR" sz="1700" dirty="0" err="1">
                <a:ln w="0"/>
              </a:rPr>
              <a:t>localidad.idlocalidad</a:t>
            </a:r>
            <a:endParaRPr lang="es-AR" sz="1700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1278624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Cláusula FROM</a:t>
            </a:r>
          </a:p>
          <a:p>
            <a:pPr lvl="1"/>
            <a:r>
              <a:rPr lang="es-AR" sz="2200" dirty="0"/>
              <a:t>Ejemplo 8: </a:t>
            </a:r>
            <a:r>
              <a:rPr lang="es-AR" sz="2200" b="1" dirty="0"/>
              <a:t>Producto Natural</a:t>
            </a:r>
            <a:r>
              <a:rPr lang="es-AR" sz="2200" dirty="0"/>
              <a:t>  mostrar para cada asociado su nombre y la localidad de residencia</a:t>
            </a:r>
          </a:p>
          <a:p>
            <a:pPr marL="457200" lvl="1" indent="0">
              <a:buNone/>
            </a:pPr>
            <a:endParaRPr lang="es-AR" sz="2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17</a:t>
            </a:fld>
            <a:endParaRPr lang="es-AR"/>
          </a:p>
        </p:txBody>
      </p:sp>
      <p:sp>
        <p:nvSpPr>
          <p:cNvPr id="7" name="CuadroTexto 6"/>
          <p:cNvSpPr txBox="1"/>
          <p:nvPr/>
        </p:nvSpPr>
        <p:spPr>
          <a:xfrm>
            <a:off x="1957754" y="3803026"/>
            <a:ext cx="9906000" cy="8771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SELECT  </a:t>
            </a:r>
            <a:r>
              <a:rPr lang="es-AR" sz="1700" dirty="0" err="1">
                <a:ln w="0"/>
              </a:rPr>
              <a:t>asociado.nombre</a:t>
            </a:r>
            <a:r>
              <a:rPr lang="es-AR" sz="1700" dirty="0">
                <a:ln w="0"/>
              </a:rPr>
              <a:t>, </a:t>
            </a:r>
            <a:r>
              <a:rPr lang="es-AR" sz="1700" dirty="0" err="1">
                <a:ln w="0"/>
              </a:rPr>
              <a:t>localidad.nombre</a:t>
            </a:r>
            <a:endParaRPr lang="es-AR" sz="1700" dirty="0">
              <a:ln w="0"/>
            </a:endParaRPr>
          </a:p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FROM   asociado  </a:t>
            </a:r>
            <a:r>
              <a:rPr lang="es-AR" sz="1700" b="1" dirty="0">
                <a:ln w="0"/>
              </a:rPr>
              <a:t>INNER JOIN  </a:t>
            </a:r>
            <a:r>
              <a:rPr lang="es-AR" sz="1700" dirty="0">
                <a:ln w="0"/>
              </a:rPr>
              <a:t>localidad </a:t>
            </a:r>
            <a:r>
              <a:rPr lang="es-AR" sz="1700" b="1" dirty="0">
                <a:ln w="0"/>
              </a:rPr>
              <a:t>ON</a:t>
            </a:r>
            <a:r>
              <a:rPr lang="es-AR" sz="1700" dirty="0">
                <a:ln w="0"/>
              </a:rPr>
              <a:t> (</a:t>
            </a:r>
            <a:r>
              <a:rPr lang="es-AR" sz="1700" dirty="0" err="1">
                <a:ln w="0"/>
              </a:rPr>
              <a:t>asociado.idlocalidad</a:t>
            </a:r>
            <a:r>
              <a:rPr lang="es-AR" sz="1700" dirty="0">
                <a:ln w="0"/>
              </a:rPr>
              <a:t>=</a:t>
            </a:r>
            <a:r>
              <a:rPr lang="es-AR" sz="1700" dirty="0" err="1">
                <a:ln w="0"/>
              </a:rPr>
              <a:t>localidad.idlocalidad</a:t>
            </a:r>
            <a:r>
              <a:rPr lang="es-AR" sz="1700" dirty="0">
                <a:ln w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3234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Cláusula FROM</a:t>
            </a:r>
          </a:p>
          <a:p>
            <a:pPr marL="457200" lvl="1" indent="0">
              <a:buNone/>
            </a:pPr>
            <a:endParaRPr lang="es-AR" sz="2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18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3916573" y="2797926"/>
            <a:ext cx="5985164" cy="1219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SELECT  </a:t>
            </a:r>
            <a:r>
              <a:rPr lang="es-AR" sz="1700" dirty="0" err="1">
                <a:ln w="0"/>
              </a:rPr>
              <a:t>asociado.nombre</a:t>
            </a:r>
            <a:r>
              <a:rPr lang="es-AR" sz="1700" dirty="0">
                <a:ln w="0"/>
              </a:rPr>
              <a:t>, </a:t>
            </a:r>
            <a:r>
              <a:rPr lang="es-AR" sz="1700" dirty="0" err="1">
                <a:ln w="0"/>
              </a:rPr>
              <a:t>localidad.nombre</a:t>
            </a:r>
            <a:endParaRPr lang="es-AR" sz="1700" dirty="0">
              <a:ln w="0"/>
            </a:endParaRPr>
          </a:p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FROM   asociado, localidad</a:t>
            </a:r>
          </a:p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WHERE </a:t>
            </a:r>
            <a:r>
              <a:rPr lang="es-AR" sz="1700" dirty="0" err="1">
                <a:ln w="0"/>
              </a:rPr>
              <a:t>asociado.idlocalidad</a:t>
            </a:r>
            <a:r>
              <a:rPr lang="es-AR" sz="1700" dirty="0">
                <a:ln w="0"/>
              </a:rPr>
              <a:t> = </a:t>
            </a:r>
            <a:r>
              <a:rPr lang="es-AR" sz="1700" dirty="0" err="1">
                <a:ln w="0"/>
              </a:rPr>
              <a:t>localidad.idlocalidad</a:t>
            </a:r>
            <a:endParaRPr lang="es-AR" sz="1700" dirty="0">
              <a:ln w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093912" y="4682073"/>
            <a:ext cx="9906000" cy="8771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SELECT  </a:t>
            </a:r>
            <a:r>
              <a:rPr lang="es-AR" sz="1700" dirty="0" err="1">
                <a:ln w="0"/>
              </a:rPr>
              <a:t>asociado.nombre</a:t>
            </a:r>
            <a:r>
              <a:rPr lang="es-AR" sz="1700" dirty="0">
                <a:ln w="0"/>
              </a:rPr>
              <a:t>, </a:t>
            </a:r>
            <a:r>
              <a:rPr lang="es-AR" sz="1700" dirty="0" err="1">
                <a:ln w="0"/>
              </a:rPr>
              <a:t>localidad.nombre</a:t>
            </a:r>
            <a:endParaRPr lang="es-AR" sz="1700" dirty="0">
              <a:ln w="0"/>
            </a:endParaRPr>
          </a:p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FROM   asociado  </a:t>
            </a:r>
            <a:r>
              <a:rPr lang="es-AR" sz="1700" b="1" dirty="0">
                <a:ln w="0"/>
              </a:rPr>
              <a:t>INNER JOIN  </a:t>
            </a:r>
            <a:r>
              <a:rPr lang="es-AR" sz="1700" dirty="0">
                <a:ln w="0"/>
              </a:rPr>
              <a:t>localidad </a:t>
            </a:r>
            <a:r>
              <a:rPr lang="es-AR" sz="1700" b="1" dirty="0">
                <a:ln w="0"/>
              </a:rPr>
              <a:t>ON</a:t>
            </a:r>
            <a:r>
              <a:rPr lang="es-AR" sz="1700" dirty="0">
                <a:ln w="0"/>
              </a:rPr>
              <a:t> (</a:t>
            </a:r>
            <a:r>
              <a:rPr lang="es-AR" sz="1700" dirty="0" err="1">
                <a:ln w="0"/>
              </a:rPr>
              <a:t>asociado.idlocalidad</a:t>
            </a:r>
            <a:r>
              <a:rPr lang="es-AR" sz="1700" dirty="0">
                <a:ln w="0"/>
              </a:rPr>
              <a:t>=</a:t>
            </a:r>
            <a:r>
              <a:rPr lang="es-AR" sz="1700" dirty="0" err="1">
                <a:ln w="0"/>
              </a:rPr>
              <a:t>localidad.idlocalidad</a:t>
            </a:r>
            <a:r>
              <a:rPr lang="es-AR" sz="1700" dirty="0">
                <a:ln w="0"/>
              </a:rPr>
              <a:t>)</a:t>
            </a:r>
          </a:p>
        </p:txBody>
      </p:sp>
      <p:sp>
        <p:nvSpPr>
          <p:cNvPr id="8" name="Flecha abajo 7">
            <a:extLst>
              <a:ext uri="{FF2B5EF4-FFF2-40B4-BE49-F238E27FC236}">
                <a16:creationId xmlns:a16="http://schemas.microsoft.com/office/drawing/2014/main" id="{3C21E69D-296A-1D4A-B9AA-7007802AAFA2}"/>
              </a:ext>
            </a:extLst>
          </p:cNvPr>
          <p:cNvSpPr/>
          <p:nvPr/>
        </p:nvSpPr>
        <p:spPr>
          <a:xfrm>
            <a:off x="5322277" y="4150728"/>
            <a:ext cx="398585" cy="283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>
            <a:extLst>
              <a:ext uri="{FF2B5EF4-FFF2-40B4-BE49-F238E27FC236}">
                <a16:creationId xmlns:a16="http://schemas.microsoft.com/office/drawing/2014/main" id="{57A64C49-6D9C-9543-B8C3-0F6B146F7946}"/>
              </a:ext>
            </a:extLst>
          </p:cNvPr>
          <p:cNvSpPr/>
          <p:nvPr/>
        </p:nvSpPr>
        <p:spPr>
          <a:xfrm rot="10800000">
            <a:off x="6847619" y="4164248"/>
            <a:ext cx="398585" cy="283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9120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5564" y="1676400"/>
            <a:ext cx="9939048" cy="4234822"/>
          </a:xfrm>
        </p:spPr>
        <p:txBody>
          <a:bodyPr>
            <a:normAutofit/>
          </a:bodyPr>
          <a:lstStyle/>
          <a:p>
            <a:r>
              <a:rPr lang="es-AR" dirty="0"/>
              <a:t>Operación de Renombrar</a:t>
            </a:r>
          </a:p>
          <a:p>
            <a:pPr lvl="1"/>
            <a:r>
              <a:rPr lang="es-AR" dirty="0"/>
              <a:t>Ejemplo 9:  mostrar todos los deportes salvo el mas costoso.</a:t>
            </a:r>
          </a:p>
          <a:p>
            <a:pPr marL="457200" lvl="1" indent="0">
              <a:buNone/>
            </a:pPr>
            <a:r>
              <a:rPr lang="es-AR" dirty="0"/>
              <a:t>SELECT  DISTINCT deporte.nombre</a:t>
            </a:r>
          </a:p>
          <a:p>
            <a:pPr marL="457200" lvl="1" indent="0">
              <a:buNone/>
            </a:pPr>
            <a:r>
              <a:rPr lang="es-AR" dirty="0"/>
              <a:t>FROM deportes, </a:t>
            </a:r>
            <a:r>
              <a:rPr lang="es-AR" dirty="0">
                <a:highlight>
                  <a:srgbClr val="00FF00"/>
                </a:highlight>
              </a:rPr>
              <a:t>deporte dep</a:t>
            </a:r>
          </a:p>
          <a:p>
            <a:pPr marL="457200" lvl="1" indent="0">
              <a:buNone/>
            </a:pPr>
            <a:r>
              <a:rPr lang="es-AR" dirty="0"/>
              <a:t>WHERE dep. Montocuota &gt; deporte.montocuota</a:t>
            </a:r>
          </a:p>
          <a:p>
            <a:pPr lvl="1"/>
            <a:endParaRPr lang="es-AR" dirty="0"/>
          </a:p>
          <a:p>
            <a:pPr lvl="1"/>
            <a:r>
              <a:rPr lang="es-AR" dirty="0"/>
              <a:t>Ejemplo 10: presentar todos los asociados con nombre, dirección y idlocalidad.  El listado debe figurar con la leyenda DIRECCIÓN LEGAL. </a:t>
            </a:r>
          </a:p>
          <a:p>
            <a:pPr marL="457200" lvl="1" indent="0">
              <a:buNone/>
            </a:pPr>
            <a:r>
              <a:rPr lang="es-AR" dirty="0"/>
              <a:t>SELECT   nombre, direccion AS DIRECCION LEGAL, idlocalidad</a:t>
            </a:r>
          </a:p>
          <a:p>
            <a:pPr marL="457200" lvl="1" indent="0">
              <a:buNone/>
            </a:pPr>
            <a:r>
              <a:rPr lang="es-AR" dirty="0"/>
              <a:t>FROM asociados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19</a:t>
            </a:fld>
            <a:endParaRPr lang="es-AR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40B41119-7592-4947-9C4B-CB3B27C077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833167"/>
              </p:ext>
            </p:extLst>
          </p:nvPr>
        </p:nvGraphicFramePr>
        <p:xfrm>
          <a:off x="9005847" y="354534"/>
          <a:ext cx="20490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507">
                  <a:extLst>
                    <a:ext uri="{9D8B030D-6E8A-4147-A177-3AD203B41FA5}">
                      <a16:colId xmlns:a16="http://schemas.microsoft.com/office/drawing/2014/main" val="1659101983"/>
                    </a:ext>
                  </a:extLst>
                </a:gridCol>
                <a:gridCol w="1024507">
                  <a:extLst>
                    <a:ext uri="{9D8B030D-6E8A-4147-A177-3AD203B41FA5}">
                      <a16:colId xmlns:a16="http://schemas.microsoft.com/office/drawing/2014/main" val="1226627761"/>
                    </a:ext>
                  </a:extLst>
                </a:gridCol>
              </a:tblGrid>
              <a:tr h="198960">
                <a:tc>
                  <a:txBody>
                    <a:bodyPr/>
                    <a:lstStyle/>
                    <a:p>
                      <a:r>
                        <a:rPr lang="es-AR" sz="12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Cuota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627271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r>
                        <a:rPr lang="es-AR" sz="1200" dirty="0"/>
                        <a:t>Futbol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8226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r>
                        <a:rPr lang="es-AR" sz="1200" dirty="0"/>
                        <a:t>Basquet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18044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r>
                        <a:rPr lang="es-AR" sz="1200" dirty="0"/>
                        <a:t>Tenis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909866"/>
                  </a:ext>
                </a:extLst>
              </a:tr>
            </a:tbl>
          </a:graphicData>
        </a:graphic>
      </p:graphicFrame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7C7463C9-4C8C-A640-B980-B2CC522EF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440958"/>
              </p:ext>
            </p:extLst>
          </p:nvPr>
        </p:nvGraphicFramePr>
        <p:xfrm>
          <a:off x="8560370" y="1754712"/>
          <a:ext cx="3582494" cy="1981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3076003212"/>
                    </a:ext>
                  </a:extLst>
                </a:gridCol>
                <a:gridCol w="746771">
                  <a:extLst>
                    <a:ext uri="{9D8B030D-6E8A-4147-A177-3AD203B41FA5}">
                      <a16:colId xmlns:a16="http://schemas.microsoft.com/office/drawing/2014/main" val="3279153806"/>
                    </a:ext>
                  </a:extLst>
                </a:gridCol>
                <a:gridCol w="1021582">
                  <a:extLst>
                    <a:ext uri="{9D8B030D-6E8A-4147-A177-3AD203B41FA5}">
                      <a16:colId xmlns:a16="http://schemas.microsoft.com/office/drawing/2014/main" val="2597867665"/>
                    </a:ext>
                  </a:extLst>
                </a:gridCol>
                <a:gridCol w="1062936">
                  <a:extLst>
                    <a:ext uri="{9D8B030D-6E8A-4147-A177-3AD203B41FA5}">
                      <a16:colId xmlns:a16="http://schemas.microsoft.com/office/drawing/2014/main" val="2528880729"/>
                    </a:ext>
                  </a:extLst>
                </a:gridCol>
              </a:tblGrid>
              <a:tr h="128089">
                <a:tc>
                  <a:txBody>
                    <a:bodyPr/>
                    <a:lstStyle/>
                    <a:p>
                      <a:r>
                        <a:rPr lang="es-AR" sz="700" dirty="0"/>
                        <a:t>Dep.nombre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/>
                        <a:t>Dep.monto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/>
                        <a:t>Deporte.nombre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/>
                        <a:t>Deporte.monto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493259"/>
                  </a:ext>
                </a:extLst>
              </a:tr>
              <a:tr h="128089"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Futbol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Futbol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2136"/>
                  </a:ext>
                </a:extLst>
              </a:tr>
              <a:tr h="128089"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Futbol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Basquet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260993"/>
                  </a:ext>
                </a:extLst>
              </a:tr>
              <a:tr h="128089"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Futbol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Tenis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874627"/>
                  </a:ext>
                </a:extLst>
              </a:tr>
              <a:tr h="128089">
                <a:tc>
                  <a:txBody>
                    <a:bodyPr/>
                    <a:lstStyle/>
                    <a:p>
                      <a:r>
                        <a:rPr lang="es-AR" sz="700" dirty="0"/>
                        <a:t>Basquet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/>
                        <a:t>Futbol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857453"/>
                  </a:ext>
                </a:extLst>
              </a:tr>
              <a:tr h="128089"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Basquet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Basquet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256991"/>
                  </a:ext>
                </a:extLst>
              </a:tr>
              <a:tr h="128089"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Basquet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Tenis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93212"/>
                  </a:ext>
                </a:extLst>
              </a:tr>
              <a:tr h="128089">
                <a:tc>
                  <a:txBody>
                    <a:bodyPr/>
                    <a:lstStyle/>
                    <a:p>
                      <a:r>
                        <a:rPr lang="es-AR" sz="700" dirty="0"/>
                        <a:t>Tenis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/>
                        <a:t>Futbol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34781"/>
                  </a:ext>
                </a:extLst>
              </a:tr>
              <a:tr h="128089">
                <a:tc>
                  <a:txBody>
                    <a:bodyPr/>
                    <a:lstStyle/>
                    <a:p>
                      <a:r>
                        <a:rPr lang="es-AR" sz="700" dirty="0"/>
                        <a:t>Tenis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/>
                        <a:t>Basquet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766673"/>
                  </a:ext>
                </a:extLst>
              </a:tr>
              <a:tr h="128089"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Tenis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Tenis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30503"/>
                  </a:ext>
                </a:extLst>
              </a:tr>
            </a:tbl>
          </a:graphicData>
        </a:graphic>
      </p:graphicFrame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4C27A831-65F3-5E4C-BD8C-FB79AD338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222917"/>
              </p:ext>
            </p:extLst>
          </p:nvPr>
        </p:nvGraphicFramePr>
        <p:xfrm>
          <a:off x="4259384" y="5164614"/>
          <a:ext cx="6795477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5159">
                  <a:extLst>
                    <a:ext uri="{9D8B030D-6E8A-4147-A177-3AD203B41FA5}">
                      <a16:colId xmlns:a16="http://schemas.microsoft.com/office/drawing/2014/main" val="2688658885"/>
                    </a:ext>
                  </a:extLst>
                </a:gridCol>
                <a:gridCol w="2265159">
                  <a:extLst>
                    <a:ext uri="{9D8B030D-6E8A-4147-A177-3AD203B41FA5}">
                      <a16:colId xmlns:a16="http://schemas.microsoft.com/office/drawing/2014/main" val="2939734238"/>
                    </a:ext>
                  </a:extLst>
                </a:gridCol>
                <a:gridCol w="2265159">
                  <a:extLst>
                    <a:ext uri="{9D8B030D-6E8A-4147-A177-3AD203B41FA5}">
                      <a16:colId xmlns:a16="http://schemas.microsoft.com/office/drawing/2014/main" val="313920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DIRECCION LEGAL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idLocalidad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70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Juan perez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Cerrito 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8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Jose Gomez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Chacabuco 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59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05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Agenda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03670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382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A0F40-E9B1-0F4F-8A3E-8581085D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D5FD4C-9F1C-1044-AED0-E17BCA9C9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Renombre,  otro uso</a:t>
            </a:r>
          </a:p>
          <a:p>
            <a:pPr lvl="1"/>
            <a:r>
              <a:rPr lang="es-AR" dirty="0"/>
              <a:t>Ejemplo 10_1:  mostrar los asociados y los deportes que practica</a:t>
            </a:r>
          </a:p>
          <a:p>
            <a:pPr marL="457200" lvl="1" indent="0">
              <a:buNone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SELECT a.nombre, d.nombre</a:t>
            </a:r>
          </a:p>
          <a:p>
            <a:pPr marL="457200" lvl="1" indent="0">
              <a:buNone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FROM  asociados a INNER JOIN practica p ON ( a.idsocio = p.idsocio)</a:t>
            </a:r>
          </a:p>
          <a:p>
            <a:pPr marL="457200" lvl="1" indent="0">
              <a:buNone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				  INNER JOIN deportes d ON (d.iddeporte = p.iddeporte ) </a:t>
            </a:r>
          </a:p>
          <a:p>
            <a:pPr marL="457200" lvl="1" indent="0">
              <a:buNone/>
            </a:pPr>
            <a:endParaRPr lang="es-AR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SELECT a.nombre, d.nombre</a:t>
            </a:r>
          </a:p>
          <a:p>
            <a:pPr marL="457200" lvl="1" indent="0">
              <a:buNone/>
            </a:pPr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FROM asociados a, practica p, deportes d</a:t>
            </a:r>
          </a:p>
          <a:p>
            <a:pPr marL="457200" lvl="1" indent="0">
              <a:buNone/>
            </a:pPr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WHERE a.idsocio = p.idsocio AND p.iddeporte = d.iddeporte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F1CBE4-45A1-0641-8AF6-31C885D9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58E431-732C-9642-BC9A-888B4FA9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1634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5564" y="1676400"/>
            <a:ext cx="9939048" cy="4234822"/>
          </a:xfrm>
        </p:spPr>
        <p:txBody>
          <a:bodyPr>
            <a:normAutofit/>
          </a:bodyPr>
          <a:lstStyle/>
          <a:p>
            <a:r>
              <a:rPr lang="es-AR" dirty="0"/>
              <a:t>Operaciones sobre cadenas</a:t>
            </a:r>
          </a:p>
          <a:p>
            <a:pPr lvl="1"/>
            <a:r>
              <a:rPr lang="es-AR" altLang="es-AR" dirty="0"/>
              <a:t>Operador </a:t>
            </a:r>
            <a:r>
              <a:rPr lang="es-AR" altLang="es-AR" b="1" dirty="0" err="1"/>
              <a:t>Like</a:t>
            </a:r>
            <a:r>
              <a:rPr lang="es-AR" altLang="es-AR" b="1" dirty="0"/>
              <a:t>:  </a:t>
            </a:r>
            <a:r>
              <a:rPr lang="es-AR" altLang="es-AR" dirty="0"/>
              <a:t> </a:t>
            </a:r>
            <a:r>
              <a:rPr lang="es-AR" altLang="es-AR" b="1" dirty="0"/>
              <a:t>%</a:t>
            </a:r>
            <a:r>
              <a:rPr lang="es-AR" altLang="es-AR" dirty="0"/>
              <a:t>, </a:t>
            </a:r>
            <a:r>
              <a:rPr lang="es-AR" altLang="es-AR" b="1" dirty="0"/>
              <a:t>_</a:t>
            </a:r>
          </a:p>
          <a:p>
            <a:pPr lvl="2"/>
            <a:r>
              <a:rPr lang="es-AR" altLang="es-AR" dirty="0"/>
              <a:t>Ejemplo 11: mostrar aquellos asociados cuyo nombre empiece con RA</a:t>
            </a:r>
          </a:p>
          <a:p>
            <a:pPr marL="914400" lvl="2" indent="0">
              <a:buNone/>
            </a:pPr>
            <a:r>
              <a:rPr lang="es-AR" altLang="es-AR" b="1" dirty="0">
                <a:solidFill>
                  <a:srgbClr val="C00000"/>
                </a:solidFill>
              </a:rPr>
              <a:t>SELECT nombre						</a:t>
            </a:r>
            <a:r>
              <a:rPr lang="es-AR" altLang="es-AR" b="1" dirty="0">
                <a:solidFill>
                  <a:schemeClr val="accent1">
                    <a:lumMod val="75000"/>
                  </a:schemeClr>
                </a:solidFill>
              </a:rPr>
              <a:t>SELECT nombre</a:t>
            </a:r>
          </a:p>
          <a:p>
            <a:pPr marL="914400" lvl="2" indent="0">
              <a:buNone/>
            </a:pPr>
            <a:r>
              <a:rPr lang="es-AR" altLang="es-AR" b="1" dirty="0">
                <a:solidFill>
                  <a:srgbClr val="C00000"/>
                </a:solidFill>
              </a:rPr>
              <a:t>FROM Asociados					</a:t>
            </a:r>
            <a:r>
              <a:rPr lang="es-AR" altLang="es-AR" b="1" dirty="0">
                <a:solidFill>
                  <a:schemeClr val="accent1">
                    <a:lumMod val="75000"/>
                  </a:schemeClr>
                </a:solidFill>
              </a:rPr>
              <a:t>FROM asociados</a:t>
            </a:r>
            <a:r>
              <a:rPr lang="es-AR" altLang="es-AR" b="1" dirty="0">
                <a:solidFill>
                  <a:srgbClr val="C00000"/>
                </a:solidFill>
              </a:rPr>
              <a:t>	</a:t>
            </a:r>
          </a:p>
          <a:p>
            <a:pPr marL="914400" lvl="2" indent="0">
              <a:buNone/>
            </a:pPr>
            <a:r>
              <a:rPr lang="es-AR" altLang="es-AR" b="1" dirty="0">
                <a:solidFill>
                  <a:srgbClr val="C00000"/>
                </a:solidFill>
              </a:rPr>
              <a:t>WHERE nombre = ”RA”    				</a:t>
            </a:r>
            <a:r>
              <a:rPr lang="es-AR" altLang="es-AR" b="1" dirty="0">
                <a:solidFill>
                  <a:schemeClr val="accent1">
                    <a:lumMod val="75000"/>
                  </a:schemeClr>
                </a:solidFill>
              </a:rPr>
              <a:t>WHERE nombre like “RA%”</a:t>
            </a:r>
          </a:p>
          <a:p>
            <a:pPr lvl="2"/>
            <a:r>
              <a:rPr lang="es-AR" altLang="es-AR" b="1" dirty="0"/>
              <a:t>“Alfa%”: cualquier cadena que empiece con Alfa</a:t>
            </a:r>
          </a:p>
          <a:p>
            <a:pPr lvl="2"/>
            <a:r>
              <a:rPr lang="es-AR" altLang="es-AR" b="1" dirty="0"/>
              <a:t>“%casa%”: cualquier cadena que tenga casa en su interior</a:t>
            </a:r>
          </a:p>
          <a:p>
            <a:pPr lvl="2"/>
            <a:r>
              <a:rPr lang="es-AR" altLang="es-AR" b="1" dirty="0"/>
              <a:t>“_ _ _”: cualquier cadena con tres caracteres</a:t>
            </a:r>
          </a:p>
          <a:p>
            <a:pPr lvl="2"/>
            <a:r>
              <a:rPr lang="es-AR" altLang="es-AR" b="1" dirty="0"/>
              <a:t>“_ _ _%”: cualquier cadena con al menos tres caracteres</a:t>
            </a:r>
            <a:r>
              <a:rPr lang="es-AR" altLang="es-AR" dirty="0"/>
              <a:t>.</a:t>
            </a:r>
          </a:p>
          <a:p>
            <a:pPr lvl="2"/>
            <a:r>
              <a:rPr lang="es-AR" altLang="es-AR" dirty="0">
                <a:solidFill>
                  <a:schemeClr val="accent6">
                    <a:lumMod val="75000"/>
                  </a:schemeClr>
                </a:solidFill>
              </a:rPr>
              <a:t>Ejemplo 12: mostrar los deportes que incluyan la palabra BALL en su nombre</a:t>
            </a:r>
          </a:p>
          <a:p>
            <a:pPr lvl="2"/>
            <a:r>
              <a:rPr lang="es-AR" altLang="es-AR" dirty="0">
                <a:solidFill>
                  <a:schemeClr val="accent1">
                    <a:lumMod val="75000"/>
                  </a:schemeClr>
                </a:solidFill>
              </a:rPr>
              <a:t>Ejemplo 12_1: mostrar los asociados que tengan una letra C como tercera letra de su nombre</a:t>
            </a:r>
          </a:p>
          <a:p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21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56F6C86-ED5E-4F4A-8920-63F2A078E712}"/>
              </a:ext>
            </a:extLst>
          </p:cNvPr>
          <p:cNvSpPr txBox="1"/>
          <p:nvPr/>
        </p:nvSpPr>
        <p:spPr>
          <a:xfrm>
            <a:off x="8639907" y="4442936"/>
            <a:ext cx="3396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6">
                    <a:lumMod val="75000"/>
                  </a:schemeClr>
                </a:solidFill>
              </a:rPr>
              <a:t>SELECT nombre</a:t>
            </a:r>
          </a:p>
          <a:p>
            <a:r>
              <a:rPr lang="es-AR" sz="1400" b="1" dirty="0">
                <a:solidFill>
                  <a:schemeClr val="accent6">
                    <a:lumMod val="75000"/>
                  </a:schemeClr>
                </a:solidFill>
              </a:rPr>
              <a:t>FROM deportes</a:t>
            </a:r>
          </a:p>
          <a:p>
            <a:r>
              <a:rPr lang="es-AR" sz="1400" b="1" dirty="0">
                <a:solidFill>
                  <a:schemeClr val="accent6">
                    <a:lumMod val="75000"/>
                  </a:schemeClr>
                </a:solidFill>
              </a:rPr>
              <a:t>WHERE nombre like  “%BALL%”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FACF391-99EE-7045-8F97-C3B067FF58CD}"/>
              </a:ext>
            </a:extLst>
          </p:cNvPr>
          <p:cNvSpPr txBox="1"/>
          <p:nvPr/>
        </p:nvSpPr>
        <p:spPr>
          <a:xfrm>
            <a:off x="6875584" y="5814368"/>
            <a:ext cx="3528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SELECT nombre</a:t>
            </a:r>
          </a:p>
          <a:p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FROM asociados</a:t>
            </a:r>
          </a:p>
          <a:p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WHERE nombre like “__c%”</a:t>
            </a:r>
          </a:p>
        </p:txBody>
      </p:sp>
    </p:spTree>
    <p:extLst>
      <p:ext uri="{BB962C8B-B14F-4D97-AF65-F5344CB8AC3E}">
        <p14:creationId xmlns:p14="http://schemas.microsoft.com/office/powerpoint/2010/main" val="3704126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SQL </a:t>
            </a:r>
            <a:r>
              <a:rPr lang="es-AR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Operadores que permite </a:t>
            </a:r>
            <a:r>
              <a:rPr lang="es-AR" b="1" dirty="0"/>
              <a:t>ORDENAR </a:t>
            </a:r>
            <a:r>
              <a:rPr lang="es-AR" dirty="0"/>
              <a:t>las </a:t>
            </a:r>
            <a:r>
              <a:rPr lang="es-AR" dirty="0" err="1"/>
              <a:t>tuplas</a:t>
            </a:r>
            <a:endParaRPr lang="es-AR" dirty="0"/>
          </a:p>
          <a:p>
            <a:pPr lvl="1"/>
            <a:r>
              <a:rPr lang="es-AR" altLang="es-AR" b="1" dirty="0"/>
              <a:t>ORDER BY </a:t>
            </a:r>
            <a:r>
              <a:rPr lang="es-AR" altLang="es-AR" i="1" dirty="0"/>
              <a:t>atributo</a:t>
            </a:r>
            <a:r>
              <a:rPr lang="es-AR" altLang="es-AR" dirty="0"/>
              <a:t>: </a:t>
            </a:r>
          </a:p>
          <a:p>
            <a:pPr lvl="2"/>
            <a:r>
              <a:rPr lang="es-AR" altLang="es-AR" dirty="0"/>
              <a:t>especifica el atributo por el cual las </a:t>
            </a:r>
            <a:r>
              <a:rPr lang="es-AR" altLang="es-AR" dirty="0" err="1"/>
              <a:t>tuplas</a:t>
            </a:r>
            <a:r>
              <a:rPr lang="es-AR" altLang="es-AR" dirty="0"/>
              <a:t> serán ordenadas</a:t>
            </a:r>
          </a:p>
          <a:p>
            <a:pPr lvl="2"/>
            <a:r>
              <a:rPr lang="es-AR" altLang="es-AR" dirty="0"/>
              <a:t>Ejemplo 13: presentar todos los asociados ordenados por nombre.</a:t>
            </a:r>
          </a:p>
          <a:p>
            <a:pPr lvl="2"/>
            <a:endParaRPr lang="es-AR" altLang="es-AR" dirty="0"/>
          </a:p>
          <a:p>
            <a:pPr lvl="2"/>
            <a:endParaRPr lang="es-AR" altLang="es-AR" dirty="0"/>
          </a:p>
          <a:p>
            <a:pPr lvl="2"/>
            <a:endParaRPr lang="es-AR" altLang="es-AR" dirty="0"/>
          </a:p>
          <a:p>
            <a:pPr lvl="2"/>
            <a:endParaRPr lang="es-AR" altLang="es-AR" dirty="0"/>
          </a:p>
          <a:p>
            <a:pPr lvl="2"/>
            <a:endParaRPr lang="es-AR" altLang="es-AR" dirty="0"/>
          </a:p>
          <a:p>
            <a:pPr lvl="2"/>
            <a:r>
              <a:rPr lang="es-AR" altLang="es-AR" b="1" dirty="0" err="1"/>
              <a:t>Desc</a:t>
            </a:r>
            <a:r>
              <a:rPr lang="es-AR" altLang="es-AR" b="1" dirty="0"/>
              <a:t>, </a:t>
            </a:r>
            <a:r>
              <a:rPr lang="es-AR" altLang="es-AR" b="1" dirty="0" err="1"/>
              <a:t>asc</a:t>
            </a:r>
            <a:r>
              <a:rPr lang="es-AR" altLang="es-AR" dirty="0"/>
              <a:t>: por defecto ascendente, se puede especificar descendente.</a:t>
            </a:r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22</a:t>
            </a:fld>
            <a:endParaRPr lang="es-AR"/>
          </a:p>
        </p:txBody>
      </p:sp>
      <p:sp>
        <p:nvSpPr>
          <p:cNvPr id="10" name="CuadroTexto 9"/>
          <p:cNvSpPr txBox="1"/>
          <p:nvPr/>
        </p:nvSpPr>
        <p:spPr>
          <a:xfrm>
            <a:off x="7848968" y="3544231"/>
            <a:ext cx="2832887" cy="1269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SELECT  nombre</a:t>
            </a:r>
          </a:p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FROM   asociados</a:t>
            </a:r>
            <a:br>
              <a:rPr lang="es-AR" sz="1700" dirty="0">
                <a:ln w="0"/>
              </a:rPr>
            </a:br>
            <a:r>
              <a:rPr lang="es-AR" sz="1700" dirty="0">
                <a:ln w="0"/>
              </a:rPr>
              <a:t>ORDER BY nombre</a:t>
            </a:r>
          </a:p>
        </p:txBody>
      </p:sp>
    </p:spTree>
    <p:extLst>
      <p:ext uri="{BB962C8B-B14F-4D97-AF65-F5344CB8AC3E}">
        <p14:creationId xmlns:p14="http://schemas.microsoft.com/office/powerpoint/2010/main" val="3765122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SQL </a:t>
            </a:r>
            <a:r>
              <a:rPr lang="es-AR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s-AR" altLang="es-AR" dirty="0"/>
              <a:t>Ejemplo 14 : presentar  los asociados que nacieron el mes de agosto ordenados por fecha desde el 31 al 1 de agosto.</a:t>
            </a:r>
          </a:p>
          <a:p>
            <a:pPr marL="914400" lvl="2" indent="0">
              <a:buNone/>
            </a:pPr>
            <a:r>
              <a:rPr lang="es-AR" altLang="es-AR" dirty="0"/>
              <a:t>SELECT nombre</a:t>
            </a:r>
          </a:p>
          <a:p>
            <a:pPr marL="914400" lvl="2" indent="0">
              <a:buNone/>
            </a:pPr>
            <a:r>
              <a:rPr lang="es-AR" altLang="es-AR" dirty="0"/>
              <a:t>FROM asociados</a:t>
            </a:r>
          </a:p>
          <a:p>
            <a:pPr marL="914400" lvl="2" indent="0">
              <a:buNone/>
            </a:pPr>
            <a:r>
              <a:rPr lang="es-AR" altLang="es-AR" dirty="0"/>
              <a:t>WHERE MONTH( fecha_nacimiento ) = 8</a:t>
            </a:r>
          </a:p>
          <a:p>
            <a:pPr marL="914400" lvl="2" indent="0">
              <a:buNone/>
            </a:pPr>
            <a:r>
              <a:rPr lang="es-AR" altLang="es-AR" dirty="0"/>
              <a:t>ORDER BY DAY( fecha_nacimiento) DESC</a:t>
            </a:r>
          </a:p>
          <a:p>
            <a:r>
              <a:rPr lang="es-AR" altLang="es-AR" dirty="0"/>
              <a:t>Fechas???</a:t>
            </a:r>
          </a:p>
          <a:p>
            <a:pPr lvl="1"/>
            <a:r>
              <a:rPr lang="es-AR" altLang="es-AR" dirty="0"/>
              <a:t>Crisis del año 2000</a:t>
            </a:r>
          </a:p>
          <a:p>
            <a:pPr lvl="1"/>
            <a:r>
              <a:rPr lang="es-AR" altLang="es-AR" dirty="0"/>
              <a:t>Cambio en el manejo de fechas</a:t>
            </a:r>
          </a:p>
          <a:p>
            <a:pPr lvl="1"/>
            <a:r>
              <a:rPr lang="es-AR" altLang="es-AR" dirty="0"/>
              <a:t>Funciones de fechas??  YEAR MONTH DAY DATE TIME etc.</a:t>
            </a:r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1439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39010" y="0"/>
            <a:ext cx="8911687" cy="1280890"/>
          </a:xfrm>
        </p:spPr>
        <p:txBody>
          <a:bodyPr/>
          <a:lstStyle/>
          <a:p>
            <a:r>
              <a:rPr lang="es-AR"/>
              <a:t>SQL </a:t>
            </a:r>
            <a:r>
              <a:rPr lang="es-AR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19110" y="1006967"/>
            <a:ext cx="7813963" cy="3044209"/>
          </a:xfrm>
        </p:spPr>
        <p:txBody>
          <a:bodyPr/>
          <a:lstStyle/>
          <a:p>
            <a:r>
              <a:rPr lang="es-AR" dirty="0"/>
              <a:t>Otras operaciones del algebra, </a:t>
            </a:r>
            <a:r>
              <a:rPr lang="es-AR" altLang="es-AR" dirty="0"/>
              <a:t>Operaciones sobre conjuntos	</a:t>
            </a:r>
          </a:p>
          <a:p>
            <a:pPr lvl="1"/>
            <a:r>
              <a:rPr lang="es-AR" altLang="es-AR" dirty="0"/>
              <a:t>Unión: agrupa las </a:t>
            </a:r>
            <a:r>
              <a:rPr lang="es-AR" altLang="es-AR" dirty="0" err="1"/>
              <a:t>tuplas</a:t>
            </a:r>
            <a:r>
              <a:rPr lang="es-AR" altLang="es-AR" dirty="0"/>
              <a:t> resultantes de dos </a:t>
            </a:r>
            <a:r>
              <a:rPr lang="es-AR" altLang="es-AR" dirty="0" err="1"/>
              <a:t>subconsultas</a:t>
            </a:r>
            <a:r>
              <a:rPr lang="es-AR" altLang="es-AR" dirty="0"/>
              <a:t>.   </a:t>
            </a:r>
          </a:p>
          <a:p>
            <a:pPr lvl="1"/>
            <a:r>
              <a:rPr lang="es-AR" altLang="es-AR" dirty="0" err="1"/>
              <a:t>Union</a:t>
            </a:r>
            <a:r>
              <a:rPr lang="es-AR" altLang="es-AR" dirty="0"/>
              <a:t> </a:t>
            </a:r>
            <a:r>
              <a:rPr lang="es-AR" altLang="es-AR" dirty="0" err="1"/>
              <a:t>all</a:t>
            </a:r>
            <a:r>
              <a:rPr lang="es-AR" altLang="es-AR" dirty="0"/>
              <a:t> conserva duplicados</a:t>
            </a:r>
          </a:p>
          <a:p>
            <a:pPr lvl="2"/>
            <a:r>
              <a:rPr lang="es-AR" altLang="es-AR" dirty="0"/>
              <a:t>Ejemplo 15: asociados que practican futbol o </a:t>
            </a:r>
            <a:r>
              <a:rPr lang="es-AR" altLang="es-AR" dirty="0" err="1"/>
              <a:t>voley</a:t>
            </a:r>
            <a:endParaRPr lang="es-AR" altLang="es-AR" dirty="0"/>
          </a:p>
          <a:p>
            <a:pPr lvl="1"/>
            <a:r>
              <a:rPr lang="es-AR" altLang="es-AR" dirty="0"/>
              <a:t>Intersección:</a:t>
            </a:r>
          </a:p>
          <a:p>
            <a:pPr lvl="2"/>
            <a:r>
              <a:rPr lang="es-AR" altLang="es-AR" dirty="0"/>
              <a:t>Ejemplo 16: asociados que practican futbol y </a:t>
            </a:r>
            <a:r>
              <a:rPr lang="es-AR" altLang="es-AR" dirty="0" err="1"/>
              <a:t>voley</a:t>
            </a:r>
            <a:endParaRPr lang="es-AR" altLang="es-AR" dirty="0"/>
          </a:p>
          <a:p>
            <a:pPr lvl="1"/>
            <a:r>
              <a:rPr lang="es-AR" altLang="es-AR" dirty="0"/>
              <a:t>Diferencia: (</a:t>
            </a:r>
            <a:r>
              <a:rPr lang="es-AR" altLang="es-AR" dirty="0" err="1"/>
              <a:t>except</a:t>
            </a:r>
            <a:r>
              <a:rPr lang="es-AR" altLang="es-AR" dirty="0"/>
              <a:t>) </a:t>
            </a:r>
          </a:p>
          <a:p>
            <a:pPr lvl="2"/>
            <a:r>
              <a:rPr lang="es-AR" altLang="es-AR" dirty="0"/>
              <a:t>Ejemplo 17: asociados que practican futbol y no </a:t>
            </a:r>
            <a:r>
              <a:rPr lang="es-AR" altLang="es-AR" dirty="0" err="1"/>
              <a:t>voley</a:t>
            </a:r>
            <a:endParaRPr lang="es-AR" altLang="es-AR" dirty="0"/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24</a:t>
            </a:fld>
            <a:endParaRPr lang="es-AR"/>
          </a:p>
        </p:txBody>
      </p:sp>
      <p:sp>
        <p:nvSpPr>
          <p:cNvPr id="10" name="CuadroTexto 9"/>
          <p:cNvSpPr txBox="1"/>
          <p:nvPr/>
        </p:nvSpPr>
        <p:spPr>
          <a:xfrm>
            <a:off x="3682028" y="3237539"/>
            <a:ext cx="8568669" cy="36240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1700" b="1" dirty="0">
                <a:ln w="0"/>
                <a:solidFill>
                  <a:schemeClr val="accent1">
                    <a:lumMod val="50000"/>
                  </a:schemeClr>
                </a:solidFill>
              </a:rPr>
              <a:t>(SELECT  a.nombre</a:t>
            </a:r>
          </a:p>
          <a:p>
            <a:pPr>
              <a:lnSpc>
                <a:spcPct val="150000"/>
              </a:lnSpc>
            </a:pPr>
            <a:r>
              <a:rPr lang="es-AR" sz="1700" b="1" dirty="0">
                <a:ln w="0"/>
                <a:solidFill>
                  <a:schemeClr val="accent1">
                    <a:lumMod val="50000"/>
                  </a:schemeClr>
                </a:solidFill>
              </a:rPr>
              <a:t>FROM   asociados a INNER JOIN practica p ON </a:t>
            </a:r>
            <a:r>
              <a:rPr lang="es-AR" sz="1700" b="1" dirty="0" err="1">
                <a:ln w="0"/>
                <a:solidFill>
                  <a:schemeClr val="accent1">
                    <a:lumMod val="50000"/>
                  </a:schemeClr>
                </a:solidFill>
              </a:rPr>
              <a:t>a.idsocio</a:t>
            </a:r>
            <a:r>
              <a:rPr lang="es-AR" sz="1700" b="1" dirty="0">
                <a:ln w="0"/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s-AR" sz="1700" b="1" dirty="0" err="1">
                <a:ln w="0"/>
                <a:solidFill>
                  <a:schemeClr val="accent1">
                    <a:lumMod val="50000"/>
                  </a:schemeClr>
                </a:solidFill>
              </a:rPr>
              <a:t>p.idsocio</a:t>
            </a:r>
            <a:endParaRPr lang="es-AR" sz="1700" b="1" dirty="0">
              <a:ln w="0"/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s-AR" sz="1700" b="1" dirty="0">
                <a:ln w="0"/>
                <a:solidFill>
                  <a:schemeClr val="accent1">
                    <a:lumMod val="50000"/>
                  </a:schemeClr>
                </a:solidFill>
              </a:rPr>
              <a:t>                                    INNER JOIN deportes d ON </a:t>
            </a:r>
            <a:r>
              <a:rPr lang="es-AR" sz="1700" b="1" dirty="0" err="1">
                <a:ln w="0"/>
                <a:solidFill>
                  <a:schemeClr val="accent1">
                    <a:lumMod val="50000"/>
                  </a:schemeClr>
                </a:solidFill>
              </a:rPr>
              <a:t>p.iddeporte</a:t>
            </a:r>
            <a:r>
              <a:rPr lang="es-AR" sz="1700" b="1" dirty="0">
                <a:ln w="0"/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s-AR" sz="1700" b="1" dirty="0" err="1">
                <a:ln w="0"/>
                <a:solidFill>
                  <a:schemeClr val="accent1">
                    <a:lumMod val="50000"/>
                  </a:schemeClr>
                </a:solidFill>
              </a:rPr>
              <a:t>d.iddeporte</a:t>
            </a:r>
            <a:endParaRPr lang="es-AR" sz="1700" b="1" dirty="0">
              <a:ln w="0"/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s-AR" sz="1700" b="1" dirty="0">
                <a:ln w="0"/>
                <a:solidFill>
                  <a:schemeClr val="accent1">
                    <a:lumMod val="50000"/>
                  </a:schemeClr>
                </a:solidFill>
              </a:rPr>
              <a:t>WHERE </a:t>
            </a:r>
            <a:r>
              <a:rPr lang="es-AR" sz="1700" b="1" dirty="0" err="1">
                <a:ln w="0"/>
                <a:solidFill>
                  <a:schemeClr val="accent1">
                    <a:lumMod val="50000"/>
                  </a:schemeClr>
                </a:solidFill>
              </a:rPr>
              <a:t>d.nombre</a:t>
            </a:r>
            <a:r>
              <a:rPr lang="es-AR" sz="1700" b="1" dirty="0">
                <a:ln w="0"/>
                <a:solidFill>
                  <a:schemeClr val="accent1">
                    <a:lumMod val="50000"/>
                  </a:schemeClr>
                </a:solidFill>
              </a:rPr>
              <a:t> = “FUTBOL” )</a:t>
            </a:r>
          </a:p>
          <a:p>
            <a:pPr>
              <a:lnSpc>
                <a:spcPct val="150000"/>
              </a:lnSpc>
            </a:pPr>
            <a:r>
              <a:rPr lang="es-AR" sz="1700" b="1" dirty="0">
                <a:ln w="0"/>
                <a:solidFill>
                  <a:schemeClr val="accent6">
                    <a:lumMod val="50000"/>
                  </a:schemeClr>
                </a:solidFill>
              </a:rPr>
              <a:t>UNION  /  UNION ALL  /   INTERSECT  / EXCEPT</a:t>
            </a:r>
          </a:p>
          <a:p>
            <a:pPr>
              <a:lnSpc>
                <a:spcPct val="150000"/>
              </a:lnSpc>
            </a:pPr>
            <a:r>
              <a:rPr lang="es-AR" sz="1700" b="1" dirty="0">
                <a:ln w="0"/>
                <a:solidFill>
                  <a:srgbClr val="C00000"/>
                </a:solidFill>
              </a:rPr>
              <a:t>(SELECT  a.nombre</a:t>
            </a:r>
          </a:p>
          <a:p>
            <a:pPr>
              <a:lnSpc>
                <a:spcPct val="150000"/>
              </a:lnSpc>
            </a:pPr>
            <a:r>
              <a:rPr lang="es-AR" sz="1700" b="1" dirty="0">
                <a:ln w="0"/>
                <a:solidFill>
                  <a:srgbClr val="C00000"/>
                </a:solidFill>
              </a:rPr>
              <a:t>FROM   asociados a INNER JOIN practica p ON </a:t>
            </a:r>
            <a:r>
              <a:rPr lang="es-AR" sz="1700" b="1" dirty="0" err="1">
                <a:ln w="0"/>
                <a:solidFill>
                  <a:srgbClr val="C00000"/>
                </a:solidFill>
              </a:rPr>
              <a:t>a.idsocio</a:t>
            </a:r>
            <a:r>
              <a:rPr lang="es-AR" sz="1700" b="1" dirty="0">
                <a:ln w="0"/>
                <a:solidFill>
                  <a:srgbClr val="C00000"/>
                </a:solidFill>
              </a:rPr>
              <a:t> = </a:t>
            </a:r>
            <a:r>
              <a:rPr lang="es-AR" sz="1700" b="1" dirty="0" err="1">
                <a:ln w="0"/>
                <a:solidFill>
                  <a:srgbClr val="C00000"/>
                </a:solidFill>
              </a:rPr>
              <a:t>p.idsocio</a:t>
            </a:r>
            <a:endParaRPr lang="es-AR" sz="1700" b="1" dirty="0">
              <a:ln w="0"/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s-AR" sz="1700" b="1" dirty="0">
                <a:ln w="0"/>
                <a:solidFill>
                  <a:srgbClr val="C00000"/>
                </a:solidFill>
              </a:rPr>
              <a:t>                                    INNER JOIN deportes d ON </a:t>
            </a:r>
            <a:r>
              <a:rPr lang="es-AR" sz="1700" b="1" dirty="0" err="1">
                <a:ln w="0"/>
                <a:solidFill>
                  <a:srgbClr val="C00000"/>
                </a:solidFill>
              </a:rPr>
              <a:t>p.iddeporte</a:t>
            </a:r>
            <a:r>
              <a:rPr lang="es-AR" sz="1700" b="1" dirty="0">
                <a:ln w="0"/>
                <a:solidFill>
                  <a:srgbClr val="C00000"/>
                </a:solidFill>
              </a:rPr>
              <a:t> = </a:t>
            </a:r>
            <a:r>
              <a:rPr lang="es-AR" sz="1700" b="1" dirty="0" err="1">
                <a:ln w="0"/>
                <a:solidFill>
                  <a:srgbClr val="C00000"/>
                </a:solidFill>
              </a:rPr>
              <a:t>d.iddeporte</a:t>
            </a:r>
            <a:endParaRPr lang="es-AR" sz="1700" b="1" dirty="0">
              <a:ln w="0"/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s-AR" sz="1700" b="1" dirty="0">
                <a:ln w="0"/>
                <a:solidFill>
                  <a:srgbClr val="C00000"/>
                </a:solidFill>
              </a:rPr>
              <a:t>WHERE </a:t>
            </a:r>
            <a:r>
              <a:rPr lang="es-AR" sz="1700" b="1" dirty="0" err="1">
                <a:ln w="0"/>
                <a:solidFill>
                  <a:srgbClr val="C00000"/>
                </a:solidFill>
              </a:rPr>
              <a:t>d.nombre</a:t>
            </a:r>
            <a:r>
              <a:rPr lang="es-AR" sz="1700" b="1" dirty="0">
                <a:ln w="0"/>
                <a:solidFill>
                  <a:srgbClr val="C00000"/>
                </a:solidFill>
              </a:rPr>
              <a:t> = “VOLEY” )</a:t>
            </a:r>
          </a:p>
        </p:txBody>
      </p:sp>
    </p:spTree>
    <p:extLst>
      <p:ext uri="{BB962C8B-B14F-4D97-AF65-F5344CB8AC3E}">
        <p14:creationId xmlns:p14="http://schemas.microsoft.com/office/powerpoint/2010/main" val="2556772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SQL </a:t>
            </a:r>
            <a:r>
              <a:rPr lang="es-AR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40873" y="1604673"/>
            <a:ext cx="10063739" cy="4713697"/>
          </a:xfrm>
        </p:spPr>
        <p:txBody>
          <a:bodyPr>
            <a:normAutofit/>
          </a:bodyPr>
          <a:lstStyle/>
          <a:p>
            <a:r>
              <a:rPr lang="es-AR" altLang="es-AR" sz="2600" dirty="0"/>
              <a:t>Funciones de agregación:</a:t>
            </a:r>
          </a:p>
          <a:p>
            <a:pPr lvl="1"/>
            <a:r>
              <a:rPr lang="es-AR" altLang="es-AR" sz="2600" dirty="0"/>
              <a:t>Promedio (</a:t>
            </a:r>
            <a:r>
              <a:rPr lang="es-AR" altLang="es-AR" sz="2600" dirty="0" err="1"/>
              <a:t>avg</a:t>
            </a:r>
            <a:r>
              <a:rPr lang="es-AR" altLang="es-AR" sz="2600" dirty="0"/>
              <a:t>): aplicable a atributos numéricos, retorna el promedio de la cuenta</a:t>
            </a:r>
          </a:p>
          <a:p>
            <a:pPr lvl="1"/>
            <a:r>
              <a:rPr lang="es-AR" altLang="es-AR" sz="2600" dirty="0"/>
              <a:t>Mínimo (min): retorna el elemento más chico dentro de las </a:t>
            </a:r>
            <a:r>
              <a:rPr lang="es-AR" altLang="es-AR" sz="2600" dirty="0" err="1"/>
              <a:t>tuplas</a:t>
            </a:r>
            <a:r>
              <a:rPr lang="es-AR" altLang="es-AR" sz="2600" dirty="0"/>
              <a:t> para ese atributo</a:t>
            </a:r>
          </a:p>
          <a:p>
            <a:pPr lvl="1"/>
            <a:r>
              <a:rPr lang="es-AR" altLang="es-AR" sz="2600" dirty="0"/>
              <a:t>Máximo (max): retorna el elemento más grande dentro de las tuplas para ese atributo</a:t>
            </a:r>
          </a:p>
          <a:p>
            <a:pPr lvl="1"/>
            <a:r>
              <a:rPr lang="es-AR" altLang="es-AR" sz="2600" dirty="0"/>
              <a:t>Total (sum): aplicable a atributos numéricos, realiza la suma matemática</a:t>
            </a:r>
          </a:p>
          <a:p>
            <a:pPr lvl="1"/>
            <a:r>
              <a:rPr lang="es-AR" altLang="es-AR" sz="2600" dirty="0"/>
              <a:t>Cuenta (count): cuenta las tuplas resultantes.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3913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SQL </a:t>
            </a:r>
            <a:r>
              <a:rPr lang="es-AR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40873" y="1604673"/>
            <a:ext cx="10063739" cy="4713697"/>
          </a:xfrm>
        </p:spPr>
        <p:txBody>
          <a:bodyPr>
            <a:normAutofit/>
          </a:bodyPr>
          <a:lstStyle/>
          <a:p>
            <a:r>
              <a:rPr lang="es-AR" altLang="es-AR" sz="2600" dirty="0"/>
              <a:t>Funciones de agregación:</a:t>
            </a:r>
          </a:p>
          <a:p>
            <a:pPr lvl="1"/>
            <a:r>
              <a:rPr lang="es-AR" altLang="es-AR" sz="2600" dirty="0"/>
              <a:t>Limitaciones</a:t>
            </a:r>
          </a:p>
          <a:p>
            <a:pPr lvl="2"/>
            <a:r>
              <a:rPr lang="es-AR" dirty="0"/>
              <a:t>Debe aparecer en el select (por ahora)</a:t>
            </a:r>
          </a:p>
          <a:p>
            <a:pPr lvl="2"/>
            <a:r>
              <a:rPr lang="es-AR" dirty="0"/>
              <a:t>NO puede aparecen en el where</a:t>
            </a:r>
          </a:p>
          <a:p>
            <a:pPr lvl="2"/>
            <a:r>
              <a:rPr lang="es-AR" dirty="0"/>
              <a:t>Devuelve un solo valor, por ende POR AHORA, no puede haber otro atributo en el select si hay una funcion de agregacion.</a:t>
            </a:r>
          </a:p>
          <a:p>
            <a:pPr lvl="2"/>
            <a:endParaRPr lang="es-AR" dirty="0"/>
          </a:p>
          <a:p>
            <a:pPr lvl="1"/>
            <a:r>
              <a:rPr lang="es-AR" dirty="0"/>
              <a:t>Ejemplo 18:  mostrar la cantidad de asociados del club</a:t>
            </a:r>
          </a:p>
          <a:p>
            <a:pPr marL="457200" lvl="1" indent="0">
              <a:buNone/>
            </a:pPr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SELECT COUNT (*)</a:t>
            </a:r>
          </a:p>
          <a:p>
            <a:pPr marL="457200" lvl="1" indent="0">
              <a:buNone/>
            </a:pPr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FROM asociados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9430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SQL </a:t>
            </a:r>
            <a:r>
              <a:rPr lang="es-AR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55077" y="1604673"/>
            <a:ext cx="11324492" cy="4713697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s-AR" dirty="0"/>
              <a:t>Ejemplo 19: mostrar el asociado que aparece primero en una lista alfabética</a:t>
            </a:r>
          </a:p>
          <a:p>
            <a:pPr marL="457200" lvl="1" indent="0">
              <a:buNone/>
            </a:pPr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SELECT MIN(nombre)</a:t>
            </a:r>
          </a:p>
          <a:p>
            <a:pPr marL="457200" lvl="1" indent="0">
              <a:buNone/>
            </a:pPr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FROM asociados</a:t>
            </a:r>
          </a:p>
          <a:p>
            <a:pPr lvl="1"/>
            <a:r>
              <a:rPr lang="es-AR" dirty="0"/>
              <a:t>Ejemplo 20: mostrar cual es la cuota promedio que se cobra</a:t>
            </a:r>
          </a:p>
          <a:p>
            <a:pPr marL="457200" lvl="1" indent="0">
              <a:buNone/>
            </a:pPr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SELECT AVG (montocuota)</a:t>
            </a:r>
          </a:p>
          <a:p>
            <a:pPr marL="457200" lvl="1" indent="0">
              <a:buNone/>
            </a:pPr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FROM deportes</a:t>
            </a:r>
          </a:p>
          <a:p>
            <a:pPr lvl="1"/>
            <a:r>
              <a:rPr lang="es-AR" dirty="0"/>
              <a:t>Ejemplo 21: mostrar cual será la recaudación mensual de futbol.</a:t>
            </a:r>
          </a:p>
          <a:p>
            <a:pPr marL="457200" lvl="1" indent="0">
              <a:buNone/>
            </a:pPr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SELECT SUM (d.montocuota)</a:t>
            </a:r>
          </a:p>
          <a:p>
            <a:pPr marL="457200" lvl="1" indent="0">
              <a:buNone/>
            </a:pPr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FROM deportes d INNER JOIN practica p ON (p.iddeporte = d.iddeporte ) </a:t>
            </a:r>
          </a:p>
          <a:p>
            <a:pPr marL="457200" lvl="1" indent="0">
              <a:buNone/>
            </a:pPr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WHERE d.nombre = “futbol”</a:t>
            </a:r>
          </a:p>
          <a:p>
            <a:pPr lvl="1"/>
            <a:r>
              <a:rPr lang="es-AR" dirty="0"/>
              <a:t>Ejemplo 22: mostrar el deporte que cobra la cuota mas alta</a:t>
            </a:r>
          </a:p>
          <a:p>
            <a:pPr marL="457200" lvl="1" indent="0">
              <a:buNone/>
            </a:pPr>
            <a:r>
              <a:rPr lang="es-AR" sz="1400" b="1" dirty="0">
                <a:solidFill>
                  <a:srgbClr val="C00000"/>
                </a:solidFill>
              </a:rPr>
              <a:t>SELECT MAX (montocuota)     SELECT nombre, MAX(montocuota)     </a:t>
            </a:r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SELECT nombre</a:t>
            </a:r>
            <a:r>
              <a:rPr lang="es-AR" sz="1400" b="1" dirty="0">
                <a:solidFill>
                  <a:srgbClr val="C00000"/>
                </a:solidFill>
              </a:rPr>
              <a:t>    </a:t>
            </a:r>
          </a:p>
          <a:p>
            <a:pPr marL="457200" lvl="1" indent="0">
              <a:buNone/>
            </a:pPr>
            <a:r>
              <a:rPr lang="es-AR" sz="1400" b="1" dirty="0">
                <a:solidFill>
                  <a:srgbClr val="C00000"/>
                </a:solidFill>
              </a:rPr>
              <a:t>FROM deportes                         FROM deportes</a:t>
            </a:r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 			                  FROM deportes</a:t>
            </a:r>
          </a:p>
          <a:p>
            <a:pPr marL="457200" lvl="1" indent="0">
              <a:buNone/>
            </a:pPr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											        WHERE montocuota = (SELECT MAX(montocuota)</a:t>
            </a:r>
          </a:p>
          <a:p>
            <a:pPr marL="457200" lvl="1" indent="0">
              <a:buNone/>
            </a:pPr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														                 FROM deportes ) </a:t>
            </a:r>
            <a:endParaRPr lang="es-AR" sz="1400" b="1" dirty="0">
              <a:solidFill>
                <a:srgbClr val="C00000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0556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1200" y="1482436"/>
            <a:ext cx="9523412" cy="4428786"/>
          </a:xfrm>
        </p:spPr>
        <p:txBody>
          <a:bodyPr>
            <a:noAutofit/>
          </a:bodyPr>
          <a:lstStyle/>
          <a:p>
            <a:r>
              <a:rPr lang="es-AR" altLang="es-AR" sz="2400" dirty="0"/>
              <a:t>Operación de Agrupamientos </a:t>
            </a:r>
            <a:r>
              <a:rPr lang="es-AR" altLang="es-AR" sz="2400" b="1" dirty="0"/>
              <a:t>(GROUP BY):</a:t>
            </a:r>
          </a:p>
          <a:p>
            <a:pPr lvl="1"/>
            <a:r>
              <a:rPr lang="es-AR" altLang="es-AR" sz="2000" dirty="0"/>
              <a:t>Permite agrupar un conjunto de </a:t>
            </a:r>
            <a:r>
              <a:rPr lang="es-AR" altLang="es-AR" sz="2000" dirty="0" err="1"/>
              <a:t>tuplas</a:t>
            </a:r>
            <a:r>
              <a:rPr lang="es-AR" altLang="es-AR" sz="2000" dirty="0"/>
              <a:t> por algún criterio</a:t>
            </a:r>
          </a:p>
          <a:p>
            <a:pPr lvl="2"/>
            <a:r>
              <a:rPr lang="es-AR" altLang="es-AR" sz="1800" dirty="0"/>
              <a:t>Ejemplo 23:  obtener la cantidad de asociados que practica cada deporte</a:t>
            </a:r>
          </a:p>
          <a:p>
            <a:pPr marL="457200" lvl="1" indent="0">
              <a:buNone/>
            </a:pPr>
            <a:endParaRPr lang="es-A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28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8BF9E5-48F3-C346-91ED-282D3CBA9668}"/>
              </a:ext>
            </a:extLst>
          </p:cNvPr>
          <p:cNvSpPr txBox="1"/>
          <p:nvPr/>
        </p:nvSpPr>
        <p:spPr>
          <a:xfrm>
            <a:off x="-8525" y="3027867"/>
            <a:ext cx="705729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sz="1100" b="1" dirty="0">
                <a:solidFill>
                  <a:srgbClr val="C00000"/>
                </a:solidFill>
              </a:rPr>
              <a:t>SELECT COUNT ( * )</a:t>
            </a:r>
          </a:p>
          <a:p>
            <a:pPr lvl="1"/>
            <a:r>
              <a:rPr lang="es-AR" sz="1100" b="1" dirty="0">
                <a:solidFill>
                  <a:srgbClr val="C00000"/>
                </a:solidFill>
              </a:rPr>
              <a:t>FROM  asociados a INNER JOIN practica p ON ( a.idsocio = p.idsocio)</a:t>
            </a:r>
          </a:p>
          <a:p>
            <a:pPr lvl="1"/>
            <a:r>
              <a:rPr lang="es-AR" sz="1100" b="1" dirty="0">
                <a:solidFill>
                  <a:srgbClr val="C00000"/>
                </a:solidFill>
              </a:rPr>
              <a:t>	                      INNER JOIN deportes d ON (d.iddeporte = p.iddeporte ) </a:t>
            </a:r>
            <a:br>
              <a:rPr lang="es-AR" sz="1100" b="1" dirty="0">
                <a:solidFill>
                  <a:srgbClr val="C00000"/>
                </a:solidFill>
              </a:rPr>
            </a:br>
            <a:r>
              <a:rPr lang="es-AR" sz="1100" b="1" dirty="0">
                <a:solidFill>
                  <a:srgbClr val="C00000"/>
                </a:solidFill>
              </a:rPr>
              <a:t>WHERE d.nombre = “futbol”</a:t>
            </a:r>
          </a:p>
          <a:p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AB41CAD-C686-7341-A719-36868B5DBFBC}"/>
              </a:ext>
            </a:extLst>
          </p:cNvPr>
          <p:cNvSpPr txBox="1"/>
          <p:nvPr/>
        </p:nvSpPr>
        <p:spPr>
          <a:xfrm>
            <a:off x="6021938" y="2975898"/>
            <a:ext cx="610772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sz="1100" b="1" dirty="0">
                <a:solidFill>
                  <a:srgbClr val="C00000"/>
                </a:solidFill>
              </a:rPr>
              <a:t>SELECT COUNT ( * )</a:t>
            </a:r>
          </a:p>
          <a:p>
            <a:pPr lvl="1"/>
            <a:r>
              <a:rPr lang="es-AR" sz="1100" b="1" dirty="0">
                <a:solidFill>
                  <a:srgbClr val="C00000"/>
                </a:solidFill>
              </a:rPr>
              <a:t>FROM  asociados a INNER JOIN practica p ON ( a.idsocio = p.idsocio)</a:t>
            </a:r>
          </a:p>
          <a:p>
            <a:pPr lvl="1"/>
            <a:r>
              <a:rPr lang="es-AR" sz="1100" b="1" dirty="0">
                <a:solidFill>
                  <a:srgbClr val="C00000"/>
                </a:solidFill>
              </a:rPr>
              <a:t>	                      INNER JOIN deportes d ON (d.iddeporte = p.iddeporte ) </a:t>
            </a:r>
            <a:br>
              <a:rPr lang="es-AR" sz="1100" b="1" dirty="0">
                <a:solidFill>
                  <a:srgbClr val="C00000"/>
                </a:solidFill>
              </a:rPr>
            </a:br>
            <a:r>
              <a:rPr lang="es-AR" sz="1100" b="1" dirty="0">
                <a:solidFill>
                  <a:srgbClr val="C00000"/>
                </a:solidFill>
              </a:rPr>
              <a:t>WHERE d.nombre = “voley”</a:t>
            </a:r>
          </a:p>
          <a:p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3521BC6-ADB0-954B-93CE-C39F081923FE}"/>
              </a:ext>
            </a:extLst>
          </p:cNvPr>
          <p:cNvSpPr txBox="1"/>
          <p:nvPr/>
        </p:nvSpPr>
        <p:spPr>
          <a:xfrm>
            <a:off x="2965936" y="3779960"/>
            <a:ext cx="705729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sz="1100" b="1" dirty="0">
                <a:solidFill>
                  <a:srgbClr val="C00000"/>
                </a:solidFill>
              </a:rPr>
              <a:t>SELECT COUNT ( * )</a:t>
            </a:r>
          </a:p>
          <a:p>
            <a:pPr lvl="1"/>
            <a:r>
              <a:rPr lang="es-AR" sz="1100" b="1" dirty="0">
                <a:solidFill>
                  <a:srgbClr val="C00000"/>
                </a:solidFill>
              </a:rPr>
              <a:t>FROM  asociados a INNER JOIN practica p ON ( a.idsocio = p.idsocio)</a:t>
            </a:r>
          </a:p>
          <a:p>
            <a:pPr lvl="1"/>
            <a:r>
              <a:rPr lang="es-AR" sz="1100" b="1" dirty="0">
                <a:solidFill>
                  <a:srgbClr val="C00000"/>
                </a:solidFill>
              </a:rPr>
              <a:t>	                      INNER JOIN deportes d ON (d.iddeporte = p.iddeporte ) </a:t>
            </a:r>
            <a:br>
              <a:rPr lang="es-AR" sz="1100" b="1" dirty="0">
                <a:solidFill>
                  <a:srgbClr val="C00000"/>
                </a:solidFill>
              </a:rPr>
            </a:br>
            <a:r>
              <a:rPr lang="es-AR" sz="1100" b="1" dirty="0">
                <a:solidFill>
                  <a:srgbClr val="C00000"/>
                </a:solidFill>
              </a:rPr>
              <a:t>WHERE d.nombre = “basquet”</a:t>
            </a:r>
          </a:p>
          <a:p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EECA574-C3E0-F54E-BB01-0009DF9769FD}"/>
              </a:ext>
            </a:extLst>
          </p:cNvPr>
          <p:cNvSpPr txBox="1"/>
          <p:nvPr/>
        </p:nvSpPr>
        <p:spPr>
          <a:xfrm>
            <a:off x="433748" y="4799226"/>
            <a:ext cx="705729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sz="1100" b="1" dirty="0">
                <a:solidFill>
                  <a:schemeClr val="accent1">
                    <a:lumMod val="75000"/>
                  </a:schemeClr>
                </a:solidFill>
              </a:rPr>
              <a:t>SELECT COUNT ( * )</a:t>
            </a:r>
          </a:p>
          <a:p>
            <a:pPr lvl="1"/>
            <a:r>
              <a:rPr lang="es-AR" sz="1100" b="1" dirty="0">
                <a:solidFill>
                  <a:schemeClr val="accent1">
                    <a:lumMod val="75000"/>
                  </a:schemeClr>
                </a:solidFill>
              </a:rPr>
              <a:t>FROM  asociados a INNER JOIN practica p ON ( a.idsocio = p.idsocio)</a:t>
            </a:r>
          </a:p>
          <a:p>
            <a:pPr lvl="1"/>
            <a:r>
              <a:rPr lang="es-AR" sz="1100" b="1" dirty="0">
                <a:solidFill>
                  <a:schemeClr val="accent1">
                    <a:lumMod val="75000"/>
                  </a:schemeClr>
                </a:solidFill>
              </a:rPr>
              <a:t>	                      INNER JOIN deportes d ON (d.iddeporte = p.iddeporte ) </a:t>
            </a:r>
            <a:br>
              <a:rPr lang="es-AR" sz="11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AR" sz="1100" b="1" dirty="0">
                <a:solidFill>
                  <a:schemeClr val="accent1">
                    <a:lumMod val="75000"/>
                  </a:schemeClr>
                </a:solidFill>
              </a:rPr>
              <a:t>GROUP BY d.nombre</a:t>
            </a:r>
          </a:p>
          <a:p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A472AC-652A-9541-A9B3-B5365C9A7134}"/>
              </a:ext>
            </a:extLst>
          </p:cNvPr>
          <p:cNvSpPr txBox="1"/>
          <p:nvPr/>
        </p:nvSpPr>
        <p:spPr>
          <a:xfrm>
            <a:off x="5697417" y="4812813"/>
            <a:ext cx="705729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sz="1100" b="1" dirty="0">
                <a:solidFill>
                  <a:srgbClr val="0070C0"/>
                </a:solidFill>
              </a:rPr>
              <a:t>SELECT d.nombre, COUNT ( * )</a:t>
            </a:r>
          </a:p>
          <a:p>
            <a:pPr lvl="1"/>
            <a:r>
              <a:rPr lang="es-AR" sz="1100" b="1" dirty="0">
                <a:solidFill>
                  <a:srgbClr val="0070C0"/>
                </a:solidFill>
              </a:rPr>
              <a:t>FROM  asociados a INNER JOIN practica p ON ( a.idsocio = p.idsocio)</a:t>
            </a:r>
          </a:p>
          <a:p>
            <a:pPr lvl="1"/>
            <a:r>
              <a:rPr lang="es-AR" sz="1100" b="1" dirty="0">
                <a:solidFill>
                  <a:srgbClr val="0070C0"/>
                </a:solidFill>
              </a:rPr>
              <a:t>	                      INNER JOIN deportes d ON (d.iddeporte = p.iddeporte ) </a:t>
            </a:r>
            <a:br>
              <a:rPr lang="es-AR" sz="1100" b="1" dirty="0">
                <a:solidFill>
                  <a:srgbClr val="0070C0"/>
                </a:solidFill>
              </a:rPr>
            </a:br>
            <a:r>
              <a:rPr lang="es-AR" sz="1100" b="1" dirty="0">
                <a:solidFill>
                  <a:srgbClr val="0070C0"/>
                </a:solidFill>
              </a:rPr>
              <a:t>GROUP BY d.nombre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01072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1200" y="1482436"/>
            <a:ext cx="9523412" cy="4428786"/>
          </a:xfrm>
        </p:spPr>
        <p:txBody>
          <a:bodyPr>
            <a:noAutofit/>
          </a:bodyPr>
          <a:lstStyle/>
          <a:p>
            <a:pPr lvl="2"/>
            <a:r>
              <a:rPr lang="es-AR" altLang="es-AR" sz="1800" dirty="0"/>
              <a:t>Ejemplo 24: obtener la recaudación mensual de cada deporte</a:t>
            </a:r>
          </a:p>
          <a:p>
            <a:pPr marL="914400" lvl="2" indent="0">
              <a:buNone/>
            </a:pPr>
            <a:endParaRPr lang="es-AR" altLang="es-AR" sz="1800" dirty="0"/>
          </a:p>
          <a:p>
            <a:pPr marL="914400" lvl="2" indent="0">
              <a:buNone/>
            </a:pPr>
            <a:endParaRPr lang="es-AR" altLang="es-AR" sz="1800" dirty="0"/>
          </a:p>
          <a:p>
            <a:pPr marL="914400" lvl="2" indent="0">
              <a:buNone/>
            </a:pPr>
            <a:endParaRPr lang="es-AR" altLang="es-AR" sz="1800" dirty="0"/>
          </a:p>
          <a:p>
            <a:pPr lvl="2"/>
            <a:r>
              <a:rPr lang="es-AR" altLang="es-AR" sz="1800" dirty="0"/>
              <a:t>Ejemplo 25: informar para cada asociado cuantos deportes practica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29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DED2435-2D64-F447-BFA0-7D8EF29E5862}"/>
              </a:ext>
            </a:extLst>
          </p:cNvPr>
          <p:cNvSpPr txBox="1"/>
          <p:nvPr/>
        </p:nvSpPr>
        <p:spPr>
          <a:xfrm>
            <a:off x="2425078" y="2043865"/>
            <a:ext cx="9247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SELECT d.nombre, SUM ( d.monto cuota )</a:t>
            </a:r>
          </a:p>
          <a:p>
            <a:pPr lvl="1"/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FROM deportes d INNER JOIN practica p ON (d.iddeporte = p.iddeporte ) </a:t>
            </a:r>
            <a:br>
              <a:rPr lang="es-AR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GROUP BY d.nombre</a:t>
            </a:r>
          </a:p>
          <a:p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6CFFA9-14DF-AA44-A7D3-BEAA57EEF5D0}"/>
              </a:ext>
            </a:extLst>
          </p:cNvPr>
          <p:cNvSpPr txBox="1"/>
          <p:nvPr/>
        </p:nvSpPr>
        <p:spPr>
          <a:xfrm>
            <a:off x="531812" y="3700544"/>
            <a:ext cx="598304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sz="1100" b="1" dirty="0">
                <a:solidFill>
                  <a:srgbClr val="C00000"/>
                </a:solidFill>
              </a:rPr>
              <a:t>SELECT a.nombre, COUNT ( * )</a:t>
            </a:r>
          </a:p>
          <a:p>
            <a:pPr lvl="1"/>
            <a:r>
              <a:rPr lang="es-AR" sz="1100" b="1" dirty="0">
                <a:solidFill>
                  <a:srgbClr val="C00000"/>
                </a:solidFill>
              </a:rPr>
              <a:t>FROM  asociados a INNER JOIN practica p ON ( a.idsocio = p.idsocio)</a:t>
            </a:r>
          </a:p>
          <a:p>
            <a:pPr lvl="1"/>
            <a:r>
              <a:rPr lang="es-AR" sz="1100" b="1" dirty="0">
                <a:solidFill>
                  <a:srgbClr val="C00000"/>
                </a:solidFill>
              </a:rPr>
              <a:t>GROUP BY a.nombre</a:t>
            </a:r>
          </a:p>
          <a:p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0822016-0027-9945-AC6E-77548F982FE3}"/>
              </a:ext>
            </a:extLst>
          </p:cNvPr>
          <p:cNvSpPr txBox="1"/>
          <p:nvPr/>
        </p:nvSpPr>
        <p:spPr>
          <a:xfrm>
            <a:off x="6018212" y="3684526"/>
            <a:ext cx="598304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sz="1100" b="1" dirty="0">
                <a:solidFill>
                  <a:srgbClr val="C00000"/>
                </a:solidFill>
              </a:rPr>
              <a:t>SELECT a.idsocio, COUNT ( * )</a:t>
            </a:r>
          </a:p>
          <a:p>
            <a:pPr lvl="1"/>
            <a:r>
              <a:rPr lang="es-AR" sz="1100" b="1" dirty="0">
                <a:solidFill>
                  <a:srgbClr val="C00000"/>
                </a:solidFill>
              </a:rPr>
              <a:t>FROM  asociados a INNER JOIN practica p ON ( a.idsocio = p.idsocio)</a:t>
            </a:r>
          </a:p>
          <a:p>
            <a:pPr lvl="1"/>
            <a:r>
              <a:rPr lang="es-AR" sz="1100" b="1" dirty="0">
                <a:solidFill>
                  <a:srgbClr val="C00000"/>
                </a:solidFill>
              </a:rPr>
              <a:t>GROUP BY a.idsocio</a:t>
            </a:r>
          </a:p>
          <a:p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426E236-F72C-174B-B31B-050DFA04B090}"/>
              </a:ext>
            </a:extLst>
          </p:cNvPr>
          <p:cNvSpPr txBox="1"/>
          <p:nvPr/>
        </p:nvSpPr>
        <p:spPr>
          <a:xfrm>
            <a:off x="531812" y="4460627"/>
            <a:ext cx="598304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sz="1100" b="1" dirty="0">
                <a:solidFill>
                  <a:srgbClr val="C00000"/>
                </a:solidFill>
              </a:rPr>
              <a:t>CREATE VIEW consulta (</a:t>
            </a:r>
          </a:p>
          <a:p>
            <a:pPr lvl="1"/>
            <a:r>
              <a:rPr lang="es-AR" sz="1100" b="1" dirty="0">
                <a:solidFill>
                  <a:srgbClr val="C00000"/>
                </a:solidFill>
              </a:rPr>
              <a:t>SELECT a.idsocio, COUNT ( * )</a:t>
            </a:r>
          </a:p>
          <a:p>
            <a:pPr lvl="1"/>
            <a:r>
              <a:rPr lang="es-AR" sz="1100" b="1" dirty="0">
                <a:solidFill>
                  <a:srgbClr val="C00000"/>
                </a:solidFill>
              </a:rPr>
              <a:t>FROM  asociados a INNER JOIN practica p ON ( a.idsocio = p.idsocio)</a:t>
            </a:r>
          </a:p>
          <a:p>
            <a:pPr lvl="1"/>
            <a:r>
              <a:rPr lang="es-AR" sz="1100" b="1" dirty="0">
                <a:solidFill>
                  <a:srgbClr val="C00000"/>
                </a:solidFill>
              </a:rPr>
              <a:t>GROUP BY a.idsocio )</a:t>
            </a:r>
          </a:p>
          <a:p>
            <a:pPr lvl="1"/>
            <a:endParaRPr lang="es-AR" sz="1100" b="1" dirty="0">
              <a:solidFill>
                <a:srgbClr val="C00000"/>
              </a:solidFill>
            </a:endParaRPr>
          </a:p>
          <a:p>
            <a:pPr lvl="1"/>
            <a:r>
              <a:rPr lang="es-AR" sz="1100" b="1" dirty="0">
                <a:solidFill>
                  <a:srgbClr val="C00000"/>
                </a:solidFill>
              </a:rPr>
              <a:t>SELECT      a.nombre, ?????????</a:t>
            </a:r>
          </a:p>
          <a:p>
            <a:pPr lvl="1"/>
            <a:r>
              <a:rPr lang="es-AR" sz="1100" b="1" dirty="0">
                <a:solidFill>
                  <a:srgbClr val="C00000"/>
                </a:solidFill>
              </a:rPr>
              <a:t>FROM asociados a INNER JOIN consultas c ON (a.idsocio = c.idsocio )</a:t>
            </a:r>
          </a:p>
          <a:p>
            <a:pPr lvl="1"/>
            <a:endParaRPr lang="es-AR" sz="1100" b="1" dirty="0">
              <a:solidFill>
                <a:srgbClr val="C00000"/>
              </a:solidFill>
            </a:endParaRPr>
          </a:p>
          <a:p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A3F4E99-ED91-9A40-A5BC-002D2EC27442}"/>
              </a:ext>
            </a:extLst>
          </p:cNvPr>
          <p:cNvSpPr txBox="1"/>
          <p:nvPr/>
        </p:nvSpPr>
        <p:spPr>
          <a:xfrm>
            <a:off x="6018211" y="4450916"/>
            <a:ext cx="598304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sz="1100" b="1" dirty="0">
                <a:solidFill>
                  <a:schemeClr val="accent1">
                    <a:lumMod val="75000"/>
                  </a:schemeClr>
                </a:solidFill>
              </a:rPr>
              <a:t>CREATE VIEW consulta (</a:t>
            </a:r>
          </a:p>
          <a:p>
            <a:pPr lvl="1"/>
            <a:r>
              <a:rPr lang="es-AR" sz="1100" b="1" dirty="0">
                <a:solidFill>
                  <a:schemeClr val="accent1">
                    <a:lumMod val="75000"/>
                  </a:schemeClr>
                </a:solidFill>
              </a:rPr>
              <a:t>SELECT a.idsocio, COUNT ( * ) AS Cantidad</a:t>
            </a:r>
          </a:p>
          <a:p>
            <a:pPr lvl="1"/>
            <a:r>
              <a:rPr lang="es-AR" sz="1100" b="1" dirty="0">
                <a:solidFill>
                  <a:schemeClr val="accent1">
                    <a:lumMod val="75000"/>
                  </a:schemeClr>
                </a:solidFill>
              </a:rPr>
              <a:t>FROM  asociados a INNER JOIN practica p ON ( a.idsocio = p.idsocio)</a:t>
            </a:r>
          </a:p>
          <a:p>
            <a:pPr lvl="1"/>
            <a:r>
              <a:rPr lang="es-AR" sz="1100" b="1" dirty="0">
                <a:solidFill>
                  <a:schemeClr val="accent1">
                    <a:lumMod val="75000"/>
                  </a:schemeClr>
                </a:solidFill>
              </a:rPr>
              <a:t>GROUP BY a.idsocio )</a:t>
            </a:r>
          </a:p>
          <a:p>
            <a:pPr lvl="1"/>
            <a:endParaRPr lang="es-AR" sz="11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s-AR" sz="1100" b="1" dirty="0">
                <a:solidFill>
                  <a:schemeClr val="accent1">
                    <a:lumMod val="75000"/>
                  </a:schemeClr>
                </a:solidFill>
              </a:rPr>
              <a:t>SELECT      a.nombre, c.cantidad</a:t>
            </a:r>
          </a:p>
          <a:p>
            <a:pPr lvl="1"/>
            <a:r>
              <a:rPr lang="es-AR" sz="1100" b="1" dirty="0">
                <a:solidFill>
                  <a:schemeClr val="accent1">
                    <a:lumMod val="75000"/>
                  </a:schemeClr>
                </a:solidFill>
              </a:rPr>
              <a:t>FROM asociados a INNER JOIN consultas c ON (a.idsocio = c.idsocio )</a:t>
            </a:r>
          </a:p>
          <a:p>
            <a:pPr lvl="1"/>
            <a:endParaRPr lang="es-AR" sz="1100" b="1" dirty="0">
              <a:solidFill>
                <a:srgbClr val="C00000"/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1843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Lenguaje de Consultas Estructurado (SQL)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63571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7849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1200" y="1482436"/>
            <a:ext cx="9523412" cy="4428786"/>
          </a:xfrm>
        </p:spPr>
        <p:txBody>
          <a:bodyPr>
            <a:noAutofit/>
          </a:bodyPr>
          <a:lstStyle/>
          <a:p>
            <a:pPr lvl="2"/>
            <a:r>
              <a:rPr lang="es-AR" altLang="es-AR" sz="1800" dirty="0"/>
              <a:t>Ejemplo 26:  que modificaría al problema anterior para mostrar solamente los asociados de La Plata</a:t>
            </a:r>
          </a:p>
          <a:p>
            <a:pPr lvl="2"/>
            <a:endParaRPr lang="es-AR" altLang="es-AR" sz="1800" dirty="0"/>
          </a:p>
          <a:p>
            <a:pPr lvl="2"/>
            <a:endParaRPr lang="es-AR" altLang="es-AR" sz="1800" dirty="0"/>
          </a:p>
          <a:p>
            <a:pPr marL="914400" lvl="2" indent="0">
              <a:buNone/>
            </a:pPr>
            <a:endParaRPr lang="es-AR" altLang="es-AR" sz="1800" dirty="0"/>
          </a:p>
          <a:p>
            <a:pPr marL="914400" lvl="2" indent="0">
              <a:buNone/>
            </a:pPr>
            <a:endParaRPr lang="es-AR" altLang="es-AR" sz="1800" dirty="0"/>
          </a:p>
          <a:p>
            <a:pPr marL="914400" lvl="2" indent="0">
              <a:buNone/>
            </a:pPr>
            <a:endParaRPr lang="es-AR" altLang="es-AR" sz="1800" dirty="0"/>
          </a:p>
          <a:p>
            <a:pPr marL="914400" lvl="2" indent="0">
              <a:buNone/>
            </a:pPr>
            <a:endParaRPr lang="es-AR" altLang="es-AR" sz="18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30</a:t>
            </a:fld>
            <a:endParaRPr lang="es-AR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3C2C577-95F0-3A42-8749-C254895BB12F}"/>
              </a:ext>
            </a:extLst>
          </p:cNvPr>
          <p:cNvSpPr txBox="1"/>
          <p:nvPr/>
        </p:nvSpPr>
        <p:spPr>
          <a:xfrm>
            <a:off x="2589212" y="2136845"/>
            <a:ext cx="7631723" cy="2816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CREATE VIEW consulta (</a:t>
            </a:r>
          </a:p>
          <a:p>
            <a:pPr lvl="1"/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SELECT a.idsocio, COUNT ( * ) AS Cantidad</a:t>
            </a:r>
          </a:p>
          <a:p>
            <a:pPr lvl="1"/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FROM  asociados a INNER JOIN practica p ON ( a.idsocio = p.idsocio)</a:t>
            </a:r>
          </a:p>
          <a:p>
            <a:pPr lvl="1"/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GROUP BY a.idsocio )</a:t>
            </a:r>
          </a:p>
          <a:p>
            <a:pPr lvl="1"/>
            <a:endParaRPr lang="es-A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SELECT      a.nombre, c.cantidad</a:t>
            </a:r>
          </a:p>
          <a:p>
            <a:pPr lvl="1"/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FROM asociados a INNER JOIN consultas c ON (a.idsocio = c.idsocio )</a:t>
            </a:r>
          </a:p>
          <a:p>
            <a:pPr lvl="1"/>
            <a:r>
              <a:rPr lang="es-AR" sz="1400" b="1" dirty="0">
                <a:solidFill>
                  <a:srgbClr val="C00000"/>
                </a:solidFill>
              </a:rPr>
              <a:t>                                  INNER JOIN localidades l on (a.idocalidad = l.idlocalidad )</a:t>
            </a:r>
          </a:p>
          <a:p>
            <a:pPr lvl="1"/>
            <a:r>
              <a:rPr lang="es-AR" sz="1400" b="1" dirty="0">
                <a:solidFill>
                  <a:srgbClr val="C00000"/>
                </a:solidFill>
              </a:rPr>
              <a:t>WHERE l.nombre = ” La Plata”  </a:t>
            </a:r>
          </a:p>
          <a:p>
            <a:pPr lvl="1"/>
            <a:endParaRPr lang="es-AR" sz="1100" b="1" dirty="0">
              <a:solidFill>
                <a:srgbClr val="C00000"/>
              </a:solidFill>
            </a:endParaRPr>
          </a:p>
          <a:p>
            <a:pPr lvl="1"/>
            <a:endParaRPr lang="es-AR" sz="11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s-AR" sz="1100" b="1" dirty="0">
              <a:solidFill>
                <a:srgbClr val="C00000"/>
              </a:solidFill>
            </a:endParaRPr>
          </a:p>
          <a:p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DA41BCF-5C87-B64D-86E5-E11FDCCACB08}"/>
              </a:ext>
            </a:extLst>
          </p:cNvPr>
          <p:cNvSpPr txBox="1"/>
          <p:nvPr/>
        </p:nvSpPr>
        <p:spPr>
          <a:xfrm>
            <a:off x="2589212" y="4199332"/>
            <a:ext cx="7631723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CREATE VIEW consulta (</a:t>
            </a:r>
          </a:p>
          <a:p>
            <a:pPr lvl="1"/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SELECT a.idsocio, COUNT ( * ) AS Cantidad</a:t>
            </a:r>
          </a:p>
          <a:p>
            <a:pPr lvl="1"/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FROM  asociados a INNER JOIN practica p ON ( a.idsocio = p.idsocio)</a:t>
            </a:r>
          </a:p>
          <a:p>
            <a:pPr lvl="1"/>
            <a:r>
              <a:rPr lang="es-AR" sz="1400" b="1" dirty="0">
                <a:solidFill>
                  <a:srgbClr val="C00000"/>
                </a:solidFill>
              </a:rPr>
              <a:t>                                   INNER JOIN localidades l on (a.idocalidad = l.idlocalidad )</a:t>
            </a:r>
          </a:p>
          <a:p>
            <a:pPr lvl="1"/>
            <a:r>
              <a:rPr lang="es-AR" sz="1400" b="1" dirty="0">
                <a:solidFill>
                  <a:srgbClr val="C00000"/>
                </a:solidFill>
              </a:rPr>
              <a:t>WHERE l.nombre = ” La Plata”  </a:t>
            </a:r>
            <a:endParaRPr lang="es-A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GROUP BY a.idsocio )</a:t>
            </a:r>
          </a:p>
          <a:p>
            <a:pPr lvl="1"/>
            <a:endParaRPr lang="es-A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SELECT      a.nombre, c.cantidad</a:t>
            </a:r>
          </a:p>
          <a:p>
            <a:pPr lvl="1"/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FROM asociados a INNER JOIN consultas c ON (a.idsocio = c.idsocio )</a:t>
            </a:r>
          </a:p>
          <a:p>
            <a:pPr lvl="1"/>
            <a:r>
              <a:rPr lang="es-AR" sz="1400" b="1" dirty="0">
                <a:solidFill>
                  <a:srgbClr val="C00000"/>
                </a:solidFill>
              </a:rPr>
              <a:t>                                  </a:t>
            </a:r>
            <a:endParaRPr lang="es-AR" sz="1100" b="1" dirty="0">
              <a:solidFill>
                <a:srgbClr val="C00000"/>
              </a:solidFill>
            </a:endParaRPr>
          </a:p>
          <a:p>
            <a:pPr lvl="1"/>
            <a:endParaRPr lang="es-AR" sz="11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s-AR" sz="1100" b="1" dirty="0">
              <a:solidFill>
                <a:srgbClr val="C00000"/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31710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1200" y="1482436"/>
            <a:ext cx="9523412" cy="4428786"/>
          </a:xfrm>
        </p:spPr>
        <p:txBody>
          <a:bodyPr>
            <a:noAutofit/>
          </a:bodyPr>
          <a:lstStyle/>
          <a:p>
            <a:r>
              <a:rPr lang="es-AR" altLang="es-AR" sz="2400" dirty="0"/>
              <a:t>Operación de Agrupamientos </a:t>
            </a:r>
            <a:r>
              <a:rPr lang="es-AR" altLang="es-AR" sz="2400" b="1" dirty="0"/>
              <a:t>(GROUP BY):</a:t>
            </a:r>
          </a:p>
          <a:p>
            <a:pPr lvl="1"/>
            <a:r>
              <a:rPr lang="es-AR" altLang="es-AR" sz="2000" b="1" dirty="0"/>
              <a:t>HAVING</a:t>
            </a:r>
            <a:r>
              <a:rPr lang="es-AR" altLang="es-AR" sz="2000" dirty="0"/>
              <a:t>: permite aplicar condiciones a los grupos</a:t>
            </a:r>
          </a:p>
          <a:p>
            <a:pPr lvl="2"/>
            <a:r>
              <a:rPr lang="es-AR" altLang="es-AR" sz="1800" dirty="0"/>
              <a:t>Ejemplo 27:  mostras todos los deportes y la cantidad de asociados que lo practican siempre y cuando para el deporte se abonen en total mas de 100000 pesos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31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19E0D1D-B6DA-7C40-9C95-D3D298FFDEF6}"/>
              </a:ext>
            </a:extLst>
          </p:cNvPr>
          <p:cNvSpPr txBox="1"/>
          <p:nvPr/>
        </p:nvSpPr>
        <p:spPr>
          <a:xfrm>
            <a:off x="1981200" y="3603044"/>
            <a:ext cx="8911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b="1" dirty="0">
                <a:solidFill>
                  <a:srgbClr val="0070C0"/>
                </a:solidFill>
              </a:rPr>
              <a:t>SELECT d.nombre, COUNT ( * )</a:t>
            </a:r>
          </a:p>
          <a:p>
            <a:pPr lvl="1"/>
            <a:r>
              <a:rPr lang="es-AR" b="1" dirty="0">
                <a:solidFill>
                  <a:srgbClr val="0070C0"/>
                </a:solidFill>
              </a:rPr>
              <a:t>FROM  asociados a INNER JOIN practica p ON ( a.idsocio = p.idsocio)</a:t>
            </a:r>
          </a:p>
          <a:p>
            <a:pPr lvl="1"/>
            <a:r>
              <a:rPr lang="es-AR" b="1" dirty="0">
                <a:solidFill>
                  <a:srgbClr val="0070C0"/>
                </a:solidFill>
              </a:rPr>
              <a:t>	                      INNER JOIN deportes d ON (d.iddeporte = p.iddeporte ) </a:t>
            </a:r>
            <a:br>
              <a:rPr lang="es-AR" b="1" dirty="0">
                <a:solidFill>
                  <a:srgbClr val="0070C0"/>
                </a:solidFill>
              </a:rPr>
            </a:br>
            <a:r>
              <a:rPr lang="es-AR" b="1" dirty="0">
                <a:solidFill>
                  <a:srgbClr val="0070C0"/>
                </a:solidFill>
              </a:rPr>
              <a:t>GROUP BY d.nombre</a:t>
            </a:r>
          </a:p>
          <a:p>
            <a:pPr lvl="1"/>
            <a:r>
              <a:rPr lang="es-AR" b="1" dirty="0">
                <a:solidFill>
                  <a:srgbClr val="0070C0"/>
                </a:solidFill>
              </a:rPr>
              <a:t>HAVING SUM( d.montocuota ) &gt; 100000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0017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altLang="es-AR" dirty="0"/>
              <a:t>Valores nulos: </a:t>
            </a:r>
          </a:p>
          <a:p>
            <a:pPr lvl="1"/>
            <a:r>
              <a:rPr lang="es-AR" altLang="es-AR" dirty="0"/>
              <a:t>Los atributos con valores nulos deben ser tratados de manera especial</a:t>
            </a:r>
          </a:p>
          <a:p>
            <a:pPr lvl="1"/>
            <a:r>
              <a:rPr lang="es-AR" altLang="es-AR" dirty="0"/>
              <a:t>Ejemplo 28: Mostrar aquellos deportes que no tengan valor ingresado en su cuota</a:t>
            </a:r>
          </a:p>
          <a:p>
            <a:pPr lvl="1"/>
            <a:endParaRPr lang="es-AR" altLang="es-AR" dirty="0"/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32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4114800" y="3809422"/>
            <a:ext cx="5264727" cy="17543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b="1" dirty="0">
                <a:ln w="0"/>
              </a:rPr>
              <a:t>SELECT  </a:t>
            </a:r>
            <a:r>
              <a:rPr lang="es-AR" sz="2400" dirty="0">
                <a:ln w="0"/>
              </a:rPr>
              <a:t>nombre</a:t>
            </a:r>
          </a:p>
          <a:p>
            <a:pPr>
              <a:lnSpc>
                <a:spcPct val="150000"/>
              </a:lnSpc>
            </a:pPr>
            <a:r>
              <a:rPr lang="es-AR" sz="2400" b="1" dirty="0">
                <a:ln w="0"/>
              </a:rPr>
              <a:t>FROM   </a:t>
            </a:r>
            <a:r>
              <a:rPr lang="es-AR" sz="2400" dirty="0">
                <a:ln w="0"/>
              </a:rPr>
              <a:t>deportes</a:t>
            </a:r>
          </a:p>
          <a:p>
            <a:pPr>
              <a:lnSpc>
                <a:spcPct val="150000"/>
              </a:lnSpc>
            </a:pPr>
            <a:r>
              <a:rPr lang="es-AR" sz="2400" b="1" dirty="0">
                <a:ln w="0"/>
              </a:rPr>
              <a:t>WHERE</a:t>
            </a:r>
            <a:r>
              <a:rPr lang="es-AR" sz="2400" dirty="0">
                <a:ln w="0"/>
              </a:rPr>
              <a:t> </a:t>
            </a:r>
            <a:r>
              <a:rPr lang="es-AR" sz="2400" dirty="0" err="1">
                <a:ln w="0"/>
              </a:rPr>
              <a:t>montocuota</a:t>
            </a:r>
            <a:r>
              <a:rPr lang="es-AR" sz="2400" dirty="0">
                <a:ln w="0"/>
              </a:rPr>
              <a:t> </a:t>
            </a:r>
            <a:r>
              <a:rPr lang="es-AR" sz="2400" b="1" dirty="0">
                <a:ln w="0"/>
              </a:rPr>
              <a:t>IS NOT NULL</a:t>
            </a:r>
          </a:p>
        </p:txBody>
      </p:sp>
    </p:spTree>
    <p:extLst>
      <p:ext uri="{BB962C8B-B14F-4D97-AF65-F5344CB8AC3E}">
        <p14:creationId xmlns:p14="http://schemas.microsoft.com/office/powerpoint/2010/main" val="3890491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SQL </a:t>
            </a:r>
            <a:r>
              <a:rPr lang="es-AR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25976" y="1704108"/>
            <a:ext cx="9178636" cy="4431699"/>
          </a:xfrm>
        </p:spPr>
        <p:txBody>
          <a:bodyPr/>
          <a:lstStyle/>
          <a:p>
            <a:r>
              <a:rPr lang="es-AR" altLang="es-AR" dirty="0" err="1"/>
              <a:t>Subconsultas</a:t>
            </a:r>
            <a:r>
              <a:rPr lang="es-AR" altLang="es-AR" dirty="0"/>
              <a:t> anidadas </a:t>
            </a:r>
          </a:p>
          <a:p>
            <a:pPr lvl="1"/>
            <a:r>
              <a:rPr lang="es-AR" altLang="es-AR" dirty="0"/>
              <a:t>Pertenencia a conjuntos: </a:t>
            </a:r>
            <a:r>
              <a:rPr lang="es-AR" altLang="es-AR" b="1" dirty="0"/>
              <a:t>IN</a:t>
            </a:r>
          </a:p>
          <a:p>
            <a:pPr lvl="2"/>
            <a:r>
              <a:rPr lang="es-AR" altLang="es-AR" dirty="0"/>
              <a:t>Ejemplo 29:  mostrar aquellos asociados que practiquen Basquet.</a:t>
            </a:r>
          </a:p>
          <a:p>
            <a:pPr lvl="2"/>
            <a:endParaRPr lang="es-AR" altLang="es-AR" dirty="0"/>
          </a:p>
          <a:p>
            <a:pPr lvl="2"/>
            <a:endParaRPr lang="es-AR" altLang="es-AR" dirty="0"/>
          </a:p>
          <a:p>
            <a:pPr marL="914400" lvl="2" indent="0">
              <a:buNone/>
            </a:pPr>
            <a:endParaRPr lang="es-AR" altLang="es-AR" dirty="0"/>
          </a:p>
          <a:p>
            <a:pPr lvl="2"/>
            <a:r>
              <a:rPr lang="es-AR" altLang="es-AR" dirty="0"/>
              <a:t>Ejemplo 30:  mostrar los asociados de Gonnet que practiquen Handball.	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33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9F5615-107D-A045-9150-89C5E2A9511E}"/>
              </a:ext>
            </a:extLst>
          </p:cNvPr>
          <p:cNvSpPr txBox="1"/>
          <p:nvPr/>
        </p:nvSpPr>
        <p:spPr>
          <a:xfrm>
            <a:off x="2008920" y="2746059"/>
            <a:ext cx="94956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SELECT nombre</a:t>
            </a:r>
          </a:p>
          <a:p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FROM asociados</a:t>
            </a:r>
          </a:p>
          <a:p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WHERE idsocio IN ( SELECT idsocio</a:t>
            </a:r>
          </a:p>
          <a:p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                                 FROM practica p INNER JOIN deportes d ON (d.iddeporte = p.idpractica )</a:t>
            </a:r>
          </a:p>
          <a:p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	              WHERE d.nombre = “basquet” )</a:t>
            </a:r>
          </a:p>
          <a:p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BB4867-F02F-D540-88C0-0D550F905CA8}"/>
              </a:ext>
            </a:extLst>
          </p:cNvPr>
          <p:cNvSpPr txBox="1"/>
          <p:nvPr/>
        </p:nvSpPr>
        <p:spPr>
          <a:xfrm>
            <a:off x="2167448" y="4107451"/>
            <a:ext cx="949569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>
                <a:solidFill>
                  <a:schemeClr val="accent6">
                    <a:lumMod val="75000"/>
                  </a:schemeClr>
                </a:solidFill>
              </a:rPr>
              <a:t>SELECT nombre</a:t>
            </a:r>
          </a:p>
          <a:p>
            <a:r>
              <a:rPr lang="es-AR" sz="1600" b="1" dirty="0">
                <a:solidFill>
                  <a:schemeClr val="accent6">
                    <a:lumMod val="75000"/>
                  </a:schemeClr>
                </a:solidFill>
              </a:rPr>
              <a:t>FROM asociados</a:t>
            </a:r>
          </a:p>
          <a:p>
            <a:r>
              <a:rPr lang="es-AR" sz="1600" b="1" dirty="0">
                <a:solidFill>
                  <a:schemeClr val="accent6">
                    <a:lumMod val="75000"/>
                  </a:schemeClr>
                </a:solidFill>
              </a:rPr>
              <a:t>WHERE ( idsocio IN ( SELECT idsocio</a:t>
            </a:r>
          </a:p>
          <a:p>
            <a:r>
              <a:rPr lang="es-AR" sz="1600" b="1" dirty="0">
                <a:solidFill>
                  <a:schemeClr val="accent6">
                    <a:lumMod val="75000"/>
                  </a:schemeClr>
                </a:solidFill>
              </a:rPr>
              <a:t>		 FROM practica p INNER JOIN deportes d ON (d.iddeporte = p.idpractica )</a:t>
            </a:r>
          </a:p>
          <a:p>
            <a:r>
              <a:rPr lang="es-AR" sz="1600" b="1" dirty="0">
                <a:solidFill>
                  <a:schemeClr val="accent6">
                    <a:lumMod val="75000"/>
                  </a:schemeClr>
                </a:solidFill>
              </a:rPr>
              <a:t>		 WHERE d.nombre = “Handball” )</a:t>
            </a:r>
          </a:p>
          <a:p>
            <a:r>
              <a:rPr lang="es-AR" sz="1600" b="1" dirty="0">
                <a:solidFill>
                  <a:schemeClr val="accent6">
                    <a:lumMod val="75000"/>
                  </a:schemeClr>
                </a:solidFill>
              </a:rPr>
              <a:t>             and  </a:t>
            </a:r>
          </a:p>
          <a:p>
            <a:r>
              <a:rPr lang="es-AR" sz="1600" b="1" dirty="0">
                <a:solidFill>
                  <a:schemeClr val="accent6">
                    <a:lumMod val="75000"/>
                  </a:schemeClr>
                </a:solidFill>
              </a:rPr>
              <a:t>             idlocalidad IN ( SELECT idlocalidad</a:t>
            </a:r>
          </a:p>
          <a:p>
            <a:r>
              <a:rPr lang="es-AR" sz="1600" b="1" dirty="0">
                <a:solidFill>
                  <a:schemeClr val="accent6">
                    <a:lumMod val="75000"/>
                  </a:schemeClr>
                </a:solidFill>
              </a:rPr>
              <a:t>		         FROM localidades</a:t>
            </a:r>
          </a:p>
          <a:p>
            <a:r>
              <a:rPr lang="es-AR" sz="1600" b="1" dirty="0">
                <a:solidFill>
                  <a:schemeClr val="accent6">
                    <a:lumMod val="75000"/>
                  </a:schemeClr>
                </a:solidFill>
              </a:rPr>
              <a:t>		         WHERE nombre = ”gonnet” ) )</a:t>
            </a:r>
          </a:p>
          <a:p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             </a:t>
            </a:r>
          </a:p>
          <a:p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            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60123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SQL </a:t>
            </a:r>
            <a:r>
              <a:rPr lang="es-AR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03237" y="1365614"/>
            <a:ext cx="9178636" cy="4431699"/>
          </a:xfrm>
        </p:spPr>
        <p:txBody>
          <a:bodyPr/>
          <a:lstStyle/>
          <a:p>
            <a:r>
              <a:rPr lang="es-AR" altLang="es-AR" dirty="0"/>
              <a:t>Subconsultas anidadas </a:t>
            </a:r>
          </a:p>
          <a:p>
            <a:pPr lvl="1"/>
            <a:r>
              <a:rPr lang="es-AR" altLang="es-AR" dirty="0"/>
              <a:t>Comparación de Conjuntos</a:t>
            </a:r>
          </a:p>
          <a:p>
            <a:pPr lvl="2"/>
            <a:r>
              <a:rPr lang="es-AR" altLang="es-AR" dirty="0"/>
              <a:t>&gt; </a:t>
            </a:r>
            <a:r>
              <a:rPr lang="es-AR" altLang="es-AR" b="1" dirty="0" err="1"/>
              <a:t>some</a:t>
            </a:r>
            <a:r>
              <a:rPr lang="es-AR" altLang="es-AR" b="1" dirty="0"/>
              <a:t> </a:t>
            </a:r>
            <a:r>
              <a:rPr lang="es-AR" altLang="es-AR" dirty="0"/>
              <a:t>( &lt;, =, &gt;=, &lt;=, &lt;&gt;)</a:t>
            </a:r>
          </a:p>
          <a:p>
            <a:pPr lvl="2"/>
            <a:r>
              <a:rPr lang="es-AR" altLang="es-AR" dirty="0"/>
              <a:t>Ejemplo 31: mostrar todos los deportes, menos el mas económico</a:t>
            </a:r>
          </a:p>
          <a:p>
            <a:pPr lvl="2"/>
            <a:endParaRPr lang="es-AR" altLang="es-AR" dirty="0"/>
          </a:p>
          <a:p>
            <a:pPr lvl="2"/>
            <a:endParaRPr lang="es-AR" altLang="es-AR" dirty="0"/>
          </a:p>
          <a:p>
            <a:pPr lvl="2"/>
            <a:endParaRPr lang="es-AR" altLang="es-AR" dirty="0"/>
          </a:p>
          <a:p>
            <a:pPr marL="914400" lvl="2" indent="0">
              <a:buNone/>
            </a:pPr>
            <a:endParaRPr lang="es-AR" altLang="es-AR" dirty="0"/>
          </a:p>
          <a:p>
            <a:pPr lvl="2"/>
            <a:r>
              <a:rPr lang="es-AR" altLang="es-AR" dirty="0"/>
              <a:t>&gt; </a:t>
            </a:r>
            <a:r>
              <a:rPr lang="es-AR" altLang="es-AR" b="1" dirty="0"/>
              <a:t>all </a:t>
            </a:r>
            <a:r>
              <a:rPr lang="es-AR" altLang="es-AR" dirty="0"/>
              <a:t>( &lt;, =, &gt;=, &lt;=, &lt;&gt;)</a:t>
            </a:r>
          </a:p>
          <a:p>
            <a:pPr lvl="2"/>
            <a:r>
              <a:rPr lang="es-AR" altLang="es-AR" dirty="0"/>
              <a:t>Ejemplo 32: presentar el deporte mas oneroso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34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C2212F-E6E0-554B-B072-DE05044FE038}"/>
              </a:ext>
            </a:extLst>
          </p:cNvPr>
          <p:cNvSpPr txBox="1"/>
          <p:nvPr/>
        </p:nvSpPr>
        <p:spPr>
          <a:xfrm>
            <a:off x="2999786" y="2828835"/>
            <a:ext cx="6871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SELECT nombre</a:t>
            </a:r>
          </a:p>
          <a:p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FROM deportes</a:t>
            </a:r>
          </a:p>
          <a:p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WHERE montocuota &gt; SOME ( SELECT montocuota</a:t>
            </a:r>
          </a:p>
          <a:p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			         FROM deportes )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E47AA8-107F-894F-AE6C-4BEBE195D767}"/>
              </a:ext>
            </a:extLst>
          </p:cNvPr>
          <p:cNvSpPr txBox="1"/>
          <p:nvPr/>
        </p:nvSpPr>
        <p:spPr>
          <a:xfrm>
            <a:off x="2999786" y="4880894"/>
            <a:ext cx="6402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SELECT nombre</a:t>
            </a:r>
          </a:p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FROM deportes</a:t>
            </a:r>
          </a:p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WHERE montocuota &gt;=  ALL ( SELECT montocuota</a:t>
            </a:r>
          </a:p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			        FROM deportes ) </a:t>
            </a:r>
          </a:p>
        </p:txBody>
      </p:sp>
    </p:spTree>
    <p:extLst>
      <p:ext uri="{BB962C8B-B14F-4D97-AF65-F5344CB8AC3E}">
        <p14:creationId xmlns:p14="http://schemas.microsoft.com/office/powerpoint/2010/main" val="752628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AR" altLang="es-AR" sz="2200" dirty="0"/>
              <a:t>Cláusula </a:t>
            </a:r>
            <a:r>
              <a:rPr lang="es-AR" altLang="es-AR" sz="2200" b="1" dirty="0"/>
              <a:t>EXIST</a:t>
            </a:r>
            <a:r>
              <a:rPr lang="es-AR" altLang="es-AR" sz="2200" dirty="0"/>
              <a:t>: devuelve verdadero si la </a:t>
            </a:r>
            <a:r>
              <a:rPr lang="es-AR" altLang="es-AR" sz="2200" dirty="0" err="1"/>
              <a:t>subconsulta</a:t>
            </a:r>
            <a:r>
              <a:rPr lang="es-AR" altLang="es-AR" sz="2200" dirty="0"/>
              <a:t> argumento no es vacía.</a:t>
            </a:r>
          </a:p>
          <a:p>
            <a:pPr lvl="1">
              <a:lnSpc>
                <a:spcPct val="90000"/>
              </a:lnSpc>
            </a:pPr>
            <a:r>
              <a:rPr lang="es-AR" altLang="es-AR" sz="2000" dirty="0"/>
              <a:t>Ejemplo 33: mostrar los asociados que practican futbol y voley (una tercera variante)</a:t>
            </a:r>
          </a:p>
          <a:p>
            <a:pPr marL="0" indent="0">
              <a:buNone/>
            </a:pPr>
            <a:endParaRPr lang="es-AR" sz="20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35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6E48656-C880-6C4E-81EA-F50C29CA5FC4}"/>
              </a:ext>
            </a:extLst>
          </p:cNvPr>
          <p:cNvSpPr txBox="1"/>
          <p:nvPr/>
        </p:nvSpPr>
        <p:spPr>
          <a:xfrm>
            <a:off x="2848707" y="3581263"/>
            <a:ext cx="90150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SELECT a.nombre</a:t>
            </a:r>
          </a:p>
          <a:p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FROM  asociados a</a:t>
            </a:r>
          </a:p>
          <a:p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WHERE EXIST ( SELECT * </a:t>
            </a:r>
          </a:p>
          <a:p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                         FROM practica p INNER JOIN deportes d ON (d.iddeporte = p.iddeporte)</a:t>
            </a:r>
          </a:p>
          <a:p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                         WHERE d.nombre = “Futbol” and p.idsocio = a.idsocio) </a:t>
            </a:r>
          </a:p>
          <a:p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             AND </a:t>
            </a:r>
          </a:p>
          <a:p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              EXIST ( SELECT * </a:t>
            </a:r>
          </a:p>
          <a:p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                         FROM practica p INNER JOIN deportes d ON (d.iddeporte = p.iddeporte)</a:t>
            </a:r>
          </a:p>
          <a:p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                         WHERE d.nombre = “voley” and p.idsocio = a.idsocio) </a:t>
            </a:r>
          </a:p>
          <a:p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680956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AR" altLang="es-AR" sz="2200" dirty="0"/>
              <a:t>Cláusula </a:t>
            </a:r>
            <a:r>
              <a:rPr lang="es-AR" altLang="es-AR" sz="2200" b="1" dirty="0"/>
              <a:t>EXIST</a:t>
            </a:r>
            <a:r>
              <a:rPr lang="es-AR" altLang="es-AR" sz="2200" dirty="0"/>
              <a:t>: devuelve verdadero si la </a:t>
            </a:r>
            <a:r>
              <a:rPr lang="es-AR" altLang="es-AR" sz="2200" dirty="0" err="1"/>
              <a:t>subconsulta</a:t>
            </a:r>
            <a:r>
              <a:rPr lang="es-AR" altLang="es-AR" sz="2200" dirty="0"/>
              <a:t> argumento no es vacía.</a:t>
            </a:r>
          </a:p>
          <a:p>
            <a:pPr lvl="1">
              <a:lnSpc>
                <a:spcPct val="90000"/>
              </a:lnSpc>
            </a:pPr>
            <a:r>
              <a:rPr lang="es-AR" altLang="es-AR" sz="2000" dirty="0"/>
              <a:t>Ejemplo 34: obtener los asociados que practiquen todos los deportes.</a:t>
            </a:r>
          </a:p>
          <a:p>
            <a:endParaRPr lang="es-AR" sz="20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36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618481-05FC-CD4C-B6E2-FFF4872FFC99}"/>
              </a:ext>
            </a:extLst>
          </p:cNvPr>
          <p:cNvSpPr txBox="1"/>
          <p:nvPr/>
        </p:nvSpPr>
        <p:spPr>
          <a:xfrm>
            <a:off x="2426677" y="3610708"/>
            <a:ext cx="86750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3">
                    <a:lumMod val="75000"/>
                  </a:schemeClr>
                </a:solidFill>
              </a:rPr>
              <a:t>SELECT a.nombre</a:t>
            </a:r>
          </a:p>
          <a:p>
            <a:r>
              <a:rPr lang="es-AR" b="1" dirty="0">
                <a:solidFill>
                  <a:schemeClr val="accent3">
                    <a:lumMod val="75000"/>
                  </a:schemeClr>
                </a:solidFill>
              </a:rPr>
              <a:t>FROM asociados a</a:t>
            </a:r>
          </a:p>
          <a:p>
            <a:r>
              <a:rPr lang="es-AR" b="1" dirty="0">
                <a:solidFill>
                  <a:schemeClr val="accent3">
                    <a:lumMod val="75000"/>
                  </a:schemeClr>
                </a:solidFill>
              </a:rPr>
              <a:t>WHERE NOT EXIST </a:t>
            </a:r>
            <a:r>
              <a:rPr lang="es-AR" b="1" dirty="0"/>
              <a:t>( </a:t>
            </a:r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SELECT *</a:t>
            </a:r>
          </a:p>
          <a:p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		    FROM deportes d</a:t>
            </a:r>
          </a:p>
          <a:p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		    WHERE NOT EXIST </a:t>
            </a:r>
            <a:r>
              <a:rPr lang="es-AR" b="1" dirty="0"/>
              <a:t>(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SELECT * </a:t>
            </a:r>
          </a:p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			                       FROM practica p</a:t>
            </a:r>
          </a:p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				        WHERE  p.idsocio = a.idsocio AND</a:t>
            </a:r>
          </a:p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					       p.iddeporte = d.iddeporte</a:t>
            </a:r>
            <a:r>
              <a:rPr lang="es-AR" b="1" dirty="0"/>
              <a:t>) 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B6DCB17-DF0B-7E4D-AC14-1ED193FD9F59}"/>
              </a:ext>
            </a:extLst>
          </p:cNvPr>
          <p:cNvSpPr txBox="1"/>
          <p:nvPr/>
        </p:nvSpPr>
        <p:spPr>
          <a:xfrm>
            <a:off x="2589212" y="5280946"/>
            <a:ext cx="2637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Mostrar los asociados tal que no exista deporte que el asociado no practique</a:t>
            </a:r>
          </a:p>
        </p:txBody>
      </p:sp>
    </p:spTree>
    <p:extLst>
      <p:ext uri="{BB962C8B-B14F-4D97-AF65-F5344CB8AC3E}">
        <p14:creationId xmlns:p14="http://schemas.microsoft.com/office/powerpoint/2010/main" val="1001127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47455" y="1745673"/>
            <a:ext cx="9357157" cy="4165549"/>
          </a:xfrm>
        </p:spPr>
        <p:txBody>
          <a:bodyPr>
            <a:normAutofit fontScale="92500"/>
          </a:bodyPr>
          <a:lstStyle/>
          <a:p>
            <a:r>
              <a:rPr lang="es-AR" sz="2800" dirty="0"/>
              <a:t>Variantes del producto natural</a:t>
            </a:r>
          </a:p>
          <a:p>
            <a:pPr lvl="1"/>
            <a:r>
              <a:rPr lang="es-AR" altLang="es-AR" sz="2400" dirty="0"/>
              <a:t>Left outer Join: </a:t>
            </a:r>
          </a:p>
          <a:p>
            <a:pPr lvl="2"/>
            <a:r>
              <a:rPr lang="es-AR" altLang="es-AR" sz="2200" dirty="0"/>
              <a:t>primero se calcula el inner join (ídem anterior) y </a:t>
            </a:r>
          </a:p>
          <a:p>
            <a:pPr lvl="2"/>
            <a:r>
              <a:rPr lang="es-AR" altLang="es-AR" sz="2200" dirty="0"/>
              <a:t>luego cada tupla t perteneciente a la relación de la izquierda que no encontró un par igual en la tupla de la derecha,  aparece igualmente en el resultado final con valores nulos en los atributos del correspondientes a la dercha.</a:t>
            </a:r>
          </a:p>
          <a:p>
            <a:pPr lvl="1"/>
            <a:r>
              <a:rPr lang="es-AR" altLang="es-AR" sz="2400" dirty="0" err="1"/>
              <a:t>Right</a:t>
            </a:r>
            <a:r>
              <a:rPr lang="es-AR" altLang="es-AR" sz="2400" dirty="0"/>
              <a:t> </a:t>
            </a:r>
            <a:r>
              <a:rPr lang="es-AR" altLang="es-AR" sz="2400" dirty="0" err="1"/>
              <a:t>outer</a:t>
            </a:r>
            <a:r>
              <a:rPr lang="es-AR" altLang="es-AR" sz="2400" dirty="0"/>
              <a:t> </a:t>
            </a:r>
            <a:r>
              <a:rPr lang="es-AR" altLang="es-AR" sz="2400" dirty="0" err="1"/>
              <a:t>Join</a:t>
            </a:r>
            <a:r>
              <a:rPr lang="es-AR" altLang="es-AR" sz="2400" dirty="0"/>
              <a:t>: ídem anterior pero aparecen las </a:t>
            </a:r>
            <a:r>
              <a:rPr lang="es-AR" altLang="es-AR" sz="2400" dirty="0" err="1"/>
              <a:t>tuplas</a:t>
            </a:r>
            <a:r>
              <a:rPr lang="es-AR" altLang="es-AR" sz="2400" dirty="0"/>
              <a:t> t de la relación de la derecha</a:t>
            </a:r>
          </a:p>
          <a:p>
            <a:pPr lvl="1"/>
            <a:r>
              <a:rPr lang="es-AR" altLang="es-AR" sz="2400" dirty="0"/>
              <a:t>Full outer join: aparecen las tuplas colgadas de ambos lados.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4159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47455" y="1745673"/>
            <a:ext cx="9357157" cy="4165549"/>
          </a:xfrm>
        </p:spPr>
        <p:txBody>
          <a:bodyPr>
            <a:normAutofit/>
          </a:bodyPr>
          <a:lstStyle/>
          <a:p>
            <a:r>
              <a:rPr lang="es-AR" dirty="0"/>
              <a:t>Variantes del producto natural</a:t>
            </a:r>
          </a:p>
          <a:p>
            <a:pPr lvl="1"/>
            <a:r>
              <a:rPr lang="es-AR" dirty="0"/>
              <a:t>Ejemplos:</a:t>
            </a:r>
          </a:p>
          <a:p>
            <a:pPr lvl="2"/>
            <a:r>
              <a:rPr lang="es-AR" dirty="0"/>
              <a:t>Ejemplo 36: Presentar para cada deporte un listado de asociados que lo practican. Pueden haber deportes  que aun no tengan asociados y deben aparecer igualmente en el listado</a:t>
            </a:r>
          </a:p>
          <a:p>
            <a:pPr lvl="2"/>
            <a:endParaRPr lang="es-AR" dirty="0"/>
          </a:p>
          <a:p>
            <a:pPr lvl="2"/>
            <a:endParaRPr lang="es-AR" dirty="0"/>
          </a:p>
          <a:p>
            <a:pPr marL="914400" lvl="2" indent="0">
              <a:buNone/>
            </a:pPr>
            <a:endParaRPr lang="es-AR" dirty="0"/>
          </a:p>
          <a:p>
            <a:pPr lvl="2"/>
            <a:r>
              <a:rPr lang="es-AR" dirty="0"/>
              <a:t>Ejemplo 37:Presentar para cada asociado los deportes que practican. Pueden que haya alguno que no practique deportes, igualmente debe aparecer.</a:t>
            </a:r>
          </a:p>
          <a:p>
            <a:pPr lvl="2"/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38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939801-5601-7848-9AE3-7524DE4360FC}"/>
              </a:ext>
            </a:extLst>
          </p:cNvPr>
          <p:cNvSpPr txBox="1"/>
          <p:nvPr/>
        </p:nvSpPr>
        <p:spPr>
          <a:xfrm>
            <a:off x="2589212" y="3094892"/>
            <a:ext cx="8770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SELECT d.nombre, a.nombre</a:t>
            </a:r>
          </a:p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FROM deportes d LEFT JOIN practica p ON ( p.iddeporte = d.iddeporte )</a:t>
            </a:r>
          </a:p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                                LEFT JOIN asociados a ON (a.idsocio =  p.idsocio 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4AA1AE-9239-9C4B-82E7-2B4669E1C85D}"/>
              </a:ext>
            </a:extLst>
          </p:cNvPr>
          <p:cNvSpPr txBox="1"/>
          <p:nvPr/>
        </p:nvSpPr>
        <p:spPr>
          <a:xfrm>
            <a:off x="2589212" y="4746449"/>
            <a:ext cx="8770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SELECT a.nombre, d.nombre, </a:t>
            </a:r>
          </a:p>
          <a:p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FROM asociados a LEFT JOIN practica p ON (a.idsocio =  p.idsocio)</a:t>
            </a:r>
          </a:p>
          <a:p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                                  LEFT JOIN deportes d  ON (p.iddeporte = d.iddeporte )</a:t>
            </a:r>
          </a:p>
        </p:txBody>
      </p:sp>
    </p:spTree>
    <p:extLst>
      <p:ext uri="{BB962C8B-B14F-4D97-AF65-F5344CB8AC3E}">
        <p14:creationId xmlns:p14="http://schemas.microsoft.com/office/powerpoint/2010/main" val="1605277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1200" y="2133600"/>
            <a:ext cx="9523412" cy="3777622"/>
          </a:xfrm>
        </p:spPr>
        <p:txBody>
          <a:bodyPr/>
          <a:lstStyle/>
          <a:p>
            <a:r>
              <a:rPr lang="es-AR" dirty="0"/>
              <a:t>ABM sobre tablas:</a:t>
            </a:r>
          </a:p>
          <a:p>
            <a:pPr lvl="1">
              <a:lnSpc>
                <a:spcPct val="90000"/>
              </a:lnSpc>
            </a:pPr>
            <a:r>
              <a:rPr lang="es-AR" altLang="es-AR" dirty="0" err="1"/>
              <a:t>Insersión</a:t>
            </a:r>
            <a:r>
              <a:rPr lang="es-AR" altLang="es-AR" dirty="0"/>
              <a:t>:</a:t>
            </a:r>
          </a:p>
          <a:p>
            <a:pPr lvl="2">
              <a:lnSpc>
                <a:spcPct val="90000"/>
              </a:lnSpc>
            </a:pPr>
            <a:r>
              <a:rPr lang="es-AR" altLang="es-AR" dirty="0"/>
              <a:t>Ejemplo 38: agregar un nuevo asociado a la tabla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AR" altLang="es-AR" sz="1400" dirty="0"/>
              <a:t>I</a:t>
            </a:r>
            <a:r>
              <a:rPr lang="es-AR" altLang="es-AR" sz="1400" b="1" dirty="0">
                <a:solidFill>
                  <a:schemeClr val="accent4">
                    <a:lumMod val="75000"/>
                  </a:schemeClr>
                </a:solidFill>
              </a:rPr>
              <a:t>NSERT INTO asociados ( “Juan Perez”, “Balbin 143”, “221-5133747”,”masculino”, “casado”, 22-10-1994, 4)</a:t>
            </a:r>
            <a:endParaRPr lang="es-AR" altLang="es-AR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s-AR" altLang="es-AR" dirty="0"/>
              <a:t>Borrado</a:t>
            </a:r>
          </a:p>
          <a:p>
            <a:pPr lvl="2"/>
            <a:r>
              <a:rPr lang="es-AR" altLang="es-AR" dirty="0"/>
              <a:t>Ejemplo 39: quitar de la tabla el deporte bochas</a:t>
            </a:r>
          </a:p>
          <a:p>
            <a:pPr marL="914400" lvl="2" indent="0">
              <a:buNone/>
            </a:pPr>
            <a:r>
              <a:rPr lang="es-AR" altLang="es-AR" b="1" dirty="0">
                <a:solidFill>
                  <a:schemeClr val="accent4">
                    <a:lumMod val="75000"/>
                  </a:schemeClr>
                </a:solidFill>
              </a:rPr>
              <a:t>DELETE FROM deportes</a:t>
            </a:r>
          </a:p>
          <a:p>
            <a:pPr marL="914400" lvl="2" indent="0">
              <a:buNone/>
            </a:pPr>
            <a:r>
              <a:rPr lang="es-AR" altLang="es-AR" b="1" dirty="0">
                <a:solidFill>
                  <a:schemeClr val="accent4">
                    <a:lumMod val="75000"/>
                  </a:schemeClr>
                </a:solidFill>
              </a:rPr>
              <a:t>WHERE nombre = “Bochas” </a:t>
            </a:r>
          </a:p>
          <a:p>
            <a:pPr lvl="2"/>
            <a:r>
              <a:rPr lang="es-AR" altLang="es-AR" dirty="0"/>
              <a:t>Ejemplo 40: como haría en el caso anterior si bochas tuviera deportistas y estuviera definida integridad referencial	</a:t>
            </a:r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39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84140A-71E6-894C-8AF4-451197E59C76}"/>
              </a:ext>
            </a:extLst>
          </p:cNvPr>
          <p:cNvSpPr txBox="1"/>
          <p:nvPr/>
        </p:nvSpPr>
        <p:spPr>
          <a:xfrm>
            <a:off x="3664101" y="5535643"/>
            <a:ext cx="6157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DELETE FROM practica</a:t>
            </a:r>
          </a:p>
          <a:p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WHERE iddeporte = (SELECT iddeporte</a:t>
            </a:r>
          </a:p>
          <a:p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 		       FROM deportes</a:t>
            </a:r>
          </a:p>
          <a:p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		       WHERE nombre = “bochas” )</a:t>
            </a:r>
          </a:p>
        </p:txBody>
      </p:sp>
    </p:spTree>
    <p:extLst>
      <p:ext uri="{BB962C8B-B14F-4D97-AF65-F5344CB8AC3E}">
        <p14:creationId xmlns:p14="http://schemas.microsoft.com/office/powerpoint/2010/main" val="15086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DDL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139094"/>
              </p:ext>
            </p:extLst>
          </p:nvPr>
        </p:nvGraphicFramePr>
        <p:xfrm>
          <a:off x="1854558" y="1648496"/>
          <a:ext cx="9650055" cy="4263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1524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ABM sobre tablas:</a:t>
            </a:r>
          </a:p>
          <a:p>
            <a:pPr lvl="2">
              <a:lnSpc>
                <a:spcPct val="90000"/>
              </a:lnSpc>
            </a:pPr>
            <a:r>
              <a:rPr lang="es-AR" altLang="es-AR" dirty="0"/>
              <a:t>Ejemplo 41: incrementar la cuota de cada deporte en un 20%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s-AR" altLang="es-AR" b="1" dirty="0">
                <a:solidFill>
                  <a:schemeClr val="accent4">
                    <a:lumMod val="75000"/>
                  </a:schemeClr>
                </a:solidFill>
              </a:rPr>
              <a:t>UPDATE deportes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s-AR" altLang="es-AR" b="1" dirty="0">
                <a:solidFill>
                  <a:schemeClr val="accent4">
                    <a:lumMod val="75000"/>
                  </a:schemeClr>
                </a:solidFill>
              </a:rPr>
              <a:t>SET monto cuota = monto cuota * 1,2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s-AR" altLang="es-AR" dirty="0"/>
          </a:p>
          <a:p>
            <a:pPr lvl="2">
              <a:lnSpc>
                <a:spcPct val="90000"/>
              </a:lnSpc>
            </a:pPr>
            <a:r>
              <a:rPr lang="es-AR" altLang="es-AR" dirty="0"/>
              <a:t>Ejemplo 42: incrementar la cuota de hockey en un 30%</a:t>
            </a:r>
          </a:p>
          <a:p>
            <a:pPr marL="914400" lvl="2" indent="0">
              <a:buNone/>
            </a:pPr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UPDATE deportes</a:t>
            </a:r>
          </a:p>
          <a:p>
            <a:pPr marL="914400" lvl="2" indent="0">
              <a:buNone/>
            </a:pPr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SET montocuota = montocuota * 1,3</a:t>
            </a:r>
          </a:p>
          <a:p>
            <a:pPr marL="914400" lvl="2" indent="0">
              <a:buNone/>
            </a:pPr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WHERE nombre = “hockey”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40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933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DDL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11579" y="1493949"/>
            <a:ext cx="10193033" cy="4417273"/>
          </a:xfrm>
        </p:spPr>
        <p:txBody>
          <a:bodyPr/>
          <a:lstStyle/>
          <a:p>
            <a:r>
              <a:rPr lang="es-AR" dirty="0"/>
              <a:t>Ejemplos de Creación de Tablas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5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1159099" y="2022747"/>
            <a:ext cx="1089552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CREATE TABLE empresas ( </a:t>
            </a:r>
            <a:r>
              <a:rPr lang="es-AR" sz="2000" dirty="0" err="1"/>
              <a:t>idempresa</a:t>
            </a:r>
            <a:r>
              <a:rPr lang="es-AR" sz="2000" dirty="0"/>
              <a:t> INTEGER UNSIGNED NOT NULL AUTO_INCREMENT,</a:t>
            </a:r>
          </a:p>
          <a:p>
            <a:r>
              <a:rPr lang="es-AR" sz="2000" dirty="0"/>
              <a:t>                                             empresa VARCHAR(100) NOT NULL,</a:t>
            </a:r>
          </a:p>
          <a:p>
            <a:r>
              <a:rPr lang="es-AR" sz="2000" dirty="0"/>
              <a:t>                                             abreviatura VARCHAR(10) NULL,</a:t>
            </a:r>
          </a:p>
          <a:p>
            <a:r>
              <a:rPr lang="es-AR" sz="2000" dirty="0"/>
              <a:t>                                             </a:t>
            </a:r>
            <a:r>
              <a:rPr lang="es-AR" sz="2000" dirty="0" err="1"/>
              <a:t>cuit</a:t>
            </a:r>
            <a:r>
              <a:rPr lang="es-AR" sz="2000" dirty="0"/>
              <a:t> VARCHAR(13) NULL,</a:t>
            </a:r>
          </a:p>
          <a:p>
            <a:r>
              <a:rPr lang="es-AR" sz="2000" dirty="0"/>
              <a:t>                                             </a:t>
            </a:r>
            <a:r>
              <a:rPr lang="es-AR" sz="2000" dirty="0" err="1"/>
              <a:t>direccion</a:t>
            </a:r>
            <a:r>
              <a:rPr lang="es-AR" sz="2000" dirty="0"/>
              <a:t> VARCHAR(100) NULL,</a:t>
            </a:r>
          </a:p>
          <a:p>
            <a:r>
              <a:rPr lang="es-AR" sz="2000" dirty="0"/>
              <a:t>                                             observaciones TEXT NULL,</a:t>
            </a:r>
          </a:p>
          <a:p>
            <a:r>
              <a:rPr lang="es-AR" sz="2000" dirty="0"/>
              <a:t>                                             PRIMARY KEY(</a:t>
            </a:r>
            <a:r>
              <a:rPr lang="es-AR" sz="2000" dirty="0" err="1"/>
              <a:t>idempresa</a:t>
            </a:r>
            <a:r>
              <a:rPr lang="es-AR" sz="2000" dirty="0"/>
              <a:t>),</a:t>
            </a:r>
          </a:p>
          <a:p>
            <a:r>
              <a:rPr lang="es-AR" sz="2000" dirty="0"/>
              <a:t>                                             UNIQUE INDEX empresas_index19108(empresa));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4131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DDL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15725" y="1264555"/>
            <a:ext cx="8915400" cy="3777622"/>
          </a:xfrm>
        </p:spPr>
        <p:txBody>
          <a:bodyPr/>
          <a:lstStyle/>
          <a:p>
            <a:r>
              <a:rPr lang="es-AR" dirty="0"/>
              <a:t>Ejemplos de Creación de Tablas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6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1794478" y="1806646"/>
            <a:ext cx="99896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CREATE TABLE </a:t>
            </a:r>
            <a:r>
              <a:rPr lang="es-AR" sz="2000" dirty="0" err="1"/>
              <a:t>pacientesempresas</a:t>
            </a:r>
            <a:r>
              <a:rPr lang="es-AR" sz="2000" dirty="0"/>
              <a:t> </a:t>
            </a:r>
          </a:p>
          <a:p>
            <a:r>
              <a:rPr lang="es-AR" sz="2000" dirty="0"/>
              <a:t>            ( </a:t>
            </a:r>
            <a:r>
              <a:rPr lang="es-AR" sz="2000" dirty="0" err="1"/>
              <a:t>idpacienteempresa</a:t>
            </a:r>
            <a:r>
              <a:rPr lang="es-AR" sz="2000" dirty="0"/>
              <a:t> INTEGER UNSIGNED NOT NULL AUTO_INCREMENT,</a:t>
            </a:r>
          </a:p>
          <a:p>
            <a:r>
              <a:rPr lang="es-AR" sz="2000" dirty="0"/>
              <a:t>              idpaciente_os INTEGER UNSIGNED NOT NULL,</a:t>
            </a:r>
          </a:p>
          <a:p>
            <a:r>
              <a:rPr lang="es-AR" sz="2000" dirty="0"/>
              <a:t>              </a:t>
            </a:r>
            <a:r>
              <a:rPr lang="es-AR" sz="2000" dirty="0" err="1"/>
              <a:t>idempresa</a:t>
            </a:r>
            <a:r>
              <a:rPr lang="es-AR" sz="2000" dirty="0"/>
              <a:t> INTEGER UNSIGNED NOT NULL,</a:t>
            </a:r>
          </a:p>
          <a:p>
            <a:r>
              <a:rPr lang="es-AR" sz="2000" dirty="0"/>
              <a:t>              </a:t>
            </a:r>
            <a:r>
              <a:rPr lang="es-AR" sz="2000" dirty="0" err="1"/>
              <a:t>fecha_desde</a:t>
            </a:r>
            <a:r>
              <a:rPr lang="es-AR" sz="2000" dirty="0"/>
              <a:t> DATE NOT NULL,</a:t>
            </a:r>
          </a:p>
          <a:p>
            <a:r>
              <a:rPr lang="es-AR" sz="2000" dirty="0"/>
              <a:t>              </a:t>
            </a:r>
            <a:r>
              <a:rPr lang="es-AR" sz="2000" dirty="0" err="1"/>
              <a:t>fecha_hasta</a:t>
            </a:r>
            <a:r>
              <a:rPr lang="es-AR" sz="2000" dirty="0"/>
              <a:t> DATE NULL,</a:t>
            </a:r>
          </a:p>
          <a:p>
            <a:r>
              <a:rPr lang="es-AR" sz="2000" dirty="0"/>
              <a:t>              PRIMARY KEY(</a:t>
            </a:r>
            <a:r>
              <a:rPr lang="es-AR" sz="2000" dirty="0" err="1"/>
              <a:t>idpacienteempresa</a:t>
            </a:r>
            <a:r>
              <a:rPr lang="es-AR" sz="2000" dirty="0"/>
              <a:t>),</a:t>
            </a:r>
          </a:p>
          <a:p>
            <a:r>
              <a:rPr lang="es-AR" sz="2000" dirty="0"/>
              <a:t>              INDEX empleadosempresas_FKIndex1(</a:t>
            </a:r>
            <a:r>
              <a:rPr lang="es-AR" sz="2000" dirty="0" err="1"/>
              <a:t>idempresa</a:t>
            </a:r>
            <a:r>
              <a:rPr lang="es-AR" sz="2000" dirty="0"/>
              <a:t>),</a:t>
            </a:r>
          </a:p>
          <a:p>
            <a:r>
              <a:rPr lang="es-AR" sz="2000" dirty="0"/>
              <a:t>              INDEX pacientesempresas_FKIndex2(</a:t>
            </a:r>
            <a:r>
              <a:rPr lang="es-AR" sz="2000" dirty="0" err="1"/>
              <a:t>idpaciente_os</a:t>
            </a:r>
            <a:r>
              <a:rPr lang="es-AR" sz="2000" dirty="0"/>
              <a:t>),</a:t>
            </a:r>
          </a:p>
          <a:p>
            <a:r>
              <a:rPr lang="es-ES" sz="2000" dirty="0"/>
              <a:t>              FOREIGN KEY(</a:t>
            </a:r>
            <a:r>
              <a:rPr lang="es-ES" sz="2000" dirty="0" err="1"/>
              <a:t>idempresa</a:t>
            </a:r>
            <a:r>
              <a:rPr lang="es-ES" sz="2000" dirty="0"/>
              <a:t>)</a:t>
            </a:r>
            <a:r>
              <a:rPr lang="es-AR" sz="2000" dirty="0"/>
              <a:t> </a:t>
            </a:r>
            <a:r>
              <a:rPr lang="es-ES" sz="2000" dirty="0"/>
              <a:t>REFERENCES empresas(</a:t>
            </a:r>
            <a:r>
              <a:rPr lang="es-ES" sz="2000" dirty="0" err="1"/>
              <a:t>idempresa</a:t>
            </a:r>
            <a:r>
              <a:rPr lang="es-ES" sz="2000" dirty="0"/>
              <a:t>)</a:t>
            </a:r>
            <a:endParaRPr lang="es-AR" sz="2000" dirty="0"/>
          </a:p>
          <a:p>
            <a:r>
              <a:rPr lang="en-US" sz="2000" dirty="0"/>
              <a:t>                                      ON DELETE RESTRICT</a:t>
            </a:r>
            <a:endParaRPr lang="es-AR" sz="2000" dirty="0"/>
          </a:p>
          <a:p>
            <a:r>
              <a:rPr lang="en-US" sz="2000" dirty="0"/>
              <a:t>                                      ON UPDATE NO ACTION,</a:t>
            </a:r>
            <a:endParaRPr lang="es-AR" sz="2000" dirty="0"/>
          </a:p>
          <a:p>
            <a:r>
              <a:rPr lang="es-AR" sz="2000" dirty="0"/>
              <a:t>              FOREIGN KEY(</a:t>
            </a:r>
            <a:r>
              <a:rPr lang="es-AR" sz="2000" dirty="0" err="1"/>
              <a:t>idpaciente_os</a:t>
            </a:r>
            <a:r>
              <a:rPr lang="es-AR" sz="2000" dirty="0"/>
              <a:t>) REFERENCES </a:t>
            </a:r>
            <a:r>
              <a:rPr lang="es-AR" sz="2000" dirty="0" err="1"/>
              <a:t>pacientes_os</a:t>
            </a:r>
            <a:r>
              <a:rPr lang="es-AR" sz="2000" dirty="0"/>
              <a:t>(</a:t>
            </a:r>
            <a:r>
              <a:rPr lang="es-AR" sz="2000" dirty="0" err="1"/>
              <a:t>idpaciente_os</a:t>
            </a:r>
            <a:r>
              <a:rPr lang="es-AR" sz="2000" dirty="0"/>
              <a:t>) </a:t>
            </a:r>
          </a:p>
          <a:p>
            <a:r>
              <a:rPr lang="en-US" sz="2000" dirty="0"/>
              <a:t>                                      ON DELETE RESTRICT</a:t>
            </a:r>
            <a:endParaRPr lang="es-AR" sz="2000" dirty="0"/>
          </a:p>
          <a:p>
            <a:r>
              <a:rPr lang="en-GB" sz="2000" dirty="0"/>
              <a:t>                                      ON UPDATE NO ACTION);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17663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DDL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Ejemplo de modificación de tablas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7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2305318" y="2756079"/>
            <a:ext cx="82939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ALTER TABLE empresas (</a:t>
            </a:r>
          </a:p>
          <a:p>
            <a:r>
              <a:rPr lang="es-AR" sz="2400" dirty="0"/>
              <a:t>  ADD COLUMN razon_social VARCHAR(100) NOT NULL,</a:t>
            </a:r>
          </a:p>
          <a:p>
            <a:r>
              <a:rPr lang="es-AR" sz="2400" dirty="0"/>
              <a:t>  DROP COLUMN cuit,</a:t>
            </a:r>
          </a:p>
          <a:p>
            <a:r>
              <a:rPr lang="es-AR" sz="2400" dirty="0"/>
              <a:t>  ALTER COLUMN direccion VARCHAR(50) NULL);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2900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15725" y="1481090"/>
            <a:ext cx="8915400" cy="3777622"/>
          </a:xfrm>
        </p:spPr>
        <p:txBody>
          <a:bodyPr/>
          <a:lstStyle/>
          <a:p>
            <a:r>
              <a:rPr lang="es-AR" dirty="0"/>
              <a:t>Estructura básica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8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877759" y="2176529"/>
            <a:ext cx="4662153" cy="16828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b="1" dirty="0"/>
              <a:t>SELECT   </a:t>
            </a:r>
            <a:r>
              <a:rPr lang="es-AR" sz="2400" b="1" dirty="0" err="1"/>
              <a:t>lista_de_atributos</a:t>
            </a:r>
            <a:endParaRPr lang="es-AR" sz="2400" b="1" dirty="0"/>
          </a:p>
          <a:p>
            <a:pPr>
              <a:lnSpc>
                <a:spcPct val="150000"/>
              </a:lnSpc>
            </a:pPr>
            <a:r>
              <a:rPr lang="es-AR" sz="2400" b="1" dirty="0"/>
              <a:t>FROM    </a:t>
            </a:r>
            <a:r>
              <a:rPr lang="es-AR" sz="2400" b="1" dirty="0" err="1"/>
              <a:t>lista_de_tablas</a:t>
            </a:r>
            <a:endParaRPr lang="es-AR" sz="2400" b="1" dirty="0"/>
          </a:p>
          <a:p>
            <a:pPr>
              <a:lnSpc>
                <a:spcPct val="150000"/>
              </a:lnSpc>
            </a:pPr>
            <a:r>
              <a:rPr lang="es-AR" sz="2400" b="1" dirty="0"/>
              <a:t>WHERE   condición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971309" y="2177894"/>
            <a:ext cx="6012873" cy="45243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b="1" dirty="0"/>
              <a:t>SELECT  atr1, atr2,atr3</a:t>
            </a:r>
          </a:p>
          <a:p>
            <a:pPr>
              <a:lnSpc>
                <a:spcPct val="150000"/>
              </a:lnSpc>
            </a:pPr>
            <a:r>
              <a:rPr lang="es-AR" sz="2400" b="1" dirty="0"/>
              <a:t>FROM tabla1, tabla2</a:t>
            </a:r>
          </a:p>
          <a:p>
            <a:pPr>
              <a:lnSpc>
                <a:spcPct val="150000"/>
              </a:lnSpc>
            </a:pPr>
            <a:r>
              <a:rPr lang="es-AR" sz="2400" b="1" dirty="0"/>
              <a:t>WHERE atr4=“Valor”</a:t>
            </a:r>
          </a:p>
          <a:p>
            <a:pPr>
              <a:lnSpc>
                <a:spcPct val="150000"/>
              </a:lnSpc>
            </a:pPr>
            <a:endParaRPr lang="es-AR" sz="2400" b="1" dirty="0"/>
          </a:p>
          <a:p>
            <a:pPr>
              <a:lnSpc>
                <a:spcPct val="150000"/>
              </a:lnSpc>
            </a:pPr>
            <a:r>
              <a:rPr lang="es-AR" sz="2400" b="1" dirty="0"/>
              <a:t>Equivale a</a:t>
            </a:r>
          </a:p>
          <a:p>
            <a:pPr>
              <a:lnSpc>
                <a:spcPct val="150000"/>
              </a:lnSpc>
            </a:pPr>
            <a:endParaRPr lang="es-AR" sz="2400" b="1" dirty="0"/>
          </a:p>
          <a:p>
            <a:pPr>
              <a:lnSpc>
                <a:spcPct val="150000"/>
              </a:lnSpc>
            </a:pPr>
            <a:r>
              <a:rPr lang="es-AR" sz="2400" b="1" dirty="0">
                <a:sym typeface="Symbol" panose="05050102010706020507" pitchFamily="18" charset="2"/>
              </a:rPr>
              <a:t></a:t>
            </a:r>
            <a:r>
              <a:rPr lang="es-ES" sz="2400" b="1" baseline="-25000" dirty="0"/>
              <a:t>atr1, atr2, atr3</a:t>
            </a:r>
            <a:r>
              <a:rPr lang="es-ES" sz="2400" b="1" dirty="0"/>
              <a:t> (</a:t>
            </a:r>
            <a:r>
              <a:rPr lang="es-AR" sz="2400" b="1" dirty="0">
                <a:sym typeface="Symbol" panose="05050102010706020507" pitchFamily="18" charset="2"/>
              </a:rPr>
              <a:t></a:t>
            </a:r>
            <a:r>
              <a:rPr lang="es-ES" sz="2400" b="1" baseline="-25000" dirty="0"/>
              <a:t>atr4 = ‘valor’</a:t>
            </a:r>
            <a:r>
              <a:rPr lang="es-ES" sz="2400" b="1" dirty="0"/>
              <a:t> (tabla1 x tabla2))</a:t>
            </a:r>
            <a:endParaRPr lang="es-AR" sz="2400" b="1" dirty="0"/>
          </a:p>
          <a:p>
            <a:pPr>
              <a:lnSpc>
                <a:spcPct val="150000"/>
              </a:lnSpc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54069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SQL </a:t>
            </a:r>
            <a:r>
              <a:rPr lang="es-AR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44412"/>
              </p:ext>
            </p:extLst>
          </p:nvPr>
        </p:nvGraphicFramePr>
        <p:xfrm>
          <a:off x="1828800" y="1905000"/>
          <a:ext cx="10127673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64504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12476</TotalTime>
  <Words>3769</Words>
  <Application>Microsoft Office PowerPoint</Application>
  <PresentationFormat>Panorámica</PresentationFormat>
  <Paragraphs>614</Paragraphs>
  <Slides>40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7" baseType="lpstr">
      <vt:lpstr>Arial</vt:lpstr>
      <vt:lpstr>Calibri</vt:lpstr>
      <vt:lpstr>Century Gothic</vt:lpstr>
      <vt:lpstr>Symbol</vt:lpstr>
      <vt:lpstr>Wingdings</vt:lpstr>
      <vt:lpstr>Wingdings 3</vt:lpstr>
      <vt:lpstr>Espiral</vt:lpstr>
      <vt:lpstr>Diseño de Bases de Datos</vt:lpstr>
      <vt:lpstr>Agenda</vt:lpstr>
      <vt:lpstr>Lenguaje de Consultas Estructurado (SQL)</vt:lpstr>
      <vt:lpstr>SQL  DDL</vt:lpstr>
      <vt:lpstr>SQL  DDL</vt:lpstr>
      <vt:lpstr>SQL  DDL</vt:lpstr>
      <vt:lpstr>SQL  DDL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dc:creator>Pampa</dc:creator>
  <cp:lastModifiedBy>TAIEL NUNES</cp:lastModifiedBy>
  <cp:revision>137</cp:revision>
  <dcterms:created xsi:type="dcterms:W3CDTF">2014-08-28T15:33:23Z</dcterms:created>
  <dcterms:modified xsi:type="dcterms:W3CDTF">2024-11-13T15:09:02Z</dcterms:modified>
</cp:coreProperties>
</file>