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 id="289" r:id="rId4"/>
    <p:sldId id="258" r:id="rId5"/>
    <p:sldId id="259" r:id="rId6"/>
    <p:sldId id="262" r:id="rId7"/>
    <p:sldId id="263" r:id="rId8"/>
    <p:sldId id="260" r:id="rId9"/>
    <p:sldId id="261" r:id="rId10"/>
    <p:sldId id="264" r:id="rId11"/>
    <p:sldId id="265" r:id="rId12"/>
    <p:sldId id="266" r:id="rId13"/>
    <p:sldId id="267" r:id="rId14"/>
    <p:sldId id="268" r:id="rId15"/>
    <p:sldId id="269" r:id="rId16"/>
    <p:sldId id="270" r:id="rId17"/>
    <p:sldId id="271" r:id="rId18"/>
    <p:sldId id="272" r:id="rId19"/>
    <p:sldId id="273" r:id="rId20"/>
    <p:sldId id="290" r:id="rId21"/>
    <p:sldId id="274" r:id="rId22"/>
    <p:sldId id="276" r:id="rId23"/>
    <p:sldId id="277" r:id="rId24"/>
    <p:sldId id="278" r:id="rId25"/>
    <p:sldId id="279" r:id="rId26"/>
    <p:sldId id="281" r:id="rId27"/>
    <p:sldId id="282" r:id="rId28"/>
    <p:sldId id="283" r:id="rId29"/>
    <p:sldId id="291" r:id="rId30"/>
    <p:sldId id="284" r:id="rId31"/>
    <p:sldId id="286" r:id="rId32"/>
    <p:sldId id="292" r:id="rId33"/>
    <p:sldId id="287" r:id="rId34"/>
    <p:sldId id="288" r:id="rId35"/>
    <p:sldId id="285" r:id="rId36"/>
  </p:sldIdLst>
  <p:sldSz cx="9144000" cy="6858000" type="screen4x3"/>
  <p:notesSz cx="6858000" cy="9144000"/>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عنوان 1"/>
          <p:cNvSpPr>
            <a:spLocks noGrp="1"/>
          </p:cNvSpPr>
          <p:nvPr>
            <p:ph type="ctrTitle"/>
          </p:nvPr>
        </p:nvSpPr>
        <p:spPr>
          <a:xfrm>
            <a:off x="685800" y="2130425"/>
            <a:ext cx="7772400" cy="1470025"/>
          </a:xfrm>
        </p:spPr>
        <p:txBody>
          <a:bodyPr/>
          <a:lstStyle/>
          <a:p>
            <a:r>
              <a:rPr lang="ar-SA" smtClean="0"/>
              <a:t>انقر لتحرير نمط العنوان الرئيسي</a:t>
            </a:r>
            <a:endParaRPr lang="ar-SA"/>
          </a:p>
        </p:txBody>
      </p:sp>
      <p:sp>
        <p:nvSpPr>
          <p:cNvPr id="3" name="عنوان فرعي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smtClean="0"/>
              <a:t>انقر لتحرير نمط العنوان الثانوي الرئيسي</a:t>
            </a:r>
            <a:endParaRPr lang="ar-SA"/>
          </a:p>
        </p:txBody>
      </p:sp>
      <p:sp>
        <p:nvSpPr>
          <p:cNvPr id="4" name="عنصر نائب للتاريخ 3"/>
          <p:cNvSpPr>
            <a:spLocks noGrp="1"/>
          </p:cNvSpPr>
          <p:nvPr>
            <p:ph type="dt" sz="half" idx="10"/>
          </p:nvPr>
        </p:nvSpPr>
        <p:spPr/>
        <p:txBody>
          <a:bodyPr/>
          <a:lstStyle/>
          <a:p>
            <a:fld id="{1B8ABB09-4A1D-463E-8065-109CC2B7EFAA}" type="datetimeFigureOut">
              <a:rPr lang="ar-SA" smtClean="0"/>
              <a:t>01/05/1443</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عنوان العمودي 2"/>
          <p:cNvSpPr>
            <a:spLocks noGrp="1"/>
          </p:cNvSpPr>
          <p:nvPr>
            <p:ph type="body" orient="vert" idx="1"/>
          </p:nvPr>
        </p:nvSpPr>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تاريخ 3"/>
          <p:cNvSpPr>
            <a:spLocks noGrp="1"/>
          </p:cNvSpPr>
          <p:nvPr>
            <p:ph type="dt" sz="half" idx="10"/>
          </p:nvPr>
        </p:nvSpPr>
        <p:spPr/>
        <p:txBody>
          <a:bodyPr/>
          <a:lstStyle/>
          <a:p>
            <a:fld id="{1B8ABB09-4A1D-463E-8065-109CC2B7EFAA}" type="datetimeFigureOut">
              <a:rPr lang="ar-SA" smtClean="0"/>
              <a:t>01/05/1443</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p:cNvSpPr>
            <a:spLocks noGrp="1"/>
          </p:cNvSpPr>
          <p:nvPr>
            <p:ph type="title" orient="vert"/>
          </p:nvPr>
        </p:nvSpPr>
        <p:spPr>
          <a:xfrm>
            <a:off x="6629400" y="274638"/>
            <a:ext cx="2057400" cy="5851525"/>
          </a:xfrm>
        </p:spPr>
        <p:txBody>
          <a:bodyPr vert="eaVert"/>
          <a:lstStyle/>
          <a:p>
            <a:r>
              <a:rPr lang="ar-SA" smtClean="0"/>
              <a:t>انقر لتحرير نمط العنوان الرئيسي</a:t>
            </a:r>
            <a:endParaRPr lang="ar-SA"/>
          </a:p>
        </p:txBody>
      </p:sp>
      <p:sp>
        <p:nvSpPr>
          <p:cNvPr id="3" name="عنصر نائب للعنوان العمودي 2"/>
          <p:cNvSpPr>
            <a:spLocks noGrp="1"/>
          </p:cNvSpPr>
          <p:nvPr>
            <p:ph type="body" orient="vert" idx="1"/>
          </p:nvPr>
        </p:nvSpPr>
        <p:spPr>
          <a:xfrm>
            <a:off x="457200" y="274638"/>
            <a:ext cx="6019800" cy="5851525"/>
          </a:xfrm>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تاريخ 3"/>
          <p:cNvSpPr>
            <a:spLocks noGrp="1"/>
          </p:cNvSpPr>
          <p:nvPr>
            <p:ph type="dt" sz="half" idx="10"/>
          </p:nvPr>
        </p:nvSpPr>
        <p:spPr/>
        <p:txBody>
          <a:bodyPr/>
          <a:lstStyle/>
          <a:p>
            <a:fld id="{1B8ABB09-4A1D-463E-8065-109CC2B7EFAA}" type="datetimeFigureOut">
              <a:rPr lang="ar-SA" smtClean="0"/>
              <a:t>01/05/1443</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محتوى 2"/>
          <p:cNvSpPr>
            <a:spLocks noGrp="1"/>
          </p:cNvSpPr>
          <p:nvPr>
            <p:ph idx="1"/>
          </p:nvPr>
        </p:nvSpPr>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تاريخ 3"/>
          <p:cNvSpPr>
            <a:spLocks noGrp="1"/>
          </p:cNvSpPr>
          <p:nvPr>
            <p:ph type="dt" sz="half" idx="10"/>
          </p:nvPr>
        </p:nvSpPr>
        <p:spPr/>
        <p:txBody>
          <a:bodyPr/>
          <a:lstStyle/>
          <a:p>
            <a:fld id="{1B8ABB09-4A1D-463E-8065-109CC2B7EFAA}" type="datetimeFigureOut">
              <a:rPr lang="ar-SA" smtClean="0"/>
              <a:t>01/05/1443</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p:cNvSpPr>
            <a:spLocks noGrp="1"/>
          </p:cNvSpPr>
          <p:nvPr>
            <p:ph type="title"/>
          </p:nvPr>
        </p:nvSpPr>
        <p:spPr>
          <a:xfrm>
            <a:off x="722313" y="4406900"/>
            <a:ext cx="7772400" cy="1362075"/>
          </a:xfrm>
        </p:spPr>
        <p:txBody>
          <a:bodyPr anchor="t"/>
          <a:lstStyle>
            <a:lvl1pPr algn="r">
              <a:defRPr sz="4000" b="1" cap="all"/>
            </a:lvl1pPr>
          </a:lstStyle>
          <a:p>
            <a:r>
              <a:rPr lang="ar-SA" smtClean="0"/>
              <a:t>انقر لتحرير نمط العنوان الرئيسي</a:t>
            </a:r>
            <a:endParaRPr lang="ar-SA"/>
          </a:p>
        </p:txBody>
      </p:sp>
      <p:sp>
        <p:nvSpPr>
          <p:cNvPr id="3" name="عنصر نائب للنص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smtClean="0"/>
              <a:t>انقر لتحرير أنماط النص الرئيسي</a:t>
            </a:r>
          </a:p>
        </p:txBody>
      </p:sp>
      <p:sp>
        <p:nvSpPr>
          <p:cNvPr id="4" name="عنصر نائب للتاريخ 3"/>
          <p:cNvSpPr>
            <a:spLocks noGrp="1"/>
          </p:cNvSpPr>
          <p:nvPr>
            <p:ph type="dt" sz="half" idx="10"/>
          </p:nvPr>
        </p:nvSpPr>
        <p:spPr/>
        <p:txBody>
          <a:bodyPr/>
          <a:lstStyle/>
          <a:p>
            <a:fld id="{1B8ABB09-4A1D-463E-8065-109CC2B7EFAA}" type="datetimeFigureOut">
              <a:rPr lang="ar-SA" smtClean="0"/>
              <a:t>01/05/1443</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محتوى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محتوى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5" name="عنصر نائب للتاريخ 4"/>
          <p:cNvSpPr>
            <a:spLocks noGrp="1"/>
          </p:cNvSpPr>
          <p:nvPr>
            <p:ph type="dt" sz="half" idx="10"/>
          </p:nvPr>
        </p:nvSpPr>
        <p:spPr/>
        <p:txBody>
          <a:bodyPr/>
          <a:lstStyle/>
          <a:p>
            <a:fld id="{1B8ABB09-4A1D-463E-8065-109CC2B7EFAA}" type="datetimeFigureOut">
              <a:rPr lang="ar-SA" smtClean="0"/>
              <a:t>01/05/1443</a:t>
            </a:fld>
            <a:endParaRPr lang="ar-SA"/>
          </a:p>
        </p:txBody>
      </p:sp>
      <p:sp>
        <p:nvSpPr>
          <p:cNvPr id="6" name="عنصر نائب للتذييل 5"/>
          <p:cNvSpPr>
            <a:spLocks noGrp="1"/>
          </p:cNvSpPr>
          <p:nvPr>
            <p:ph type="ftr" sz="quarter" idx="11"/>
          </p:nvPr>
        </p:nvSpPr>
        <p:spPr/>
        <p:txBody>
          <a:bodyPr/>
          <a:lstStyle/>
          <a:p>
            <a:endParaRPr lang="ar-SA"/>
          </a:p>
        </p:txBody>
      </p:sp>
      <p:sp>
        <p:nvSpPr>
          <p:cNvPr id="7" name="عنصر نائب لرقم الشريحة 6"/>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lvl1pPr>
              <a:defRPr/>
            </a:lvl1pPr>
          </a:lstStyle>
          <a:p>
            <a:r>
              <a:rPr lang="ar-SA" smtClean="0"/>
              <a:t>انقر لتحرير نمط العنوان الرئيسي</a:t>
            </a:r>
            <a:endParaRPr lang="ar-SA"/>
          </a:p>
        </p:txBody>
      </p:sp>
      <p:sp>
        <p:nvSpPr>
          <p:cNvPr id="3" name="عنصر نائب للنص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4" name="عنصر نائب للمحتوى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5" name="عنصر نائب للنص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6" name="عنصر نائب للمحتوى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7" name="عنصر نائب للتاريخ 6"/>
          <p:cNvSpPr>
            <a:spLocks noGrp="1"/>
          </p:cNvSpPr>
          <p:nvPr>
            <p:ph type="dt" sz="half" idx="10"/>
          </p:nvPr>
        </p:nvSpPr>
        <p:spPr/>
        <p:txBody>
          <a:bodyPr/>
          <a:lstStyle/>
          <a:p>
            <a:fld id="{1B8ABB09-4A1D-463E-8065-109CC2B7EFAA}" type="datetimeFigureOut">
              <a:rPr lang="ar-SA" smtClean="0"/>
              <a:t>01/05/1443</a:t>
            </a:fld>
            <a:endParaRPr lang="ar-SA"/>
          </a:p>
        </p:txBody>
      </p:sp>
      <p:sp>
        <p:nvSpPr>
          <p:cNvPr id="8" name="عنصر نائب للتذييل 7"/>
          <p:cNvSpPr>
            <a:spLocks noGrp="1"/>
          </p:cNvSpPr>
          <p:nvPr>
            <p:ph type="ftr" sz="quarter" idx="11"/>
          </p:nvPr>
        </p:nvSpPr>
        <p:spPr/>
        <p:txBody>
          <a:bodyPr/>
          <a:lstStyle/>
          <a:p>
            <a:endParaRPr lang="ar-SA"/>
          </a:p>
        </p:txBody>
      </p:sp>
      <p:sp>
        <p:nvSpPr>
          <p:cNvPr id="9" name="عنصر نائب لرقم الشريحة 8"/>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تاريخ 2"/>
          <p:cNvSpPr>
            <a:spLocks noGrp="1"/>
          </p:cNvSpPr>
          <p:nvPr>
            <p:ph type="dt" sz="half" idx="10"/>
          </p:nvPr>
        </p:nvSpPr>
        <p:spPr/>
        <p:txBody>
          <a:bodyPr/>
          <a:lstStyle/>
          <a:p>
            <a:fld id="{1B8ABB09-4A1D-463E-8065-109CC2B7EFAA}" type="datetimeFigureOut">
              <a:rPr lang="ar-SA" smtClean="0"/>
              <a:t>01/05/1443</a:t>
            </a:fld>
            <a:endParaRPr lang="ar-SA"/>
          </a:p>
        </p:txBody>
      </p:sp>
      <p:sp>
        <p:nvSpPr>
          <p:cNvPr id="4" name="عنصر نائب للتذييل 3"/>
          <p:cNvSpPr>
            <a:spLocks noGrp="1"/>
          </p:cNvSpPr>
          <p:nvPr>
            <p:ph type="ftr" sz="quarter" idx="11"/>
          </p:nvPr>
        </p:nvSpPr>
        <p:spPr/>
        <p:txBody>
          <a:bodyPr/>
          <a:lstStyle/>
          <a:p>
            <a:endParaRPr lang="ar-SA"/>
          </a:p>
        </p:txBody>
      </p:sp>
      <p:sp>
        <p:nvSpPr>
          <p:cNvPr id="5" name="عنصر نائب لرقم الشريحة 4"/>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p:cNvSpPr>
            <a:spLocks noGrp="1"/>
          </p:cNvSpPr>
          <p:nvPr>
            <p:ph type="dt" sz="half" idx="10"/>
          </p:nvPr>
        </p:nvSpPr>
        <p:spPr/>
        <p:txBody>
          <a:bodyPr/>
          <a:lstStyle/>
          <a:p>
            <a:fld id="{1B8ABB09-4A1D-463E-8065-109CC2B7EFAA}" type="datetimeFigureOut">
              <a:rPr lang="ar-SA" smtClean="0"/>
              <a:t>01/05/1443</a:t>
            </a:fld>
            <a:endParaRPr lang="ar-SA"/>
          </a:p>
        </p:txBody>
      </p:sp>
      <p:sp>
        <p:nvSpPr>
          <p:cNvPr id="3" name="عنصر نائب للتذييل 2"/>
          <p:cNvSpPr>
            <a:spLocks noGrp="1"/>
          </p:cNvSpPr>
          <p:nvPr>
            <p:ph type="ftr" sz="quarter" idx="11"/>
          </p:nvPr>
        </p:nvSpPr>
        <p:spPr/>
        <p:txBody>
          <a:bodyPr/>
          <a:lstStyle/>
          <a:p>
            <a:endParaRPr lang="ar-SA"/>
          </a:p>
        </p:txBody>
      </p:sp>
      <p:sp>
        <p:nvSpPr>
          <p:cNvPr id="4" name="عنصر نائب لرقم الشريحة 3"/>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3050"/>
            <a:ext cx="3008313" cy="1162050"/>
          </a:xfrm>
        </p:spPr>
        <p:txBody>
          <a:bodyPr anchor="b"/>
          <a:lstStyle>
            <a:lvl1pPr algn="r">
              <a:defRPr sz="2000" b="1"/>
            </a:lvl1pPr>
          </a:lstStyle>
          <a:p>
            <a:r>
              <a:rPr lang="ar-SA" smtClean="0"/>
              <a:t>انقر لتحرير نمط العنوان الرئيسي</a:t>
            </a:r>
            <a:endParaRPr lang="ar-SA"/>
          </a:p>
        </p:txBody>
      </p:sp>
      <p:sp>
        <p:nvSpPr>
          <p:cNvPr id="3" name="عنصر نائب للمحتوى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نص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عنصر نائب للتاريخ 4"/>
          <p:cNvSpPr>
            <a:spLocks noGrp="1"/>
          </p:cNvSpPr>
          <p:nvPr>
            <p:ph type="dt" sz="half" idx="10"/>
          </p:nvPr>
        </p:nvSpPr>
        <p:spPr/>
        <p:txBody>
          <a:bodyPr/>
          <a:lstStyle/>
          <a:p>
            <a:fld id="{1B8ABB09-4A1D-463E-8065-109CC2B7EFAA}" type="datetimeFigureOut">
              <a:rPr lang="ar-SA" smtClean="0"/>
              <a:t>01/05/1443</a:t>
            </a:fld>
            <a:endParaRPr lang="ar-SA"/>
          </a:p>
        </p:txBody>
      </p:sp>
      <p:sp>
        <p:nvSpPr>
          <p:cNvPr id="6" name="عنصر نائب للتذييل 5"/>
          <p:cNvSpPr>
            <a:spLocks noGrp="1"/>
          </p:cNvSpPr>
          <p:nvPr>
            <p:ph type="ftr" sz="quarter" idx="11"/>
          </p:nvPr>
        </p:nvSpPr>
        <p:spPr/>
        <p:txBody>
          <a:bodyPr/>
          <a:lstStyle/>
          <a:p>
            <a:endParaRPr lang="ar-SA"/>
          </a:p>
        </p:txBody>
      </p:sp>
      <p:sp>
        <p:nvSpPr>
          <p:cNvPr id="7" name="عنصر نائب لرقم الشريحة 6"/>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1792288" y="4800600"/>
            <a:ext cx="5486400" cy="566738"/>
          </a:xfrm>
        </p:spPr>
        <p:txBody>
          <a:bodyPr anchor="b"/>
          <a:lstStyle>
            <a:lvl1pPr algn="r">
              <a:defRPr sz="2000" b="1"/>
            </a:lvl1pPr>
          </a:lstStyle>
          <a:p>
            <a:r>
              <a:rPr lang="ar-SA" smtClean="0"/>
              <a:t>انقر لتحرير نمط العنوان الرئيسي</a:t>
            </a:r>
            <a:endParaRPr lang="ar-SA"/>
          </a:p>
        </p:txBody>
      </p:sp>
      <p:sp>
        <p:nvSpPr>
          <p:cNvPr id="3" name="عنصر نائب للصورة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SA"/>
          </a:p>
        </p:txBody>
      </p:sp>
      <p:sp>
        <p:nvSpPr>
          <p:cNvPr id="4" name="عنصر نائب للنص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عنصر نائب للتاريخ 4"/>
          <p:cNvSpPr>
            <a:spLocks noGrp="1"/>
          </p:cNvSpPr>
          <p:nvPr>
            <p:ph type="dt" sz="half" idx="10"/>
          </p:nvPr>
        </p:nvSpPr>
        <p:spPr/>
        <p:txBody>
          <a:bodyPr/>
          <a:lstStyle/>
          <a:p>
            <a:fld id="{1B8ABB09-4A1D-463E-8065-109CC2B7EFAA}" type="datetimeFigureOut">
              <a:rPr lang="ar-SA" smtClean="0"/>
              <a:t>01/05/1443</a:t>
            </a:fld>
            <a:endParaRPr lang="ar-SA"/>
          </a:p>
        </p:txBody>
      </p:sp>
      <p:sp>
        <p:nvSpPr>
          <p:cNvPr id="6" name="عنصر نائب للتذييل 5"/>
          <p:cNvSpPr>
            <a:spLocks noGrp="1"/>
          </p:cNvSpPr>
          <p:nvPr>
            <p:ph type="ftr" sz="quarter" idx="11"/>
          </p:nvPr>
        </p:nvSpPr>
        <p:spPr/>
        <p:txBody>
          <a:bodyPr/>
          <a:lstStyle/>
          <a:p>
            <a:endParaRPr lang="ar-SA"/>
          </a:p>
        </p:txBody>
      </p:sp>
      <p:sp>
        <p:nvSpPr>
          <p:cNvPr id="7" name="عنصر نائب لرقم الشريحة 6"/>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عنوان 1"/>
          <p:cNvSpPr>
            <a:spLocks noGrp="1"/>
          </p:cNvSpPr>
          <p:nvPr>
            <p:ph type="title"/>
          </p:nvPr>
        </p:nvSpPr>
        <p:spPr>
          <a:xfrm>
            <a:off x="457200" y="274638"/>
            <a:ext cx="8229600" cy="1143000"/>
          </a:xfrm>
          <a:prstGeom prst="rect">
            <a:avLst/>
          </a:prstGeom>
        </p:spPr>
        <p:txBody>
          <a:bodyPr vert="horz" lIns="91440" tIns="45720" rIns="91440" bIns="45720" rtlCol="1" anchor="ctr">
            <a:normAutofit/>
          </a:bodyPr>
          <a:lstStyle/>
          <a:p>
            <a:r>
              <a:rPr lang="ar-SA" smtClean="0"/>
              <a:t>انقر لتحرير نمط العنوان الرئيسي</a:t>
            </a:r>
            <a:endParaRPr lang="ar-SA"/>
          </a:p>
        </p:txBody>
      </p:sp>
      <p:sp>
        <p:nvSpPr>
          <p:cNvPr id="3" name="عنصر نائب للنص 2"/>
          <p:cNvSpPr>
            <a:spLocks noGrp="1"/>
          </p:cNvSpPr>
          <p:nvPr>
            <p:ph type="body" idx="1"/>
          </p:nvPr>
        </p:nvSpPr>
        <p:spPr>
          <a:xfrm>
            <a:off x="457200" y="1600200"/>
            <a:ext cx="8229600" cy="4525963"/>
          </a:xfrm>
          <a:prstGeom prst="rect">
            <a:avLst/>
          </a:prstGeom>
        </p:spPr>
        <p:txBody>
          <a:bodyPr vert="horz" lIns="91440" tIns="45720" rIns="91440" bIns="45720" rtlCol="1">
            <a:normAutofit/>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تاريخ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1B8ABB09-4A1D-463E-8065-109CC2B7EFAA}" type="datetimeFigureOut">
              <a:rPr lang="ar-SA" smtClean="0"/>
              <a:t>01/05/1443</a:t>
            </a:fld>
            <a:endParaRPr lang="ar-SA"/>
          </a:p>
        </p:txBody>
      </p:sp>
      <p:sp>
        <p:nvSpPr>
          <p:cNvPr id="5" name="عنصر نائب للتذييل 4"/>
          <p:cNvSpPr>
            <a:spLocks noGrp="1"/>
          </p:cNvSpPr>
          <p:nvPr>
            <p:ph type="ftr" sz="quarter" idx="3"/>
          </p:nvPr>
        </p:nvSpPr>
        <p:spPr>
          <a:xfrm>
            <a:off x="3124200" y="6356350"/>
            <a:ext cx="28956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ar-SA"/>
          </a:p>
        </p:txBody>
      </p:sp>
      <p:sp>
        <p:nvSpPr>
          <p:cNvPr id="6" name="عنصر نائب لرقم الشريحة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0B34F065-1154-456A-91E3-76DE8E75E17B}" type="slidenum">
              <a:rPr lang="ar-SA" smtClean="0"/>
              <a:t>‹#›</a:t>
            </a:fld>
            <a:endParaRPr lang="ar-S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p:txBody>
          <a:bodyPr/>
          <a:lstStyle/>
          <a:p>
            <a:r>
              <a:rPr lang="ar-SA" b="1" dirty="0" smtClean="0"/>
              <a:t>مرض السكري</a:t>
            </a:r>
            <a:endParaRPr lang="en-US" dirty="0"/>
          </a:p>
        </p:txBody>
      </p:sp>
      <p:sp>
        <p:nvSpPr>
          <p:cNvPr id="3" name="عنوان فرعي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580842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r>
              <a:rPr lang="ar-SA" b="1" dirty="0"/>
              <a:t>العلامات </a:t>
            </a:r>
            <a:r>
              <a:rPr lang="ar-SA" b="1" dirty="0" smtClean="0"/>
              <a:t>والأعراض لمرض السكري:</a:t>
            </a:r>
            <a:endParaRPr lang="en-US" dirty="0"/>
          </a:p>
        </p:txBody>
      </p:sp>
      <p:sp>
        <p:nvSpPr>
          <p:cNvPr id="3" name="عنصر نائب للمحتوى 2"/>
          <p:cNvSpPr>
            <a:spLocks noGrp="1"/>
          </p:cNvSpPr>
          <p:nvPr>
            <p:ph idx="1"/>
          </p:nvPr>
        </p:nvSpPr>
        <p:spPr/>
        <p:txBody>
          <a:bodyPr>
            <a:normAutofit fontScale="70000" lnSpcReduction="20000"/>
          </a:bodyPr>
          <a:lstStyle/>
          <a:p>
            <a:r>
              <a:rPr lang="ar-SA" dirty="0" smtClean="0"/>
              <a:t>الأعراض </a:t>
            </a:r>
            <a:r>
              <a:rPr lang="ar-SA" dirty="0"/>
              <a:t>المتعارف عليها تقليدياً لمرض السكري هي زيادة التبول وزيادة العطش وبالتالي زيادة تناول السوائل وزيادة الشهية لتناول الطعام. ويمكن لهذه الأعراض أن تتطور سريعاً، خلال أسابيع أو شهور، في النمط الأول خصوصاً إذا كان المريض </a:t>
            </a:r>
            <a:r>
              <a:rPr lang="ar-SA" dirty="0" smtClean="0"/>
              <a:t>طفلاً.</a:t>
            </a:r>
          </a:p>
          <a:p>
            <a:r>
              <a:rPr lang="ar-SA" dirty="0" smtClean="0"/>
              <a:t>على </a:t>
            </a:r>
            <a:r>
              <a:rPr lang="ar-SA" dirty="0"/>
              <a:t>العكس من ذلك فإن تطور الأعراض في النمط الثاني أكثر بطأً وصعب الملاحظة بل ويمكن أن تكون غائبة تماما. ويمكن أن يسبب النمط الأول فقدانًا سريعًا للوزن ولكنه كبير، على الرغم من أن تناول المرضى للطعام يكون طبيعياً أو حتى زائداً، كما يمكنه أن يسبب خمولًا وتعبًا مستمرًا. </a:t>
            </a:r>
            <a:endParaRPr lang="ar-SA" dirty="0" smtClean="0"/>
          </a:p>
          <a:p>
            <a:r>
              <a:rPr lang="ar-SA" dirty="0" smtClean="0"/>
              <a:t>تظهر </a:t>
            </a:r>
            <a:r>
              <a:rPr lang="ar-SA" dirty="0"/>
              <a:t>كل هذه الأعراض ماعدا فقدان الوزن في مرضى النمط الثاني الذين لا يولون المرض الرعاية الكافية</a:t>
            </a:r>
            <a:r>
              <a:rPr lang="en-US" dirty="0"/>
              <a:t>.</a:t>
            </a:r>
          </a:p>
          <a:p>
            <a:r>
              <a:rPr lang="ar-SA" dirty="0"/>
              <a:t> </a:t>
            </a:r>
            <a:r>
              <a:rPr lang="ar-SA" dirty="0" smtClean="0"/>
              <a:t>عندما </a:t>
            </a:r>
            <a:r>
              <a:rPr lang="ar-SA" dirty="0"/>
              <a:t>يرتفع تركيز غلوكوز الدم أعلى من الحد الأقصى لقدرة الكلى، لا تكتمل إعادة امتصاص الغلوكوز في الأنبوب الملتف الداني ويبقى جزء من الغلوكوز في البول ويزيد الضغط الاسموزي للبول ويمنع إعادة امتصاص الماء بواسطة الكلية مما يؤدي إلى زيادة إنتاج البول وبالتالي فقدان سوائل الجسم. </a:t>
            </a:r>
            <a:endParaRPr lang="ar-SA" dirty="0" smtClean="0"/>
          </a:p>
          <a:p>
            <a:r>
              <a:rPr lang="ar-SA" dirty="0" smtClean="0"/>
              <a:t>يحل </a:t>
            </a:r>
            <a:r>
              <a:rPr lang="ar-SA" dirty="0"/>
              <a:t>الماء الموجود في خلايا الجسم محل الماء المفقود من الدم </a:t>
            </a:r>
            <a:r>
              <a:rPr lang="ar-SA" dirty="0" err="1"/>
              <a:t>إسموزياً</a:t>
            </a:r>
            <a:r>
              <a:rPr lang="ar-SA" dirty="0"/>
              <a:t> وينتج عن ذلك جفاف وعطش</a:t>
            </a:r>
            <a:r>
              <a:rPr lang="en-US" dirty="0" smtClean="0"/>
              <a:t>.</a:t>
            </a:r>
            <a:endParaRPr lang="en-US" dirty="0"/>
          </a:p>
        </p:txBody>
      </p:sp>
    </p:spTree>
    <p:extLst>
      <p:ext uri="{BB962C8B-B14F-4D97-AF65-F5344CB8AC3E}">
        <p14:creationId xmlns:p14="http://schemas.microsoft.com/office/powerpoint/2010/main" val="1994186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b="1" dirty="0"/>
              <a:t>العلامات والأعراض لمرض السكري:</a:t>
            </a:r>
            <a:endParaRPr lang="en-US" dirty="0"/>
          </a:p>
        </p:txBody>
      </p:sp>
      <p:sp>
        <p:nvSpPr>
          <p:cNvPr id="3" name="عنصر نائب للمحتوى 2"/>
          <p:cNvSpPr>
            <a:spLocks noGrp="1"/>
          </p:cNvSpPr>
          <p:nvPr>
            <p:ph idx="1"/>
          </p:nvPr>
        </p:nvSpPr>
        <p:spPr/>
        <p:txBody>
          <a:bodyPr>
            <a:normAutofit fontScale="70000" lnSpcReduction="20000"/>
          </a:bodyPr>
          <a:lstStyle/>
          <a:p>
            <a:r>
              <a:rPr lang="ar-SA" dirty="0" smtClean="0"/>
              <a:t>يسبب </a:t>
            </a:r>
            <a:r>
              <a:rPr lang="ar-SA" dirty="0"/>
              <a:t>ارتفاع تركيز غلوكوز الدم لفترات طويلة إلى امتصاص الغلوكوز مما يؤدي إلى تغيرات في شكل العدسات في العين وينتج عنه تغيرات في الإبصار، ويشكو مرضى السكري عموماً من الرؤية المشوشة ويمكن تشخيصه عن طريقها. ويجب الافتراض دائماً أن المريض مصاب بالنمط الأول من السكري في حالات تغير الإبصار السريع بينما يكون النمط الثاني عادة متدرج في سرعته</a:t>
            </a:r>
            <a:r>
              <a:rPr lang="ar-SA" dirty="0" smtClean="0"/>
              <a:t>.</a:t>
            </a:r>
            <a:endParaRPr lang="en-US" dirty="0"/>
          </a:p>
          <a:p>
            <a:r>
              <a:rPr lang="ar-SA" dirty="0" smtClean="0"/>
              <a:t>يعاني </a:t>
            </a:r>
            <a:r>
              <a:rPr lang="ar-SA" dirty="0"/>
              <a:t>مرضى السكري (عادة مرضى النمط الأول) من تحمض الدم </a:t>
            </a:r>
            <a:r>
              <a:rPr lang="ar-SA" dirty="0" err="1"/>
              <a:t>الكيتوني</a:t>
            </a:r>
            <a:r>
              <a:rPr lang="ar-SA" dirty="0"/>
              <a:t>، وهي حالة متدهورة نتيجة عدم انتظام التمثيل الغذائي تتميز بوجود رائحة الأسيتون في نفس المريض، سرعة وعمق التنفس، زيادة التبول، غثيان، قيء ومغص، وكذلك تتميز بوجود حالة متغيرة من حالات فقدان الوعي أو الاستثارة مثل العدوانية أو الجنون ويمكن أن تكون العكس، أي اضطراب وخمول. وعندما تكون الحالة شديدة، يتبعها غيبوبة تؤدي إلى الموت. ولذلك فإن تحمض الدم </a:t>
            </a:r>
            <a:r>
              <a:rPr lang="ar-SA" dirty="0" err="1"/>
              <a:t>الكيتوني</a:t>
            </a:r>
            <a:r>
              <a:rPr lang="ar-SA" dirty="0"/>
              <a:t> هو حالة طبية خطيرة تتطلب إرسال المريض للمستشفى</a:t>
            </a:r>
            <a:r>
              <a:rPr lang="en-US" dirty="0"/>
              <a:t>.</a:t>
            </a:r>
          </a:p>
          <a:p>
            <a:r>
              <a:rPr lang="ar-SA" dirty="0"/>
              <a:t>ت</a:t>
            </a:r>
            <a:r>
              <a:rPr lang="ar-SA" dirty="0" smtClean="0"/>
              <a:t>وجد </a:t>
            </a:r>
            <a:r>
              <a:rPr lang="ar-SA" dirty="0"/>
              <a:t>حالة أخرى تسمى الحالة </a:t>
            </a:r>
            <a:r>
              <a:rPr lang="ar-SA" dirty="0" err="1"/>
              <a:t>اللاكيتونية</a:t>
            </a:r>
            <a:r>
              <a:rPr lang="ar-SA" dirty="0"/>
              <a:t> وهي حالة نادرة ولكنها على نفس درجة خطورة تحمض الدم </a:t>
            </a:r>
            <a:r>
              <a:rPr lang="ar-SA" dirty="0" err="1"/>
              <a:t>الكيتوني</a:t>
            </a:r>
            <a:r>
              <a:rPr lang="ar-SA" dirty="0"/>
              <a:t>. وتحدث أكثر بالنسبة لمرضى النمط الثاني وسببها الرئيسي هو الجفاف نتيجة لفقد ماء الجسم. وتحدث عندما يشرب المريض كميات كبيرة من المشروبات السكرية مما يؤدي لفقدان كميات كبيرة من الماء</a:t>
            </a:r>
            <a:r>
              <a:rPr lang="en-US" dirty="0"/>
              <a:t>.</a:t>
            </a:r>
          </a:p>
          <a:p>
            <a:endParaRPr lang="en-US" dirty="0"/>
          </a:p>
        </p:txBody>
      </p:sp>
    </p:spTree>
    <p:extLst>
      <p:ext uri="{BB962C8B-B14F-4D97-AF65-F5344CB8AC3E}">
        <p14:creationId xmlns:p14="http://schemas.microsoft.com/office/powerpoint/2010/main" val="1154928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r>
              <a:rPr lang="ar-SA" b="1" dirty="0"/>
              <a:t>الجينات والسكري</a:t>
            </a:r>
            <a:r>
              <a:rPr lang="ar-SA" b="1" dirty="0" smtClean="0"/>
              <a:t>:</a:t>
            </a:r>
            <a:endParaRPr lang="en-US" dirty="0"/>
          </a:p>
        </p:txBody>
      </p:sp>
      <p:sp>
        <p:nvSpPr>
          <p:cNvPr id="3" name="عنصر نائب للمحتوى 2"/>
          <p:cNvSpPr>
            <a:spLocks noGrp="1"/>
          </p:cNvSpPr>
          <p:nvPr>
            <p:ph idx="1"/>
          </p:nvPr>
        </p:nvSpPr>
        <p:spPr/>
        <p:txBody>
          <a:bodyPr>
            <a:normAutofit fontScale="85000" lnSpcReduction="20000"/>
          </a:bodyPr>
          <a:lstStyle/>
          <a:p>
            <a:r>
              <a:rPr lang="ar-SA" dirty="0" smtClean="0"/>
              <a:t>تلعب </a:t>
            </a:r>
            <a:r>
              <a:rPr lang="ar-SA" dirty="0"/>
              <a:t>الوراثة دوراً جزئيا في إصابة المريض بالنمطين الأول </a:t>
            </a:r>
            <a:r>
              <a:rPr lang="ar-SA" dirty="0" smtClean="0"/>
              <a:t>والثاني.</a:t>
            </a:r>
          </a:p>
          <a:p>
            <a:r>
              <a:rPr lang="ar-SA" dirty="0" smtClean="0"/>
              <a:t>يُعتقد </a:t>
            </a:r>
            <a:r>
              <a:rPr lang="ar-SA" dirty="0"/>
              <a:t>بأن النمط الأول من السكري تحفزه نوع ما من العدوى (فيروسية بالأساس) أو أنواع أخرى من المحفزات على نطاق ضيق مثل الضغط النفسي أو الإجهاد والتعرض للمؤثرات البيئية المحيطة، مثل التعرض لبعض المواد الكيمائية أو الأدوية. </a:t>
            </a:r>
            <a:endParaRPr lang="ar-SA" dirty="0" smtClean="0"/>
          </a:p>
          <a:p>
            <a:r>
              <a:rPr lang="ar-SA" dirty="0" smtClean="0"/>
              <a:t>تلعب </a:t>
            </a:r>
            <a:r>
              <a:rPr lang="ar-SA" dirty="0"/>
              <a:t>بعض العناصر الجينية دوراً في استجابة الفرد لهذه المحفزات. وقد تم تتبع هذه العناصر الجينية فوجد أنها أنواع جينات متعلقة بتوجيه كرات الدم البيضاء لأي أضداد موجودة في الجسم، أي إنها جينات يعتمد عليها الجهاز المناعي لتحديد خلايا الجسم التي لا يجب مهاجمتها من الأجسام التي يجب </a:t>
            </a:r>
            <a:r>
              <a:rPr lang="ar-SA" dirty="0" smtClean="0"/>
              <a:t>مهاجمتها.</a:t>
            </a:r>
          </a:p>
          <a:p>
            <a:r>
              <a:rPr lang="ar-SA" dirty="0" smtClean="0"/>
              <a:t>على </a:t>
            </a:r>
            <a:r>
              <a:rPr lang="ar-SA" dirty="0"/>
              <a:t>الرغم من ذلك فإنه حتى بالنسبة لأولئك الذين ورثوا هذه القابلية للإصابة بالمرض يجب التعرض لمحفز من البيئة المحيطة للإصابة به. </a:t>
            </a:r>
            <a:endParaRPr lang="ar-SA" dirty="0" smtClean="0"/>
          </a:p>
        </p:txBody>
      </p:sp>
    </p:spTree>
    <p:extLst>
      <p:ext uri="{BB962C8B-B14F-4D97-AF65-F5344CB8AC3E}">
        <p14:creationId xmlns:p14="http://schemas.microsoft.com/office/powerpoint/2010/main" val="3651896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b="1" dirty="0"/>
              <a:t>الجينات والسكري:</a:t>
            </a:r>
            <a:endParaRPr lang="en-US" dirty="0"/>
          </a:p>
        </p:txBody>
      </p:sp>
      <p:sp>
        <p:nvSpPr>
          <p:cNvPr id="3" name="عنصر نائب للمحتوى 2"/>
          <p:cNvSpPr>
            <a:spLocks noGrp="1"/>
          </p:cNvSpPr>
          <p:nvPr>
            <p:ph idx="1"/>
          </p:nvPr>
        </p:nvSpPr>
        <p:spPr/>
        <p:txBody>
          <a:bodyPr/>
          <a:lstStyle/>
          <a:p>
            <a:r>
              <a:rPr lang="ar-SA" dirty="0" smtClean="0"/>
              <a:t>تلعب </a:t>
            </a:r>
            <a:r>
              <a:rPr lang="ar-SA" dirty="0"/>
              <a:t>الوراثة دوراً أكبر في الإصابة بالنمط الثاني من السكري خصوصاً أولئك الذين لديهم أقارب يعانون من الدرجة الأولى. </a:t>
            </a:r>
            <a:endParaRPr lang="ar-SA" dirty="0" smtClean="0"/>
          </a:p>
          <a:p>
            <a:r>
              <a:rPr lang="ar-SA" dirty="0" smtClean="0"/>
              <a:t>يزداد </a:t>
            </a:r>
            <a:r>
              <a:rPr lang="ar-SA" dirty="0"/>
              <a:t>احتمال إصابتهم بالمرض بازدياد عدد الأقارب </a:t>
            </a:r>
            <a:r>
              <a:rPr lang="ar-SA" dirty="0" smtClean="0"/>
              <a:t>المصابين.</a:t>
            </a:r>
          </a:p>
          <a:p>
            <a:r>
              <a:rPr lang="ar-SA" dirty="0" smtClean="0"/>
              <a:t>فنسبة </a:t>
            </a:r>
            <a:r>
              <a:rPr lang="ar-SA" dirty="0"/>
              <a:t>الإصابة به بين التوائم المتماثلة (من نفس البويضة) تصل إلى 100%، وتصل إلى 25% لأولئك الذين لديهم تاريخ عائلي في الإصابة بالمرض. </a:t>
            </a:r>
            <a:endParaRPr lang="en-US" dirty="0"/>
          </a:p>
          <a:p>
            <a:endParaRPr lang="en-US" dirty="0"/>
          </a:p>
        </p:txBody>
      </p:sp>
    </p:spTree>
    <p:extLst>
      <p:ext uri="{BB962C8B-B14F-4D97-AF65-F5344CB8AC3E}">
        <p14:creationId xmlns:p14="http://schemas.microsoft.com/office/powerpoint/2010/main" val="2676636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r>
              <a:rPr lang="ar-SA" b="1" dirty="0"/>
              <a:t>أسباب </a:t>
            </a:r>
            <a:r>
              <a:rPr lang="ar-SA" b="1" dirty="0" smtClean="0"/>
              <a:t>المرض</a:t>
            </a:r>
            <a:endParaRPr lang="en-US" dirty="0"/>
          </a:p>
        </p:txBody>
      </p:sp>
      <p:sp>
        <p:nvSpPr>
          <p:cNvPr id="3" name="عنصر نائب للمحتوى 2"/>
          <p:cNvSpPr>
            <a:spLocks noGrp="1"/>
          </p:cNvSpPr>
          <p:nvPr>
            <p:ph idx="1"/>
          </p:nvPr>
        </p:nvSpPr>
        <p:spPr/>
        <p:txBody>
          <a:bodyPr>
            <a:normAutofit fontScale="92500" lnSpcReduction="10000"/>
          </a:bodyPr>
          <a:lstStyle/>
          <a:p>
            <a:r>
              <a:rPr lang="ar-SA" dirty="0" smtClean="0"/>
              <a:t>آلية </a:t>
            </a:r>
            <a:r>
              <a:rPr lang="ar-SA" dirty="0"/>
              <a:t>إفراز </a:t>
            </a:r>
            <a:r>
              <a:rPr lang="ar-SA" dirty="0" err="1"/>
              <a:t>الإنسولين</a:t>
            </a:r>
            <a:r>
              <a:rPr lang="ar-SA" dirty="0"/>
              <a:t> في الخلايا باء الطبيعية. يُنتج </a:t>
            </a:r>
            <a:r>
              <a:rPr lang="ar-SA" dirty="0" err="1"/>
              <a:t>الإنسولين</a:t>
            </a:r>
            <a:r>
              <a:rPr lang="ar-SA" dirty="0"/>
              <a:t> بمعدل أقل أو أكثر ثباتاً بغض النظر عن مستويات غلوكوز الدم. ويُخزن داخل فجوات للاستعداد لإفرازه بواسطة الإخراج الخلوي الذي يُحفز بزيادة مستويات غلوكوز الدم</a:t>
            </a:r>
            <a:r>
              <a:rPr lang="en-US" dirty="0"/>
              <a:t>.</a:t>
            </a:r>
          </a:p>
          <a:p>
            <a:r>
              <a:rPr lang="ar-SA" dirty="0"/>
              <a:t>إن </a:t>
            </a:r>
            <a:r>
              <a:rPr lang="ar-SA" dirty="0" err="1"/>
              <a:t>الإنسولين</a:t>
            </a:r>
            <a:r>
              <a:rPr lang="ar-SA" dirty="0"/>
              <a:t> الذي ينتجه البنكرياس هو الهرمون الأساسي الذي ينظم نقل الجلوكوز من الدم إلى معظم خلايا الجسم، خصوصاً الخلايا العضلية والخلايا الدهنية، ولكن لا ينقله إلى خلايا الجهاز العصبي المركزي. </a:t>
            </a:r>
            <a:endParaRPr lang="ar-SA" dirty="0" smtClean="0"/>
          </a:p>
          <a:p>
            <a:r>
              <a:rPr lang="ar-SA" dirty="0" smtClean="0"/>
              <a:t>لذلك </a:t>
            </a:r>
            <a:r>
              <a:rPr lang="ar-SA" dirty="0"/>
              <a:t>يؤدي نقص </a:t>
            </a:r>
            <a:r>
              <a:rPr lang="ar-SA" dirty="0" err="1"/>
              <a:t>الإنسولين</a:t>
            </a:r>
            <a:r>
              <a:rPr lang="ar-SA" dirty="0"/>
              <a:t> أو عدم استجابة الجسم له إلى أي نمط من أنماط السكري</a:t>
            </a:r>
            <a:r>
              <a:rPr lang="en-US" dirty="0" smtClean="0"/>
              <a:t>.</a:t>
            </a:r>
            <a:endParaRPr lang="en-US" dirty="0"/>
          </a:p>
        </p:txBody>
      </p:sp>
    </p:spTree>
    <p:extLst>
      <p:ext uri="{BB962C8B-B14F-4D97-AF65-F5344CB8AC3E}">
        <p14:creationId xmlns:p14="http://schemas.microsoft.com/office/powerpoint/2010/main" val="1302376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b="1" dirty="0" smtClean="0"/>
              <a:t>آلية استخدام السكر في الجسم</a:t>
            </a:r>
            <a:endParaRPr lang="en-US" b="1" dirty="0"/>
          </a:p>
        </p:txBody>
      </p:sp>
      <p:sp>
        <p:nvSpPr>
          <p:cNvPr id="3" name="عنصر نائب للمحتوى 2"/>
          <p:cNvSpPr>
            <a:spLocks noGrp="1"/>
          </p:cNvSpPr>
          <p:nvPr>
            <p:ph idx="1"/>
          </p:nvPr>
        </p:nvSpPr>
        <p:spPr/>
        <p:txBody>
          <a:bodyPr>
            <a:normAutofit fontScale="70000" lnSpcReduction="20000"/>
          </a:bodyPr>
          <a:lstStyle/>
          <a:p>
            <a:r>
              <a:rPr lang="ar-SA" dirty="0"/>
              <a:t>تتحول معظم الكربوهيدرات في الطعام إلى غلوكوز أحادي خلال ساعات </a:t>
            </a:r>
            <a:r>
              <a:rPr lang="ar-SA" dirty="0" smtClean="0"/>
              <a:t>قليلة.</a:t>
            </a:r>
          </a:p>
          <a:p>
            <a:r>
              <a:rPr lang="ar-SA" dirty="0" smtClean="0"/>
              <a:t>هذا </a:t>
            </a:r>
            <a:r>
              <a:rPr lang="ar-SA" dirty="0"/>
              <a:t>الغلوكوز الأحادي هو الكربوهيدرات الرئيسي في الدم الذي يُستخدم كوقود في </a:t>
            </a:r>
            <a:r>
              <a:rPr lang="ar-SA" dirty="0" smtClean="0"/>
              <a:t>الخلايا.</a:t>
            </a:r>
          </a:p>
          <a:p>
            <a:r>
              <a:rPr lang="ar-SA" dirty="0" smtClean="0"/>
              <a:t>يُفرز </a:t>
            </a:r>
            <a:r>
              <a:rPr lang="ar-SA" dirty="0" err="1"/>
              <a:t>الإنسولين</a:t>
            </a:r>
            <a:r>
              <a:rPr lang="ar-SA" dirty="0"/>
              <a:t> في الدم بواسطة خلايا بيتا في جزر </a:t>
            </a:r>
            <a:r>
              <a:rPr lang="ar-SA" dirty="0" err="1"/>
              <a:t>لانغرهانس</a:t>
            </a:r>
            <a:r>
              <a:rPr lang="ar-SA" dirty="0"/>
              <a:t> بالبنكرياس كرد فعل على ارتفاع مستويات غلوكوز الدم بعد الأكل. </a:t>
            </a:r>
            <a:endParaRPr lang="ar-SA" dirty="0" smtClean="0"/>
          </a:p>
          <a:p>
            <a:r>
              <a:rPr lang="ar-SA" dirty="0" smtClean="0"/>
              <a:t>يستخدم </a:t>
            </a:r>
            <a:r>
              <a:rPr lang="ar-SA" dirty="0" err="1"/>
              <a:t>الإنسولين</a:t>
            </a:r>
            <a:r>
              <a:rPr lang="ar-SA" dirty="0"/>
              <a:t> حوالي ثلثا خلايا الجسم لامتصاص الغلوكوز من الدم أو لاستخدامه كوقود للقيام بعمليات تحويلية تحتاجها الخلية لإنتاج جزيئات أخرى أو </a:t>
            </a:r>
            <a:r>
              <a:rPr lang="ar-SA" dirty="0" smtClean="0"/>
              <a:t>للتخزين.</a:t>
            </a:r>
          </a:p>
          <a:p>
            <a:r>
              <a:rPr lang="ar-SA" dirty="0" smtClean="0"/>
              <a:t>كذلك </a:t>
            </a:r>
            <a:r>
              <a:rPr lang="ar-SA" dirty="0"/>
              <a:t>فإن </a:t>
            </a:r>
            <a:r>
              <a:rPr lang="ar-SA" dirty="0" err="1"/>
              <a:t>الإنسولين</a:t>
            </a:r>
            <a:r>
              <a:rPr lang="ar-SA" dirty="0"/>
              <a:t> هو المؤشر الرئيسي لتحويل الغلوكوز إلى جليكوجين لتخزينه في داخل الكبد أو الخلايا </a:t>
            </a:r>
            <a:r>
              <a:rPr lang="ar-SA" dirty="0" smtClean="0"/>
              <a:t>العضلية.</a:t>
            </a:r>
          </a:p>
          <a:p>
            <a:r>
              <a:rPr lang="ar-SA" dirty="0" smtClean="0"/>
              <a:t>يؤدي </a:t>
            </a:r>
            <a:r>
              <a:rPr lang="ar-SA" dirty="0"/>
              <a:t>انخفاض مستويات الغلوكوز إلى تقليل إفراز </a:t>
            </a:r>
            <a:r>
              <a:rPr lang="ar-SA" dirty="0" err="1"/>
              <a:t>الإنسولين</a:t>
            </a:r>
            <a:r>
              <a:rPr lang="ar-SA" dirty="0"/>
              <a:t> من الخلايا باء وإلى التحويل العكسي إلى الجليكوجين الذي يعمل في الاتجاه المعاكس للأنسولين. </a:t>
            </a:r>
            <a:endParaRPr lang="ar-SA" dirty="0" smtClean="0"/>
          </a:p>
          <a:p>
            <a:r>
              <a:rPr lang="ar-SA" dirty="0" smtClean="0"/>
              <a:t>بذلك </a:t>
            </a:r>
            <a:r>
              <a:rPr lang="ar-SA" dirty="0"/>
              <a:t>يُسترجع الغلوكوز من الكبد إلى الدم؛ بينما تفتقد الخلايا العضلية آلية تحويل الجليكوجين المخزن فيها إلى </a:t>
            </a:r>
            <a:r>
              <a:rPr lang="ar-SA" dirty="0" smtClean="0"/>
              <a:t>غلوكوز</a:t>
            </a:r>
            <a:r>
              <a:rPr lang="en-US" dirty="0" smtClean="0"/>
              <a:t>.</a:t>
            </a:r>
            <a:endParaRPr lang="en-US" dirty="0" smtClean="0"/>
          </a:p>
        </p:txBody>
      </p:sp>
    </p:spTree>
    <p:extLst>
      <p:ext uri="{BB962C8B-B14F-4D97-AF65-F5344CB8AC3E}">
        <p14:creationId xmlns:p14="http://schemas.microsoft.com/office/powerpoint/2010/main" val="2068506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b="1" dirty="0"/>
              <a:t>آلية استخدام السكر في الجسم</a:t>
            </a:r>
            <a:endParaRPr lang="en-US" dirty="0"/>
          </a:p>
        </p:txBody>
      </p:sp>
      <p:sp>
        <p:nvSpPr>
          <p:cNvPr id="3" name="عنصر نائب للمحتوى 2"/>
          <p:cNvSpPr>
            <a:spLocks noGrp="1"/>
          </p:cNvSpPr>
          <p:nvPr>
            <p:ph idx="1"/>
          </p:nvPr>
        </p:nvSpPr>
        <p:spPr/>
        <p:txBody>
          <a:bodyPr>
            <a:normAutofit fontScale="77500" lnSpcReduction="20000"/>
          </a:bodyPr>
          <a:lstStyle/>
          <a:p>
            <a:r>
              <a:rPr lang="ar-SA" dirty="0"/>
              <a:t>تؤدي زيادة مستويات </a:t>
            </a:r>
            <a:r>
              <a:rPr lang="ar-SA" dirty="0" err="1"/>
              <a:t>الإنسولين</a:t>
            </a:r>
            <a:r>
              <a:rPr lang="ar-SA" dirty="0"/>
              <a:t> إلى زيادة عمليات البناء في الجسم مثل نمو الخلايا وزيادة عددها، تخليق البروتين وتخزين الدهون. </a:t>
            </a:r>
            <a:endParaRPr lang="ar-SA" dirty="0" smtClean="0"/>
          </a:p>
          <a:p>
            <a:r>
              <a:rPr lang="ar-SA" dirty="0" smtClean="0"/>
              <a:t>يكون </a:t>
            </a:r>
            <a:r>
              <a:rPr lang="ar-SA" dirty="0" err="1"/>
              <a:t>الإنسولين</a:t>
            </a:r>
            <a:r>
              <a:rPr lang="ar-SA" dirty="0"/>
              <a:t> هو المؤشر الرئيسي في تحويل اتجاه العديد من عمليات التمثيل الغذائي ثنائية الاتجاه من الهدم إلى البناء والعكس. </a:t>
            </a:r>
            <a:endParaRPr lang="ar-SA" dirty="0" smtClean="0"/>
          </a:p>
          <a:p>
            <a:r>
              <a:rPr lang="ar-SA" dirty="0" smtClean="0"/>
              <a:t>عندما </a:t>
            </a:r>
            <a:r>
              <a:rPr lang="ar-SA" dirty="0"/>
              <a:t>يكون مستوى غلوكوز الدم منخفضاً فإنه يحفز حرق دهون الجسم. </a:t>
            </a:r>
            <a:endParaRPr lang="ar-SA" dirty="0" smtClean="0"/>
          </a:p>
          <a:p>
            <a:r>
              <a:rPr lang="ar-SA" dirty="0" smtClean="0"/>
              <a:t>إذا </a:t>
            </a:r>
            <a:r>
              <a:rPr lang="ar-SA" dirty="0"/>
              <a:t>كانت كمية </a:t>
            </a:r>
            <a:r>
              <a:rPr lang="ar-SA" dirty="0" err="1"/>
              <a:t>الإنسولين</a:t>
            </a:r>
            <a:r>
              <a:rPr lang="ar-SA" dirty="0"/>
              <a:t> المتاحة غير كافية، أو إذا كانت استجابة الخلايا ضعيفة لمفعول </a:t>
            </a:r>
            <a:r>
              <a:rPr lang="ar-SA" dirty="0" err="1"/>
              <a:t>الإنسولين</a:t>
            </a:r>
            <a:r>
              <a:rPr lang="ar-SA" dirty="0"/>
              <a:t> (مقاومة أو مناعة ضد الأنسولين)، فلن يُمتص الغلوكوز بطريقة صحيحة من خلايا الجسم التي تحتاجه ولن يُخزن الغلوكوز في الكبد والعضلات بصورة مناسبة. </a:t>
            </a:r>
            <a:endParaRPr lang="ar-SA" dirty="0" smtClean="0"/>
          </a:p>
          <a:p>
            <a:r>
              <a:rPr lang="ar-SA" dirty="0" smtClean="0"/>
              <a:t>بذلك </a:t>
            </a:r>
            <a:r>
              <a:rPr lang="ar-SA" dirty="0"/>
              <a:t>تكون المحصلة النهائية هي استمرار ارتفاع مستويات غلوكوز الدم، ضعف تخليق البروتين وبعض اضطرابات التمثيل الغذائي مثل تحمض الدم</a:t>
            </a:r>
            <a:r>
              <a:rPr lang="en-US" dirty="0" smtClean="0"/>
              <a:t>.</a:t>
            </a:r>
            <a:endParaRPr lang="en-US" dirty="0"/>
          </a:p>
        </p:txBody>
      </p:sp>
    </p:spTree>
    <p:extLst>
      <p:ext uri="{BB962C8B-B14F-4D97-AF65-F5344CB8AC3E}">
        <p14:creationId xmlns:p14="http://schemas.microsoft.com/office/powerpoint/2010/main" val="1791526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r>
              <a:rPr lang="ar-SA" b="1" dirty="0"/>
              <a:t>التشخيص</a:t>
            </a:r>
            <a:r>
              <a:rPr lang="ar-SA" b="1" dirty="0" smtClean="0"/>
              <a:t>:</a:t>
            </a:r>
            <a:endParaRPr lang="en-US" dirty="0"/>
          </a:p>
        </p:txBody>
      </p:sp>
      <p:sp>
        <p:nvSpPr>
          <p:cNvPr id="3" name="عنصر نائب للمحتوى 2"/>
          <p:cNvSpPr>
            <a:spLocks noGrp="1"/>
          </p:cNvSpPr>
          <p:nvPr>
            <p:ph idx="1"/>
          </p:nvPr>
        </p:nvSpPr>
        <p:spPr/>
        <p:txBody>
          <a:bodyPr>
            <a:normAutofit fontScale="77500" lnSpcReduction="20000"/>
          </a:bodyPr>
          <a:lstStyle/>
          <a:p>
            <a:r>
              <a:rPr lang="ar-SA" dirty="0" smtClean="0"/>
              <a:t>يُشخص </a:t>
            </a:r>
            <a:r>
              <a:rPr lang="ar-SA" dirty="0"/>
              <a:t>النمط الأول والعديد من حالات النمط الثاني من السكري بناء على الأعراض الأولية التي تظهر في بداية المرض مثل كثرة التبول والعطش الزائد وقد يصاحبها فقد للوزن، وتتطور هذه الأعراض عادة على مدار الأيام والأسابيع. </a:t>
            </a:r>
            <a:endParaRPr lang="ar-SA" dirty="0" smtClean="0"/>
          </a:p>
          <a:p>
            <a:r>
              <a:rPr lang="ar-SA" dirty="0" smtClean="0"/>
              <a:t>يعاني </a:t>
            </a:r>
            <a:r>
              <a:rPr lang="ar-SA" dirty="0"/>
              <a:t>حوالي ربع الناس المرضى بالنمط الأول من السكري من تحمض الدم </a:t>
            </a:r>
            <a:r>
              <a:rPr lang="ar-SA" dirty="0" err="1"/>
              <a:t>الكيتوني</a:t>
            </a:r>
            <a:r>
              <a:rPr lang="ar-SA" dirty="0"/>
              <a:t> عندما يتم إدراك أصابتهم بالمرض. </a:t>
            </a:r>
            <a:endParaRPr lang="ar-SA" dirty="0" smtClean="0"/>
          </a:p>
          <a:p>
            <a:r>
              <a:rPr lang="ar-SA" dirty="0" smtClean="0"/>
              <a:t>يتم </a:t>
            </a:r>
            <a:r>
              <a:rPr lang="ar-SA" dirty="0"/>
              <a:t>عادة تشخيص بقية أنماط السكري بطرق أخرى مثل الفحص الطبي الدوري، اكتشاف ارتفاع مستوى غلوكوز الدم أثناء أجراء أحد التحاليل؛ أو عن طريق وجود عرض ثانوي مثل تغيرات الرؤية أو التعب غير </a:t>
            </a:r>
            <a:r>
              <a:rPr lang="ar-SA" dirty="0" smtClean="0"/>
              <a:t>المبرر.</a:t>
            </a:r>
          </a:p>
          <a:p>
            <a:r>
              <a:rPr lang="ar-SA" dirty="0" smtClean="0"/>
              <a:t>يتم </a:t>
            </a:r>
            <a:r>
              <a:rPr lang="ar-SA" dirty="0"/>
              <a:t>عادة اكتشاف المرض عندما يعاني المريض من مشاكل يسببها السكري بكثرة مثل السكتات القلبية، اعتلال الكلى، بطئ التئام الجروح أو تقيح القدم، مشكلة معينة في العين، إصابة فطرية معينة، أو ولادة طفل ضخم الجثة أو يعاني من انخفاض مستوى سكر الدم</a:t>
            </a:r>
            <a:r>
              <a:rPr lang="en-US" dirty="0" smtClean="0"/>
              <a:t>.</a:t>
            </a:r>
            <a:r>
              <a:rPr lang="ar-SA" dirty="0"/>
              <a:t> </a:t>
            </a:r>
            <a:endParaRPr lang="en-US" dirty="0"/>
          </a:p>
          <a:p>
            <a:endParaRPr lang="en-US" dirty="0"/>
          </a:p>
        </p:txBody>
      </p:sp>
    </p:spTree>
    <p:extLst>
      <p:ext uri="{BB962C8B-B14F-4D97-AF65-F5344CB8AC3E}">
        <p14:creationId xmlns:p14="http://schemas.microsoft.com/office/powerpoint/2010/main" val="29606752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endParaRPr lang="en-US"/>
          </a:p>
        </p:txBody>
      </p:sp>
      <p:sp>
        <p:nvSpPr>
          <p:cNvPr id="3" name="عنصر نائب للمحتوى 2"/>
          <p:cNvSpPr>
            <a:spLocks noGrp="1"/>
          </p:cNvSpPr>
          <p:nvPr>
            <p:ph idx="1"/>
          </p:nvPr>
        </p:nvSpPr>
        <p:spPr/>
        <p:txBody>
          <a:bodyPr>
            <a:normAutofit lnSpcReduction="10000"/>
          </a:bodyPr>
          <a:lstStyle/>
          <a:p>
            <a:r>
              <a:rPr lang="ar-SA" dirty="0" smtClean="0"/>
              <a:t>يتميز </a:t>
            </a:r>
            <a:r>
              <a:rPr lang="ar-SA" dirty="0"/>
              <a:t>السكري بارتفاع متقطع أو مستمر في غلوكوز الدم ويمكن الاستدلال عليه بواحد من القيم التالية</a:t>
            </a:r>
            <a:r>
              <a:rPr lang="en-US" dirty="0"/>
              <a:t>:</a:t>
            </a:r>
          </a:p>
          <a:p>
            <a:r>
              <a:rPr lang="ar-SA" dirty="0"/>
              <a:t>قياس مستوى غلوكوز الدم أثناء </a:t>
            </a:r>
            <a:r>
              <a:rPr lang="ar-SA" dirty="0" smtClean="0"/>
              <a:t>الصيام</a:t>
            </a:r>
            <a:r>
              <a:rPr lang="en-US" dirty="0" smtClean="0"/>
              <a:t> </a:t>
            </a:r>
            <a:r>
              <a:rPr lang="ar-SA" dirty="0" smtClean="0"/>
              <a:t> </a:t>
            </a:r>
            <a:r>
              <a:rPr lang="en-US" dirty="0" smtClean="0"/>
              <a:t>)</a:t>
            </a:r>
            <a:r>
              <a:rPr lang="ar-SA" dirty="0" smtClean="0"/>
              <a:t>126 مليغرام/ديسيلتر</a:t>
            </a:r>
            <a:r>
              <a:rPr lang="en-US" dirty="0" smtClean="0"/>
              <a:t>(</a:t>
            </a:r>
            <a:r>
              <a:rPr lang="ar-SA" dirty="0" smtClean="0"/>
              <a:t> </a:t>
            </a:r>
            <a:r>
              <a:rPr lang="ar-SA" dirty="0"/>
              <a:t>أو أعلى</a:t>
            </a:r>
            <a:r>
              <a:rPr lang="en-US" dirty="0"/>
              <a:t>.</a:t>
            </a:r>
          </a:p>
          <a:p>
            <a:r>
              <a:rPr lang="ar-SA" dirty="0"/>
              <a:t>قياس مستوى غلوكوز الدم </a:t>
            </a:r>
            <a:r>
              <a:rPr lang="en-US" dirty="0" smtClean="0"/>
              <a:t>)</a:t>
            </a:r>
            <a:r>
              <a:rPr lang="ar-SA" dirty="0" smtClean="0"/>
              <a:t>200 مليغرام/ديسيلتر</a:t>
            </a:r>
            <a:r>
              <a:rPr lang="en-US" dirty="0" smtClean="0"/>
              <a:t>(</a:t>
            </a:r>
            <a:r>
              <a:rPr lang="ar-SA" dirty="0" smtClean="0"/>
              <a:t> أو </a:t>
            </a:r>
            <a:r>
              <a:rPr lang="ar-SA" dirty="0"/>
              <a:t>أعلى وذلك بعد ساعتين من تناول </a:t>
            </a:r>
            <a:r>
              <a:rPr lang="en-US" dirty="0" smtClean="0"/>
              <a:t>)</a:t>
            </a:r>
            <a:r>
              <a:rPr lang="ar-SA" dirty="0" smtClean="0"/>
              <a:t>75 جرام</a:t>
            </a:r>
            <a:r>
              <a:rPr lang="en-US" dirty="0" smtClean="0"/>
              <a:t>(</a:t>
            </a:r>
            <a:r>
              <a:rPr lang="ar-SA" dirty="0" smtClean="0"/>
              <a:t> </a:t>
            </a:r>
            <a:r>
              <a:rPr lang="ar-SA" dirty="0"/>
              <a:t>غلوكوز كما يُتبع في اختبار تحمل الغلوكوز</a:t>
            </a:r>
            <a:r>
              <a:rPr lang="en-US" dirty="0"/>
              <a:t>.</a:t>
            </a:r>
          </a:p>
          <a:p>
            <a:r>
              <a:rPr lang="ar-SA" dirty="0"/>
              <a:t>قياس عشوائي لمستوى غلوكوز الدم </a:t>
            </a:r>
            <a:r>
              <a:rPr lang="en-US" dirty="0" smtClean="0"/>
              <a:t>)</a:t>
            </a:r>
            <a:r>
              <a:rPr lang="ar-SA" dirty="0" smtClean="0"/>
              <a:t>200 مليغرام/ديسيلتر</a:t>
            </a:r>
            <a:r>
              <a:rPr lang="en-US" dirty="0" smtClean="0"/>
              <a:t>(</a:t>
            </a:r>
            <a:r>
              <a:rPr lang="ar-SA" dirty="0" smtClean="0"/>
              <a:t>  </a:t>
            </a:r>
            <a:r>
              <a:rPr lang="ar-SA" dirty="0"/>
              <a:t>أو أعلى</a:t>
            </a:r>
            <a:r>
              <a:rPr lang="en-US" dirty="0"/>
              <a:t>.</a:t>
            </a:r>
          </a:p>
          <a:p>
            <a:endParaRPr lang="en-US" dirty="0"/>
          </a:p>
        </p:txBody>
      </p:sp>
    </p:spTree>
    <p:extLst>
      <p:ext uri="{BB962C8B-B14F-4D97-AF65-F5344CB8AC3E}">
        <p14:creationId xmlns:p14="http://schemas.microsoft.com/office/powerpoint/2010/main" val="14374489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b="1" dirty="0" smtClean="0"/>
              <a:t>الفحص:</a:t>
            </a:r>
            <a:endParaRPr lang="en-US" b="1" dirty="0"/>
          </a:p>
        </p:txBody>
      </p:sp>
      <p:sp>
        <p:nvSpPr>
          <p:cNvPr id="3" name="عنصر نائب للمحتوى 2"/>
          <p:cNvSpPr>
            <a:spLocks noGrp="1"/>
          </p:cNvSpPr>
          <p:nvPr>
            <p:ph idx="1"/>
          </p:nvPr>
        </p:nvSpPr>
        <p:spPr/>
        <p:txBody>
          <a:bodyPr>
            <a:normAutofit fontScale="85000" lnSpcReduction="10000"/>
          </a:bodyPr>
          <a:lstStyle/>
          <a:p>
            <a:r>
              <a:rPr lang="ar-SA" dirty="0"/>
              <a:t>بعمل فحص السكري للعديد من الأفراد في مراحل حياتهم المختلفة وكذلك لأولئك الذين لديهم احتمال عالي للإصابة </a:t>
            </a:r>
            <a:r>
              <a:rPr lang="ar-SA" dirty="0" smtClean="0"/>
              <a:t>بالمرض.</a:t>
            </a:r>
            <a:endParaRPr lang="en-US" dirty="0" smtClean="0"/>
          </a:p>
          <a:p>
            <a:r>
              <a:rPr lang="ar-SA" dirty="0" smtClean="0"/>
              <a:t>تتنوع </a:t>
            </a:r>
            <a:r>
              <a:rPr lang="ar-SA" dirty="0"/>
              <a:t>اختبارات الفحص طبقاً للظروف والسياسة الصحية </a:t>
            </a:r>
            <a:r>
              <a:rPr lang="ar-SA" dirty="0" smtClean="0"/>
              <a:t>المحلية.</a:t>
            </a:r>
            <a:endParaRPr lang="en-US" dirty="0" smtClean="0"/>
          </a:p>
          <a:p>
            <a:r>
              <a:rPr lang="ar-SA" dirty="0" smtClean="0"/>
              <a:t>تتضمن </a:t>
            </a:r>
            <a:r>
              <a:rPr lang="ar-SA" dirty="0"/>
              <a:t>هذه الاختبارات القياس العشوائي لغلوكوز الدم، قياس غلوكوز الدم أثناء الصيام، وقياس غلوكوز الدم بعد ساعتين من تناول 75 غرام غلوكوز أو حتى اختبار قياس تحمل الغلوكوز </a:t>
            </a:r>
            <a:r>
              <a:rPr lang="ar-SA" dirty="0" smtClean="0"/>
              <a:t>الرسمي.</a:t>
            </a:r>
            <a:endParaRPr lang="en-US" dirty="0" smtClean="0"/>
          </a:p>
          <a:p>
            <a:r>
              <a:rPr lang="ar-SA" dirty="0" smtClean="0"/>
              <a:t>يُوصى </a:t>
            </a:r>
            <a:r>
              <a:rPr lang="ar-SA" dirty="0"/>
              <a:t>بعمل فحص طبي شامل للبالغين من العمر 40 أو 50 عاماً وبصورة دورية بعد تخطي هذا العمر. </a:t>
            </a:r>
            <a:endParaRPr lang="en-US" dirty="0" smtClean="0"/>
          </a:p>
          <a:p>
            <a:r>
              <a:rPr lang="ar-SA" dirty="0" smtClean="0"/>
              <a:t>يُوصى </a:t>
            </a:r>
            <a:r>
              <a:rPr lang="ar-SA" dirty="0"/>
              <a:t>عادة بهذا الفحص مبكراً لأولئك الذين لديهم احتمال عالي للإصابة مثل المرضى البدينين، أو الذين لديهم تاريخ عائلي من الإصابة بالسكري، أو بعض الأجناس البشرية التي يكثر فيها الإصابة </a:t>
            </a:r>
            <a:r>
              <a:rPr lang="ar-SA" dirty="0" smtClean="0"/>
              <a:t>بالمرض</a:t>
            </a:r>
            <a:r>
              <a:rPr lang="ar-SA" dirty="0"/>
              <a:t>.</a:t>
            </a:r>
            <a:endParaRPr lang="ar-SA" dirty="0"/>
          </a:p>
        </p:txBody>
      </p:sp>
    </p:spTree>
    <p:extLst>
      <p:ext uri="{BB962C8B-B14F-4D97-AF65-F5344CB8AC3E}">
        <p14:creationId xmlns:p14="http://schemas.microsoft.com/office/powerpoint/2010/main" val="3170355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b="1" dirty="0" smtClean="0"/>
              <a:t>مقدمة</a:t>
            </a:r>
            <a:endParaRPr lang="en-US" b="1" dirty="0"/>
          </a:p>
        </p:txBody>
      </p:sp>
      <p:sp>
        <p:nvSpPr>
          <p:cNvPr id="3" name="عنصر نائب للمحتوى 2"/>
          <p:cNvSpPr>
            <a:spLocks noGrp="1"/>
          </p:cNvSpPr>
          <p:nvPr>
            <p:ph idx="1"/>
          </p:nvPr>
        </p:nvSpPr>
        <p:spPr/>
        <p:txBody>
          <a:bodyPr>
            <a:normAutofit fontScale="77500" lnSpcReduction="20000"/>
          </a:bodyPr>
          <a:lstStyle/>
          <a:p>
            <a:r>
              <a:rPr lang="ar-SA" dirty="0"/>
              <a:t>تشير التقديرات إلى إصابة 422 مليون شخص بالغ بالسكري على الصعيد العالمي في عام 2014 مقارنة بإصابة 108 ملايين شخص في عام 1980. وكاد معدل الانتشار العالمي للسكري (الموحد حسب السن) يتضاعف منذ عام 1980، إذ ارتفع من 4.7% إلى 8.5% لدى البالغين. ويبرز هذا زيادة في عوامل الخطر المرتبطة بقضايا مثل زيادة الوزن والسمنة. وعلى مدى العقد الماضي، اتسعت رقعة انتشار مرض السكري </a:t>
            </a:r>
            <a:r>
              <a:rPr lang="ar-SA" dirty="0" err="1"/>
              <a:t>اتساعات</a:t>
            </a:r>
            <a:r>
              <a:rPr lang="ar-SA" dirty="0"/>
              <a:t> كبيرا في البلدان منخفضة ومتوسطة الدخل عنها في البلدان مرتفعة الدخل</a:t>
            </a:r>
            <a:r>
              <a:rPr lang="en-US" dirty="0"/>
              <a:t>.</a:t>
            </a:r>
          </a:p>
          <a:p>
            <a:r>
              <a:rPr lang="ar-SA" dirty="0" smtClean="0"/>
              <a:t>مرض </a:t>
            </a:r>
            <a:r>
              <a:rPr lang="ar-SA" dirty="0"/>
              <a:t>السكري هو سبب رئيس من أسباب الإصابة بالعمى وبالفشل الكلوي وبالنوبات القلبية وبالسكتات الدماغية وببتر الأطراف السفلية</a:t>
            </a:r>
            <a:r>
              <a:rPr lang="ar-SA" dirty="0" smtClean="0"/>
              <a:t>.</a:t>
            </a:r>
            <a:endParaRPr lang="en-US" dirty="0" smtClean="0"/>
          </a:p>
          <a:p>
            <a:r>
              <a:rPr lang="ar-SA" dirty="0" smtClean="0"/>
              <a:t>يمكن </a:t>
            </a:r>
            <a:r>
              <a:rPr lang="ar-SA" dirty="0"/>
              <a:t>— باتباع نظام غذائي صحي بالتزامن مع نشاط بدني جيد مع الامتناع عن التدخين — منع مرض السكري من النوع 2 أو تأخير الإصابة </a:t>
            </a:r>
            <a:r>
              <a:rPr lang="ar-SA" dirty="0" smtClean="0"/>
              <a:t>به.</a:t>
            </a:r>
            <a:endParaRPr lang="en-US" dirty="0" smtClean="0"/>
          </a:p>
          <a:p>
            <a:r>
              <a:rPr lang="ar-SA" dirty="0" smtClean="0"/>
              <a:t>فضلا </a:t>
            </a:r>
            <a:r>
              <a:rPr lang="ar-SA" dirty="0"/>
              <a:t>عن ذلك، فإن من الممكن علاج مرض السكري وتجنب عواقبه أو تأخير ظهورها من خلال الأدوية والفحص المنتظم وعلاج أية مضاعفات</a:t>
            </a:r>
            <a:r>
              <a:rPr lang="en-US" dirty="0"/>
              <a:t>.</a:t>
            </a:r>
          </a:p>
          <a:p>
            <a:endParaRPr lang="en-US" dirty="0"/>
          </a:p>
        </p:txBody>
      </p:sp>
    </p:spTree>
    <p:extLst>
      <p:ext uri="{BB962C8B-B14F-4D97-AF65-F5344CB8AC3E}">
        <p14:creationId xmlns:p14="http://schemas.microsoft.com/office/powerpoint/2010/main" val="39163698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b="1" dirty="0"/>
              <a:t>الفحص:</a:t>
            </a:r>
            <a:endParaRPr lang="en-US" dirty="0"/>
          </a:p>
        </p:txBody>
      </p:sp>
      <p:sp>
        <p:nvSpPr>
          <p:cNvPr id="3" name="عنصر نائب للمحتوى 2"/>
          <p:cNvSpPr>
            <a:spLocks noGrp="1"/>
          </p:cNvSpPr>
          <p:nvPr>
            <p:ph idx="1"/>
          </p:nvPr>
        </p:nvSpPr>
        <p:spPr/>
        <p:txBody>
          <a:bodyPr>
            <a:normAutofit/>
          </a:bodyPr>
          <a:lstStyle/>
          <a:p>
            <a:r>
              <a:rPr lang="ar-SA" dirty="0" smtClean="0"/>
              <a:t>يُفحص </a:t>
            </a:r>
            <a:r>
              <a:rPr lang="ar-SA" dirty="0"/>
              <a:t>المرضى الذين تأكدت إصابتهم بالسكري دورياً للتحكم في </a:t>
            </a:r>
            <a:r>
              <a:rPr lang="ar-SA" dirty="0" smtClean="0"/>
              <a:t>المضاعفات.</a:t>
            </a:r>
          </a:p>
          <a:p>
            <a:r>
              <a:rPr lang="ar-SA" dirty="0" smtClean="0"/>
              <a:t>هذا </a:t>
            </a:r>
            <a:r>
              <a:rPr lang="ar-SA" dirty="0"/>
              <a:t>يتضمن اختبارات سنوية للبول لقياس البول الزلالي الدقيق وفحص شبكية العين (تصوير الشبكية) لتحديد مدى </a:t>
            </a:r>
            <a:r>
              <a:rPr lang="ar-SA" dirty="0" smtClean="0"/>
              <a:t>اعتلالها.</a:t>
            </a:r>
          </a:p>
          <a:p>
            <a:r>
              <a:rPr lang="ar-SA" dirty="0" smtClean="0"/>
              <a:t>ساعد </a:t>
            </a:r>
            <a:r>
              <a:rPr lang="ar-SA" dirty="0"/>
              <a:t>فحص الشبكية لمرضى السكري على تقليل عدد المصابين بالعمى جراء هذا المرض.</a:t>
            </a:r>
            <a:endParaRPr lang="en-US" dirty="0"/>
          </a:p>
          <a:p>
            <a:endParaRPr lang="en-US" dirty="0"/>
          </a:p>
        </p:txBody>
      </p:sp>
    </p:spTree>
    <p:extLst>
      <p:ext uri="{BB962C8B-B14F-4D97-AF65-F5344CB8AC3E}">
        <p14:creationId xmlns:p14="http://schemas.microsoft.com/office/powerpoint/2010/main" val="11671774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r>
              <a:rPr lang="ar-SA" b="1" dirty="0" smtClean="0"/>
              <a:t>الوقاية</a:t>
            </a:r>
            <a:endParaRPr lang="en-US" dirty="0"/>
          </a:p>
        </p:txBody>
      </p:sp>
      <p:sp>
        <p:nvSpPr>
          <p:cNvPr id="3" name="عنصر نائب للمحتوى 2"/>
          <p:cNvSpPr>
            <a:spLocks noGrp="1"/>
          </p:cNvSpPr>
          <p:nvPr>
            <p:ph idx="1"/>
          </p:nvPr>
        </p:nvSpPr>
        <p:spPr/>
        <p:txBody>
          <a:bodyPr>
            <a:normAutofit fontScale="85000" lnSpcReduction="10000"/>
          </a:bodyPr>
          <a:lstStyle/>
          <a:p>
            <a:r>
              <a:rPr lang="ar-SA" dirty="0" smtClean="0"/>
              <a:t>توجد </a:t>
            </a:r>
            <a:r>
              <a:rPr lang="ar-SA" dirty="0"/>
              <a:t>العديد من العوامل التي تزيد من احتمال الإصابة بالنمط الأول من السكري ومنها التهيؤ الجيني للإصابة </a:t>
            </a:r>
            <a:r>
              <a:rPr lang="ar-SA" dirty="0" smtClean="0"/>
              <a:t>بالمرض</a:t>
            </a:r>
            <a:r>
              <a:rPr lang="ar-SA" dirty="0"/>
              <a:t>.</a:t>
            </a:r>
            <a:r>
              <a:rPr lang="ar-SA" dirty="0"/>
              <a:t> </a:t>
            </a:r>
            <a:endParaRPr lang="en-US" dirty="0"/>
          </a:p>
          <a:p>
            <a:r>
              <a:rPr lang="ar-SA" dirty="0" smtClean="0"/>
              <a:t>ترجح </a:t>
            </a:r>
            <a:r>
              <a:rPr lang="ar-SA" dirty="0"/>
              <a:t>بعض الأبحاث أن الرضاعة الطبيعية تقلل احتمال الإصابة </a:t>
            </a:r>
            <a:r>
              <a:rPr lang="ar-SA" dirty="0" smtClean="0"/>
              <a:t>بالمرض.</a:t>
            </a:r>
          </a:p>
          <a:p>
            <a:r>
              <a:rPr lang="ar-SA" dirty="0"/>
              <a:t>يمكن تقليل احتمال الإصابة بالنمط الثاني من السكري بتغيير نمط التغذية وزيادة النشاط البدني.</a:t>
            </a:r>
          </a:p>
          <a:p>
            <a:r>
              <a:rPr lang="ar-SA" dirty="0"/>
              <a:t>توصي الجمعية الأمريكية للسكري بالحفاظ على وزن صحي وممارسة الرياضة لمدة ساعتين ونصف أسبوعيا (المشي السريع يؤدي الغرض) وتناول الدهون باعتدال وتناول كمية كافية من الألياف والحبوب الكاملة.</a:t>
            </a:r>
          </a:p>
          <a:p>
            <a:r>
              <a:rPr lang="ar-SA" dirty="0"/>
              <a:t>لا يوجد أدلة كافية على أن تناول الأغذية شحيحة السكريات يمكن أن تكون مفيدة طبياً</a:t>
            </a:r>
            <a:r>
              <a:rPr lang="en-US" dirty="0"/>
              <a:t>.</a:t>
            </a:r>
          </a:p>
          <a:p>
            <a:pPr marL="0" indent="0">
              <a:buNone/>
            </a:pPr>
            <a:endParaRPr lang="en-US" dirty="0"/>
          </a:p>
        </p:txBody>
      </p:sp>
    </p:spTree>
    <p:extLst>
      <p:ext uri="{BB962C8B-B14F-4D97-AF65-F5344CB8AC3E}">
        <p14:creationId xmlns:p14="http://schemas.microsoft.com/office/powerpoint/2010/main" val="13445382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r>
              <a:rPr lang="ar-SA" b="1" dirty="0"/>
              <a:t>معالجة طبيعية </a:t>
            </a:r>
            <a:r>
              <a:rPr lang="ar-SA" b="1" dirty="0" smtClean="0"/>
              <a:t>حديثة</a:t>
            </a:r>
            <a:endParaRPr lang="en-US" dirty="0"/>
          </a:p>
        </p:txBody>
      </p:sp>
      <p:sp>
        <p:nvSpPr>
          <p:cNvPr id="3" name="عنصر نائب للمحتوى 2"/>
          <p:cNvSpPr>
            <a:spLocks noGrp="1"/>
          </p:cNvSpPr>
          <p:nvPr>
            <p:ph idx="1"/>
          </p:nvPr>
        </p:nvSpPr>
        <p:spPr/>
        <p:txBody>
          <a:bodyPr>
            <a:normAutofit fontScale="85000" lnSpcReduction="20000"/>
          </a:bodyPr>
          <a:lstStyle/>
          <a:p>
            <a:r>
              <a:rPr lang="ar-SA" dirty="0" smtClean="0"/>
              <a:t>طريقة اتباع </a:t>
            </a:r>
            <a:r>
              <a:rPr lang="ar-SA" dirty="0"/>
              <a:t>نمط صحي في الغذاء وممارسة الرياضة لمدة 20 دقيقة يوميا. </a:t>
            </a:r>
            <a:endParaRPr lang="ar-SA" dirty="0" smtClean="0"/>
          </a:p>
          <a:p>
            <a:r>
              <a:rPr lang="ar-SA" dirty="0" smtClean="0"/>
              <a:t>الغذاء </a:t>
            </a:r>
            <a:r>
              <a:rPr lang="ar-SA" dirty="0"/>
              <a:t>تكثر فيه الخضروات، مثل البروكلي والطماطم </a:t>
            </a:r>
            <a:r>
              <a:rPr lang="ar-SA" dirty="0" err="1"/>
              <a:t>والكوساء</a:t>
            </a:r>
            <a:r>
              <a:rPr lang="ar-SA" dirty="0"/>
              <a:t> والفلفل الرومي بأنواعه الأصفر والأحمر والاخضر والبازلاء والقرنبيط والباذنجان مع التقليل من أكل المربى والحلويات. </a:t>
            </a:r>
            <a:endParaRPr lang="ar-SA" dirty="0" smtClean="0"/>
          </a:p>
          <a:p>
            <a:r>
              <a:rPr lang="ar-SA" dirty="0" smtClean="0"/>
              <a:t>على </a:t>
            </a:r>
            <a:r>
              <a:rPr lang="ar-SA" dirty="0"/>
              <a:t>ان يتم استخدام زيت الزيتون أو زيت بذرة الكتان أو زيت الذرة في عملية الطبخ بدلا من السمن والزبد. </a:t>
            </a:r>
            <a:endParaRPr lang="ar-SA" dirty="0" smtClean="0"/>
          </a:p>
          <a:p>
            <a:r>
              <a:rPr lang="ar-SA" dirty="0" smtClean="0"/>
              <a:t>كذلك </a:t>
            </a:r>
            <a:r>
              <a:rPr lang="ar-SA" dirty="0"/>
              <a:t>تنصح إدارة الصحة الأمريكية بتناول الزبادي الغير </a:t>
            </a:r>
            <a:r>
              <a:rPr lang="ar-SA" dirty="0" smtClean="0"/>
              <a:t>محلى.</a:t>
            </a:r>
          </a:p>
          <a:p>
            <a:r>
              <a:rPr lang="ar-SA" dirty="0" smtClean="0"/>
              <a:t>إن </a:t>
            </a:r>
            <a:r>
              <a:rPr lang="ar-SA" dirty="0"/>
              <a:t>اتباع نمط صحي في الغذاء مع ممارسة بسيطة للرياضة يمكن أن يمنع أو يؤخر الإصابة بالسكري. </a:t>
            </a:r>
            <a:endParaRPr lang="ar-SA" dirty="0" smtClean="0"/>
          </a:p>
          <a:p>
            <a:r>
              <a:rPr lang="ar-SA" dirty="0" smtClean="0"/>
              <a:t>كما </a:t>
            </a:r>
            <a:r>
              <a:rPr lang="ar-SA" dirty="0"/>
              <a:t>أن هذا النمط يساعد المصابين بالسكري بالفعل، حيث يقل اعتمادهم على تعاطي الأدوية الخاصة لعلاج السكري</a:t>
            </a:r>
            <a:r>
              <a:rPr lang="en-US" dirty="0" smtClean="0"/>
              <a:t>.</a:t>
            </a:r>
            <a:endParaRPr lang="en-US" dirty="0"/>
          </a:p>
        </p:txBody>
      </p:sp>
    </p:spTree>
    <p:extLst>
      <p:ext uri="{BB962C8B-B14F-4D97-AF65-F5344CB8AC3E}">
        <p14:creationId xmlns:p14="http://schemas.microsoft.com/office/powerpoint/2010/main" val="36697284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r>
              <a:rPr lang="ar-SA" b="1" dirty="0" smtClean="0"/>
              <a:t>العلاج</a:t>
            </a:r>
            <a:endParaRPr lang="en-US" dirty="0"/>
          </a:p>
        </p:txBody>
      </p:sp>
      <p:sp>
        <p:nvSpPr>
          <p:cNvPr id="3" name="عنصر نائب للمحتوى 2"/>
          <p:cNvSpPr>
            <a:spLocks noGrp="1"/>
          </p:cNvSpPr>
          <p:nvPr>
            <p:ph idx="1"/>
          </p:nvPr>
        </p:nvSpPr>
        <p:spPr>
          <a:xfrm>
            <a:off x="457200" y="1484784"/>
            <a:ext cx="8229600" cy="4536504"/>
          </a:xfrm>
        </p:spPr>
        <p:txBody>
          <a:bodyPr>
            <a:normAutofit fontScale="70000" lnSpcReduction="20000"/>
          </a:bodyPr>
          <a:lstStyle/>
          <a:p>
            <a:r>
              <a:rPr lang="ar-SA" dirty="0" smtClean="0"/>
              <a:t>إن </a:t>
            </a:r>
            <a:r>
              <a:rPr lang="ar-SA" dirty="0"/>
              <a:t>السكري مرض متعذر البرء حالياً، أي لا يشفى. ويتم التركيز في علاجه على التضبيط أو تفادي المضاعفات قصيرة أو طويلة المدى التي يمكن أن يسببها </a:t>
            </a:r>
            <a:r>
              <a:rPr lang="ar-SA" dirty="0" smtClean="0"/>
              <a:t>المرض.</a:t>
            </a:r>
          </a:p>
          <a:p>
            <a:r>
              <a:rPr lang="ar-SA" dirty="0" smtClean="0"/>
              <a:t>يوجد </a:t>
            </a:r>
            <a:r>
              <a:rPr lang="ar-SA" dirty="0"/>
              <a:t>دور استثنائي وهام لمعرفة المريض بالمرض والتغذية الجيدة والنشاط البدني المعتدل ومراقبة المريض لمستوى غلوكوز دمه بهدف الحفاظ على مستويات غلوكوز الدم في المدى القريب وحتى البعيد في النطاق المقبول. </a:t>
            </a:r>
            <a:endParaRPr lang="ar-SA" dirty="0" smtClean="0"/>
          </a:p>
          <a:p>
            <a:r>
              <a:rPr lang="ar-SA" dirty="0" smtClean="0"/>
              <a:t>يقلل </a:t>
            </a:r>
            <a:r>
              <a:rPr lang="ar-SA" dirty="0"/>
              <a:t>التضبيط الدقيق من مخاطر المضاعفات بعيدة المدى. </a:t>
            </a:r>
            <a:endParaRPr lang="ar-SA" dirty="0" smtClean="0"/>
          </a:p>
          <a:p>
            <a:r>
              <a:rPr lang="ar-SA" dirty="0" smtClean="0"/>
              <a:t>عن </a:t>
            </a:r>
            <a:r>
              <a:rPr lang="ar-SA" dirty="0"/>
              <a:t>طريق التغذية المعتدلة وممارسة الرياضة وخفض الوزن، خصوصاً في النمط الثاني، وتناول خافضات السكر </a:t>
            </a:r>
            <a:r>
              <a:rPr lang="ar-SA" dirty="0" smtClean="0"/>
              <a:t>الفموية، واستخدام الانسولين عندما </a:t>
            </a:r>
            <a:r>
              <a:rPr lang="ar-SA" dirty="0"/>
              <a:t>لا يستجيب المريض كفاية لخافضات السكر الفموية فقط. وبالإضافة إلى ذلك فإنه بالنظر إلى الاحتمال العالي للإصابة بمرض قلبي </a:t>
            </a:r>
            <a:r>
              <a:rPr lang="ar-SA" dirty="0" smtClean="0"/>
              <a:t>وعائي</a:t>
            </a:r>
          </a:p>
          <a:p>
            <a:r>
              <a:rPr lang="ar-SA" dirty="0" smtClean="0"/>
              <a:t>يجب </a:t>
            </a:r>
            <a:r>
              <a:rPr lang="ar-SA" dirty="0"/>
              <a:t>تغيير نمط الحياة لتضبيط ضغط الدم ونسبة الكوليسترول عن طريق التوقف عن التدخين وتناول الغذاء المناسب وارتداء جوارب </a:t>
            </a:r>
            <a:r>
              <a:rPr lang="ar-SA" dirty="0" smtClean="0"/>
              <a:t>السكري</a:t>
            </a:r>
          </a:p>
          <a:p>
            <a:r>
              <a:rPr lang="ar-SA" dirty="0" smtClean="0"/>
              <a:t>تتضمن </a:t>
            </a:r>
            <a:r>
              <a:rPr lang="ar-SA" dirty="0"/>
              <a:t>العديد من علاجات النمط الأول استخدام الأنسولين </a:t>
            </a:r>
            <a:endParaRPr lang="ar-SA" dirty="0" smtClean="0"/>
          </a:p>
          <a:p>
            <a:r>
              <a:rPr lang="ar-SA" dirty="0" smtClean="0"/>
              <a:t>يوجد </a:t>
            </a:r>
            <a:r>
              <a:rPr lang="ar-SA" dirty="0"/>
              <a:t>خيار آخر لعلاج النمط الأول وهو استخدام مضخة أنسولين</a:t>
            </a:r>
            <a:r>
              <a:rPr lang="en-US" dirty="0" smtClean="0"/>
              <a:t>.</a:t>
            </a:r>
            <a:endParaRPr lang="en-US" dirty="0"/>
          </a:p>
        </p:txBody>
      </p:sp>
    </p:spTree>
    <p:extLst>
      <p:ext uri="{BB962C8B-B14F-4D97-AF65-F5344CB8AC3E}">
        <p14:creationId xmlns:p14="http://schemas.microsoft.com/office/powerpoint/2010/main" val="41034763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r>
              <a:rPr lang="ar-SA" b="1" dirty="0"/>
              <a:t>ما بعد </a:t>
            </a:r>
            <a:r>
              <a:rPr lang="ar-SA" b="1" dirty="0" smtClean="0"/>
              <a:t>المرض</a:t>
            </a:r>
            <a:endParaRPr lang="en-US" dirty="0"/>
          </a:p>
        </p:txBody>
      </p:sp>
      <p:sp>
        <p:nvSpPr>
          <p:cNvPr id="3" name="عنصر نائب للمحتوى 2"/>
          <p:cNvSpPr>
            <a:spLocks noGrp="1"/>
          </p:cNvSpPr>
          <p:nvPr>
            <p:ph idx="1"/>
          </p:nvPr>
        </p:nvSpPr>
        <p:spPr/>
        <p:txBody>
          <a:bodyPr>
            <a:normAutofit lnSpcReduction="10000"/>
          </a:bodyPr>
          <a:lstStyle/>
          <a:p>
            <a:r>
              <a:rPr lang="ar-SA" dirty="0" smtClean="0"/>
              <a:t>إن </a:t>
            </a:r>
            <a:r>
              <a:rPr lang="ar-SA" dirty="0"/>
              <a:t>تعلم المريض، وتفهمه ومشاركته له دور حيوي في تقليل مضاعفات مرض السكري لأن هذه المضاعفات تكون أقل شيوعاً وأقل حدةً في المرضى الذين يتحكمون في مستويات غلوكوز دمهم </a:t>
            </a:r>
            <a:r>
              <a:rPr lang="ar-SA" dirty="0" smtClean="0"/>
              <a:t>جيداً.</a:t>
            </a:r>
          </a:p>
          <a:p>
            <a:r>
              <a:rPr lang="ar-SA" dirty="0" smtClean="0"/>
              <a:t>تسرع </a:t>
            </a:r>
            <a:r>
              <a:rPr lang="ar-SA" dirty="0"/>
              <a:t>المشكلات الصحية المنتشرة من الآثار الضارة لمرض السكري مثل التدخين، ارتفاع ضغط الدم، وعدم ممارسة التمارين الرياضية </a:t>
            </a:r>
            <a:r>
              <a:rPr lang="ar-SA" dirty="0" smtClean="0"/>
              <a:t>بانتظام.</a:t>
            </a:r>
          </a:p>
          <a:p>
            <a:r>
              <a:rPr lang="ar-SA" dirty="0" smtClean="0"/>
              <a:t>طبقاً </a:t>
            </a:r>
            <a:r>
              <a:rPr lang="ar-SA" dirty="0"/>
              <a:t>لإحدى الدراسات فإن احتمال الإصابة بالسكري تتضاعف ثلاثة مرات في النساء ذوات ضغط الدم المرتفع</a:t>
            </a:r>
            <a:r>
              <a:rPr lang="en-US" dirty="0" smtClean="0"/>
              <a:t>.</a:t>
            </a:r>
            <a:endParaRPr lang="en-US" dirty="0"/>
          </a:p>
          <a:p>
            <a:endParaRPr lang="en-US" dirty="0"/>
          </a:p>
        </p:txBody>
      </p:sp>
    </p:spTree>
    <p:extLst>
      <p:ext uri="{BB962C8B-B14F-4D97-AF65-F5344CB8AC3E}">
        <p14:creationId xmlns:p14="http://schemas.microsoft.com/office/powerpoint/2010/main" val="42390591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b="1" dirty="0"/>
              <a:t>ما بعد المرض</a:t>
            </a:r>
            <a:endParaRPr lang="en-US" dirty="0"/>
          </a:p>
        </p:txBody>
      </p:sp>
      <p:sp>
        <p:nvSpPr>
          <p:cNvPr id="3" name="عنصر نائب للمحتوى 2"/>
          <p:cNvSpPr>
            <a:spLocks noGrp="1"/>
          </p:cNvSpPr>
          <p:nvPr>
            <p:ph idx="1"/>
          </p:nvPr>
        </p:nvSpPr>
        <p:spPr/>
        <p:txBody>
          <a:bodyPr>
            <a:normAutofit fontScale="70000" lnSpcReduction="20000"/>
          </a:bodyPr>
          <a:lstStyle/>
          <a:p>
            <a:r>
              <a:rPr lang="ar-SA" dirty="0" smtClean="0"/>
              <a:t>من </a:t>
            </a:r>
            <a:r>
              <a:rPr lang="ar-SA" dirty="0"/>
              <a:t>المثير للاهتمام وجود دليل يرجح إن بعضاً من المصابين بالنمط الثاني من السكري الذين يمارسون التمارين الرياضية بانتظام ويخسرون بعضاً من وزنهم ويأكلون طعاماً صحياً يمكن أن يبقوا بعضاً من آثار المرض في حالة "ارتخاء". ويمكن أن تساعد هذه النصائح الأفراد المهيئين للإصابة بالنمط الثاني وكذلك أولئك الذين في مرحلة بداية السكري على منع تطور حالتهم لتصبح مرضاً كاملاً لأن هذه الممارسات تساعد على استعادة استجابة الجسم </a:t>
            </a:r>
            <a:r>
              <a:rPr lang="ar-SA" dirty="0" smtClean="0"/>
              <a:t>للأنسولين.</a:t>
            </a:r>
          </a:p>
          <a:p>
            <a:r>
              <a:rPr lang="ar-SA" dirty="0" smtClean="0"/>
              <a:t>يجب </a:t>
            </a:r>
            <a:r>
              <a:rPr lang="ar-SA" dirty="0"/>
              <a:t>على المريض أن يستشير الأطباء بخصوص اتباع هذه الممارسات لمعرفة النتائج المترتبة عليها قبل ممارستها، خصوصاً لتفادي هبوط مستوى غلوكوز الدم أو أي مضاعفات أخرى؛ ويوجد القليل من الأفراد الذين يبدوا إنهم قد ابقوا المرض في حالة "ارتخاء" كاملة، والبعض الآخر يمكن أن يجدوا أنهم يحتاجون القليل من أدويتهم لأن الجسم يحتاج أنسولين قليل أثناء أو بعد ممارسة الرياضة. </a:t>
            </a:r>
            <a:endParaRPr lang="ar-SA" dirty="0" smtClean="0"/>
          </a:p>
          <a:p>
            <a:r>
              <a:rPr lang="ar-SA" dirty="0" smtClean="0"/>
              <a:t>بغض </a:t>
            </a:r>
            <a:r>
              <a:rPr lang="ar-SA" dirty="0"/>
              <a:t>النظر عن مدى فاعلية هذه الممارسات إذا كانت تفيد بعض الأفراد أو لا تفيد بالنسبة لمرض السكري، توجد بالتأكيد فوائد أخرى لنمط الحياة الصحي للأفراد سواء المصابون بالسكري أو غير المصابين</a:t>
            </a:r>
            <a:r>
              <a:rPr lang="en-US" dirty="0" smtClean="0"/>
              <a:t>.</a:t>
            </a:r>
            <a:endParaRPr lang="en-US" dirty="0"/>
          </a:p>
        </p:txBody>
      </p:sp>
    </p:spTree>
    <p:extLst>
      <p:ext uri="{BB962C8B-B14F-4D97-AF65-F5344CB8AC3E}">
        <p14:creationId xmlns:p14="http://schemas.microsoft.com/office/powerpoint/2010/main" val="10056126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r>
              <a:rPr lang="ar-SA" b="1" dirty="0"/>
              <a:t>المضاعفات الحادة</a:t>
            </a:r>
            <a:r>
              <a:rPr lang="ar-SA" b="1" dirty="0" smtClean="0"/>
              <a:t>:</a:t>
            </a:r>
            <a:endParaRPr lang="en-US" dirty="0"/>
          </a:p>
        </p:txBody>
      </p:sp>
      <p:sp>
        <p:nvSpPr>
          <p:cNvPr id="3" name="عنصر نائب للمحتوى 2"/>
          <p:cNvSpPr>
            <a:spLocks noGrp="1"/>
          </p:cNvSpPr>
          <p:nvPr>
            <p:ph idx="1"/>
          </p:nvPr>
        </p:nvSpPr>
        <p:spPr/>
        <p:txBody>
          <a:bodyPr>
            <a:normAutofit fontScale="70000" lnSpcReduction="20000"/>
          </a:bodyPr>
          <a:lstStyle/>
          <a:p>
            <a:pPr marL="514350" indent="-514350">
              <a:buFont typeface="+mj-lt"/>
              <a:buAutoNum type="arabicPeriod"/>
            </a:pPr>
            <a:r>
              <a:rPr lang="ar-SA" b="1" dirty="0" smtClean="0"/>
              <a:t>تحمض </a:t>
            </a:r>
            <a:r>
              <a:rPr lang="ar-SA" b="1" dirty="0"/>
              <a:t>الدم </a:t>
            </a:r>
            <a:r>
              <a:rPr lang="ar-SA" b="1" dirty="0" err="1"/>
              <a:t>الكيتوني</a:t>
            </a:r>
            <a:r>
              <a:rPr lang="ar-SA" b="1" dirty="0"/>
              <a:t> السكري</a:t>
            </a:r>
            <a:endParaRPr lang="en-US" dirty="0"/>
          </a:p>
          <a:p>
            <a:r>
              <a:rPr lang="ar-SA" dirty="0"/>
              <a:t>أن تحمض الدم </a:t>
            </a:r>
            <a:r>
              <a:rPr lang="ar-SA" dirty="0" err="1"/>
              <a:t>الكيتوني</a:t>
            </a:r>
            <a:r>
              <a:rPr lang="ar-SA" dirty="0"/>
              <a:t> السكري هو مضاعفة طارئة، حادة وخطيرة. ويؤدي نقص الأنسولين إلى قيام الكبد بتحويل الدهون إلى أجسام كيتونية التي يستخدمها المخ كوقود. </a:t>
            </a:r>
            <a:endParaRPr lang="ar-SA" dirty="0" smtClean="0"/>
          </a:p>
          <a:p>
            <a:r>
              <a:rPr lang="ar-SA" dirty="0" smtClean="0"/>
              <a:t>ولكن </a:t>
            </a:r>
            <a:r>
              <a:rPr lang="ar-SA" dirty="0"/>
              <a:t>يؤدي ارتفاع مستويات الأجسام الكيتونية إلى انخفاض الرقم الهيدروجيني للدم مما يسبب ظهور معظم أعراض تحمض الدم </a:t>
            </a:r>
            <a:r>
              <a:rPr lang="ar-SA" dirty="0" err="1"/>
              <a:t>الكيتوني</a:t>
            </a:r>
            <a:r>
              <a:rPr lang="ar-SA" dirty="0"/>
              <a:t>. وعند إدخال المريض للمستشفى، تكون الأعراض الظاهرة عليه عادة هي جفاف وتنفس سريع وعميق. ويشيع مغص البطن ويمكن أن يكون شديداً. </a:t>
            </a:r>
            <a:endParaRPr lang="ar-SA" dirty="0" smtClean="0"/>
          </a:p>
          <a:p>
            <a:r>
              <a:rPr lang="ar-SA" dirty="0" smtClean="0"/>
              <a:t>ويكون </a:t>
            </a:r>
            <a:r>
              <a:rPr lang="ar-SA" dirty="0"/>
              <a:t>المريض واعياً عادة ويبدأ فقدان الوعي في مراحل متقدمة من الحالة عندما يتطور الخمود إلى غيبوبة. </a:t>
            </a:r>
            <a:endParaRPr lang="ar-SA" dirty="0" smtClean="0"/>
          </a:p>
          <a:p>
            <a:r>
              <a:rPr lang="ar-SA" dirty="0" smtClean="0"/>
              <a:t>ويمكن </a:t>
            </a:r>
            <a:r>
              <a:rPr lang="ar-SA" dirty="0"/>
              <a:t>أن يصبح تحمض الدم </a:t>
            </a:r>
            <a:r>
              <a:rPr lang="ar-SA" dirty="0" err="1"/>
              <a:t>الكيتوني</a:t>
            </a:r>
            <a:r>
              <a:rPr lang="ar-SA" dirty="0"/>
              <a:t> شديداً كفاية ليسبب انخفاض ضغط الدم، ثم صدمة، مما يؤدي للوفاة. </a:t>
            </a:r>
            <a:endParaRPr lang="ar-SA" dirty="0" smtClean="0"/>
          </a:p>
          <a:p>
            <a:r>
              <a:rPr lang="ar-SA" dirty="0" smtClean="0"/>
              <a:t>يمكن </a:t>
            </a:r>
            <a:r>
              <a:rPr lang="ar-SA" dirty="0"/>
              <a:t>أن يتوفى المريض إذا لم يتلق العلاج الكافي في أسرع وقت لتلافي </a:t>
            </a:r>
            <a:r>
              <a:rPr lang="ar-SA" dirty="0" smtClean="0"/>
              <a:t>المضاعفات.</a:t>
            </a:r>
          </a:p>
          <a:p>
            <a:r>
              <a:rPr lang="ar-SA" dirty="0" smtClean="0"/>
              <a:t>يشيع </a:t>
            </a:r>
            <a:r>
              <a:rPr lang="ar-SA" dirty="0"/>
              <a:t>تحمض الدم </a:t>
            </a:r>
            <a:r>
              <a:rPr lang="ar-SA" dirty="0" err="1"/>
              <a:t>الكيتوني</a:t>
            </a:r>
            <a:r>
              <a:rPr lang="ar-SA" dirty="0"/>
              <a:t> في مرضى النمط الأول أكثر من النمط الثاني</a:t>
            </a:r>
            <a:r>
              <a:rPr lang="en-US" dirty="0" smtClean="0"/>
              <a:t>.</a:t>
            </a:r>
            <a:endParaRPr lang="en-US" dirty="0"/>
          </a:p>
        </p:txBody>
      </p:sp>
    </p:spTree>
    <p:extLst>
      <p:ext uri="{BB962C8B-B14F-4D97-AF65-F5344CB8AC3E}">
        <p14:creationId xmlns:p14="http://schemas.microsoft.com/office/powerpoint/2010/main" val="38120709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r>
              <a:rPr lang="ar-SA" b="1" dirty="0" smtClean="0"/>
              <a:t>2- غيبوبة </a:t>
            </a:r>
            <a:r>
              <a:rPr lang="ar-SA" b="1" dirty="0"/>
              <a:t>ضغط اسموزي لا </a:t>
            </a:r>
            <a:r>
              <a:rPr lang="ar-SA" b="1" dirty="0" smtClean="0"/>
              <a:t>كيتونية</a:t>
            </a:r>
            <a:endParaRPr lang="en-US" dirty="0"/>
          </a:p>
        </p:txBody>
      </p:sp>
      <p:sp>
        <p:nvSpPr>
          <p:cNvPr id="3" name="عنصر نائب للمحتوى 2"/>
          <p:cNvSpPr>
            <a:spLocks noGrp="1"/>
          </p:cNvSpPr>
          <p:nvPr>
            <p:ph idx="1"/>
          </p:nvPr>
        </p:nvSpPr>
        <p:spPr/>
        <p:txBody>
          <a:bodyPr>
            <a:normAutofit fontScale="70000" lnSpcReduction="20000"/>
          </a:bodyPr>
          <a:lstStyle/>
          <a:p>
            <a:r>
              <a:rPr lang="ar-SA" dirty="0" smtClean="0"/>
              <a:t>إن </a:t>
            </a:r>
            <a:r>
              <a:rPr lang="ar-SA" dirty="0"/>
              <a:t>حالة غيبوبة الضغط الاسموزي </a:t>
            </a:r>
            <a:r>
              <a:rPr lang="ar-SA" dirty="0" err="1"/>
              <a:t>اللاكيتونية</a:t>
            </a:r>
            <a:r>
              <a:rPr lang="ar-SA" dirty="0"/>
              <a:t> هي مضاعفة حادة يصاحبها العديد من أعراض تحمض الدم </a:t>
            </a:r>
            <a:r>
              <a:rPr lang="ar-SA" dirty="0" err="1"/>
              <a:t>الكيتوني</a:t>
            </a:r>
            <a:r>
              <a:rPr lang="ar-SA" dirty="0"/>
              <a:t>، ولكن بسبب وعلاج مختلفين تماماً. </a:t>
            </a:r>
            <a:endParaRPr lang="ar-SA" dirty="0" smtClean="0"/>
          </a:p>
          <a:p>
            <a:r>
              <a:rPr lang="ar-SA" dirty="0" smtClean="0"/>
              <a:t>عندما </a:t>
            </a:r>
            <a:r>
              <a:rPr lang="ar-SA" dirty="0"/>
              <a:t>يرتفع مستوى غلوكوز الدم فوق 300 مليغرام / ديسيلتر (16 </a:t>
            </a:r>
            <a:r>
              <a:rPr lang="ar-SA" dirty="0" err="1"/>
              <a:t>مليمول</a:t>
            </a:r>
            <a:r>
              <a:rPr lang="ar-SA" dirty="0"/>
              <a:t> / لتر، يُسحب الماء من الخلايا إلى الدم عن طريق </a:t>
            </a:r>
            <a:r>
              <a:rPr lang="ar-SA" dirty="0" err="1"/>
              <a:t>الاسموزية</a:t>
            </a:r>
            <a:r>
              <a:rPr lang="ar-SA" dirty="0"/>
              <a:t> وتصرف الكلى الغلوكوز في البول وهذا يؤدي إلى فقد الماء وزيادة </a:t>
            </a:r>
            <a:r>
              <a:rPr lang="ar-SA" dirty="0" err="1"/>
              <a:t>اسموزية</a:t>
            </a:r>
            <a:r>
              <a:rPr lang="ar-SA" dirty="0"/>
              <a:t> الدم. </a:t>
            </a:r>
            <a:endParaRPr lang="ar-SA" dirty="0" smtClean="0"/>
          </a:p>
          <a:p>
            <a:r>
              <a:rPr lang="ar-SA" dirty="0" smtClean="0"/>
              <a:t>وإذا </a:t>
            </a:r>
            <a:r>
              <a:rPr lang="ar-SA" dirty="0"/>
              <a:t>لم يتم إحلال السوائل المفقودة، عن طريق الفم أو الوريد، يؤدي التأثير الاسموزي لمستويات الغلوكوز المرتفعة مع فقد الماء إلى الجفاف. </a:t>
            </a:r>
            <a:endParaRPr lang="ar-SA" dirty="0" smtClean="0"/>
          </a:p>
          <a:p>
            <a:r>
              <a:rPr lang="ar-SA" dirty="0" smtClean="0"/>
              <a:t>وتصبح </a:t>
            </a:r>
            <a:r>
              <a:rPr lang="ar-SA" dirty="0"/>
              <a:t>خلايا الجسم جافة باطراد طالما أن الماء ُيؤخذ منها ويُخرج من الجسم عن طريق البول، ويشيع اختلال توازن أملاح الجسم ويكون خطيراً على المريض. </a:t>
            </a:r>
            <a:endParaRPr lang="ar-SA" dirty="0" smtClean="0"/>
          </a:p>
          <a:p>
            <a:r>
              <a:rPr lang="ar-SA" dirty="0" smtClean="0"/>
              <a:t>وكما </a:t>
            </a:r>
            <a:r>
              <a:rPr lang="ar-SA" dirty="0"/>
              <a:t>ينطبق على تحمض الدم </a:t>
            </a:r>
            <a:r>
              <a:rPr lang="ar-SA" dirty="0" err="1"/>
              <a:t>الكيتوني</a:t>
            </a:r>
            <a:r>
              <a:rPr lang="ar-SA" dirty="0"/>
              <a:t>، يجب علاج هذه الحالة بصورة عاجلة، وخصوصاً علاج الجفاف عن طريق إحلال السوائل المفقودة. </a:t>
            </a:r>
            <a:endParaRPr lang="ar-SA" dirty="0" smtClean="0"/>
          </a:p>
          <a:p>
            <a:r>
              <a:rPr lang="ar-SA" dirty="0" smtClean="0"/>
              <a:t>ويمكن </a:t>
            </a:r>
            <a:r>
              <a:rPr lang="ar-SA" dirty="0"/>
              <a:t>أن يتطور الخمود إلى غيبوبة، وهي شائعة في النمط الثاني من السكري أكثر من النمط الأول</a:t>
            </a:r>
            <a:r>
              <a:rPr lang="en-US" dirty="0" smtClean="0"/>
              <a:t>.</a:t>
            </a:r>
            <a:endParaRPr lang="en-US" dirty="0"/>
          </a:p>
          <a:p>
            <a:endParaRPr lang="en-US" dirty="0"/>
          </a:p>
        </p:txBody>
      </p:sp>
    </p:spTree>
    <p:extLst>
      <p:ext uri="{BB962C8B-B14F-4D97-AF65-F5344CB8AC3E}">
        <p14:creationId xmlns:p14="http://schemas.microsoft.com/office/powerpoint/2010/main" val="33843126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r>
              <a:rPr lang="ar-SA" b="1" dirty="0" smtClean="0"/>
              <a:t>3- انخفاض </a:t>
            </a:r>
            <a:r>
              <a:rPr lang="ar-SA" b="1" dirty="0"/>
              <a:t>غلوكوز </a:t>
            </a:r>
            <a:r>
              <a:rPr lang="ar-SA" b="1" dirty="0" smtClean="0"/>
              <a:t>الدم</a:t>
            </a:r>
            <a:endParaRPr lang="en-US" dirty="0"/>
          </a:p>
        </p:txBody>
      </p:sp>
      <p:sp>
        <p:nvSpPr>
          <p:cNvPr id="3" name="عنصر نائب للمحتوى 2"/>
          <p:cNvSpPr>
            <a:spLocks noGrp="1"/>
          </p:cNvSpPr>
          <p:nvPr>
            <p:ph idx="1"/>
          </p:nvPr>
        </p:nvSpPr>
        <p:spPr/>
        <p:txBody>
          <a:bodyPr>
            <a:normAutofit fontScale="77500" lnSpcReduction="20000"/>
          </a:bodyPr>
          <a:lstStyle/>
          <a:p>
            <a:r>
              <a:rPr lang="ar-SA" dirty="0" smtClean="0"/>
              <a:t>إن </a:t>
            </a:r>
            <a:r>
              <a:rPr lang="ar-SA" dirty="0"/>
              <a:t>انخفاض غلوكوز الدم هو مضاعفة ناتجة عن العديد من أدوية السكري. </a:t>
            </a:r>
            <a:endParaRPr lang="ar-SA" dirty="0" smtClean="0"/>
          </a:p>
          <a:p>
            <a:r>
              <a:rPr lang="ar-SA" dirty="0" smtClean="0"/>
              <a:t>ويمكن </a:t>
            </a:r>
            <a:r>
              <a:rPr lang="ar-SA" dirty="0"/>
              <a:t>أن تظهر إذا كان تناول المريض للغلوكوز لا يغطي العلاج الذي يُؤخذ. ويمكن أن يصبح المريض مضطرباً، غزير العرق، ولديه أعراض استثارة الجهاز العصبي </a:t>
            </a:r>
            <a:r>
              <a:rPr lang="ar-SA" dirty="0" err="1"/>
              <a:t>السيمبثاوي</a:t>
            </a:r>
            <a:r>
              <a:rPr lang="ar-SA" dirty="0"/>
              <a:t> اللاإرادي مما يؤدي إلى شعوره بالخوف المستمر ويمكن أن يهتز وعيه أو حتى يمكنه أن يفقد الوعي في الحالات الشديدة مما يؤدي إلى الغيبوبة، أو حتى تدمير المخ والموت. </a:t>
            </a:r>
            <a:endParaRPr lang="ar-SA" dirty="0" smtClean="0"/>
          </a:p>
          <a:p>
            <a:r>
              <a:rPr lang="ar-SA" dirty="0" smtClean="0"/>
              <a:t>وبالنسبة </a:t>
            </a:r>
            <a:r>
              <a:rPr lang="ar-SA" dirty="0"/>
              <a:t>لمرضى السكري، توجد العديد من العوامل التي يمكن أن تؤدي إلى انخفاض غلوكوز الدم مثل الإفراط في استخدام الأنسولين أو استخدامه في أوقات غير مناسبة، الإفراط في الرياضة أو ممارستها في أوقات غير مناسبة، أو عدم تناول الكافي من الطعام، خصوصاً الكربوهيدرات المنتجة للغلوكوز، ولكن كل ما سبق من أسباب يُعتبر مجرد تفسير سطحي يحتاج إلى دقة</a:t>
            </a:r>
            <a:r>
              <a:rPr lang="en-US" dirty="0" smtClean="0"/>
              <a:t>.</a:t>
            </a:r>
            <a:endParaRPr lang="en-US" dirty="0"/>
          </a:p>
        </p:txBody>
      </p:sp>
    </p:spTree>
    <p:extLst>
      <p:ext uri="{BB962C8B-B14F-4D97-AF65-F5344CB8AC3E}">
        <p14:creationId xmlns:p14="http://schemas.microsoft.com/office/powerpoint/2010/main" val="27242941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b="1" dirty="0" smtClean="0"/>
              <a:t>3- انخفاض </a:t>
            </a:r>
            <a:r>
              <a:rPr lang="ar-SA" b="1" dirty="0"/>
              <a:t>غلوكوز الدم</a:t>
            </a:r>
            <a:endParaRPr lang="en-US" dirty="0"/>
          </a:p>
        </p:txBody>
      </p:sp>
      <p:sp>
        <p:nvSpPr>
          <p:cNvPr id="3" name="عنصر نائب للمحتوى 2"/>
          <p:cNvSpPr>
            <a:spLocks noGrp="1"/>
          </p:cNvSpPr>
          <p:nvPr>
            <p:ph idx="1"/>
          </p:nvPr>
        </p:nvSpPr>
        <p:spPr/>
        <p:txBody>
          <a:bodyPr>
            <a:normAutofit/>
          </a:bodyPr>
          <a:lstStyle/>
          <a:p>
            <a:r>
              <a:rPr lang="ar-SA" dirty="0" smtClean="0"/>
              <a:t>ويُعالج </a:t>
            </a:r>
            <a:r>
              <a:rPr lang="ar-SA" dirty="0"/>
              <a:t>انخفاض غلوكوز الدم في معظم الحالات بالمشروبات والمأكولات السكرية. </a:t>
            </a:r>
            <a:endParaRPr lang="ar-SA" dirty="0" smtClean="0"/>
          </a:p>
          <a:p>
            <a:r>
              <a:rPr lang="ar-SA" dirty="0" smtClean="0"/>
              <a:t>وتُعالج </a:t>
            </a:r>
            <a:r>
              <a:rPr lang="ar-SA" dirty="0"/>
              <a:t>الحالات الشديدة بحقن الجلوكاجون، وهو هرمون له تأثيرات معاكسة للأنسولين، أو بتسرب وريدي </a:t>
            </a:r>
            <a:r>
              <a:rPr lang="ar-SA" dirty="0" err="1"/>
              <a:t>للدكستروز</a:t>
            </a:r>
            <a:r>
              <a:rPr lang="ar-SA" dirty="0"/>
              <a:t> إذا كان المريض فاقد الوعي. </a:t>
            </a:r>
            <a:endParaRPr lang="ar-SA" dirty="0" smtClean="0"/>
          </a:p>
          <a:p>
            <a:r>
              <a:rPr lang="ar-SA" dirty="0" smtClean="0"/>
              <a:t>ويُستخدم </a:t>
            </a:r>
            <a:r>
              <a:rPr lang="ar-SA" dirty="0"/>
              <a:t>عادة </a:t>
            </a:r>
            <a:r>
              <a:rPr lang="ar-SA" dirty="0" err="1"/>
              <a:t>الدكستروز</a:t>
            </a:r>
            <a:r>
              <a:rPr lang="ar-SA" dirty="0"/>
              <a:t> الوريدي في المستشفيات</a:t>
            </a:r>
            <a:r>
              <a:rPr lang="en-US" dirty="0"/>
              <a:t>.</a:t>
            </a:r>
          </a:p>
          <a:p>
            <a:endParaRPr lang="en-US" dirty="0"/>
          </a:p>
        </p:txBody>
      </p:sp>
    </p:spTree>
    <p:extLst>
      <p:ext uri="{BB962C8B-B14F-4D97-AF65-F5344CB8AC3E}">
        <p14:creationId xmlns:p14="http://schemas.microsoft.com/office/powerpoint/2010/main" val="1445758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r>
              <a:rPr lang="ar-SA" b="1" dirty="0" smtClean="0"/>
              <a:t>السكري</a:t>
            </a:r>
            <a:endParaRPr lang="en-US" dirty="0"/>
          </a:p>
        </p:txBody>
      </p:sp>
      <p:sp>
        <p:nvSpPr>
          <p:cNvPr id="3" name="عنصر نائب للمحتوى 2"/>
          <p:cNvSpPr>
            <a:spLocks noGrp="1"/>
          </p:cNvSpPr>
          <p:nvPr>
            <p:ph idx="1"/>
          </p:nvPr>
        </p:nvSpPr>
        <p:spPr/>
        <p:txBody>
          <a:bodyPr>
            <a:normAutofit/>
          </a:bodyPr>
          <a:lstStyle/>
          <a:p>
            <a:r>
              <a:rPr lang="ar-SA" dirty="0" smtClean="0"/>
              <a:t>السُّكَّري </a:t>
            </a:r>
            <a:r>
              <a:rPr lang="ar-SA" dirty="0"/>
              <a:t>أو الداء السكري أو المرض السكري أو مرض السكر أو البوال السكري وغيرها </a:t>
            </a:r>
            <a:r>
              <a:rPr lang="ar-SA" dirty="0" smtClean="0"/>
              <a:t>باللاتينية (</a:t>
            </a:r>
            <a:r>
              <a:rPr lang="en-US" dirty="0" smtClean="0"/>
              <a:t>Diabetes</a:t>
            </a:r>
            <a:r>
              <a:rPr lang="ar-SA" dirty="0" smtClean="0"/>
              <a:t> </a:t>
            </a:r>
            <a:r>
              <a:rPr lang="en-US" dirty="0" smtClean="0"/>
              <a:t>mellitus </a:t>
            </a:r>
            <a:r>
              <a:rPr lang="ar-SA" dirty="0" smtClean="0"/>
              <a:t>).</a:t>
            </a:r>
          </a:p>
          <a:p>
            <a:r>
              <a:rPr lang="ar-SA" dirty="0" smtClean="0"/>
              <a:t>هي </a:t>
            </a:r>
            <a:r>
              <a:rPr lang="ar-SA" b="1" u="sng" dirty="0" smtClean="0"/>
              <a:t>متلازمة </a:t>
            </a:r>
            <a:r>
              <a:rPr lang="ar-SA" b="1" u="sng" dirty="0"/>
              <a:t>تتصف باضطراب الأيض وارتفاع شاذ في تركيز سكر الدم الناجم عن عوز هرمون الأنسولين، أو انخفاض حساسية الأنسجة للأنسولين، أو كلا الأمرين.</a:t>
            </a:r>
            <a:r>
              <a:rPr lang="ar-SA" dirty="0"/>
              <a:t> </a:t>
            </a:r>
            <a:endParaRPr lang="en-US" dirty="0"/>
          </a:p>
          <a:p>
            <a:endParaRPr lang="en-US" dirty="0"/>
          </a:p>
        </p:txBody>
      </p:sp>
    </p:spTree>
    <p:extLst>
      <p:ext uri="{BB962C8B-B14F-4D97-AF65-F5344CB8AC3E}">
        <p14:creationId xmlns:p14="http://schemas.microsoft.com/office/powerpoint/2010/main" val="21968234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r>
              <a:rPr lang="ar-SA" b="1" dirty="0"/>
              <a:t>المضاعفات </a:t>
            </a:r>
            <a:r>
              <a:rPr lang="ar-SA" b="1" dirty="0" smtClean="0"/>
              <a:t>المزمنة</a:t>
            </a:r>
            <a:endParaRPr lang="en-US" b="1" dirty="0"/>
          </a:p>
        </p:txBody>
      </p:sp>
      <p:sp>
        <p:nvSpPr>
          <p:cNvPr id="3" name="عنصر نائب للمحتوى 2"/>
          <p:cNvSpPr>
            <a:spLocks noGrp="1"/>
          </p:cNvSpPr>
          <p:nvPr>
            <p:ph idx="1"/>
          </p:nvPr>
        </p:nvSpPr>
        <p:spPr/>
        <p:txBody>
          <a:bodyPr>
            <a:normAutofit/>
          </a:bodyPr>
          <a:lstStyle/>
          <a:p>
            <a:pPr marL="514350" indent="-514350">
              <a:buFont typeface="+mj-lt"/>
              <a:buAutoNum type="arabicPeriod"/>
            </a:pPr>
            <a:r>
              <a:rPr lang="ar-SA" b="1" dirty="0" smtClean="0"/>
              <a:t>تقرحات </a:t>
            </a:r>
            <a:r>
              <a:rPr lang="ar-SA" b="1" dirty="0"/>
              <a:t>القدم السكرية</a:t>
            </a:r>
            <a:r>
              <a:rPr lang="en-US" b="1" dirty="0"/>
              <a:t>.</a:t>
            </a:r>
            <a:endParaRPr lang="en-US" dirty="0"/>
          </a:p>
          <a:p>
            <a:r>
              <a:rPr lang="ar-SA" dirty="0"/>
              <a:t>يؤدي الارتفاع المزمن لغلوكوز الدم إلى تلف الأوعية الدموية. </a:t>
            </a:r>
            <a:endParaRPr lang="ar-SA" dirty="0" smtClean="0"/>
          </a:p>
          <a:p>
            <a:r>
              <a:rPr lang="ar-SA" dirty="0" smtClean="0"/>
              <a:t>وفي </a:t>
            </a:r>
            <a:r>
              <a:rPr lang="ar-SA" dirty="0"/>
              <a:t>حالة السكري، تُصنف هذه الحالة كمرض شعيرات دموية، وذلك لأن الأوعية الصغيرة هي التي تتلف، وكذلك يُصنف كمرض للأوعية الكبيرة لأن نتيجته تلف الشرايين</a:t>
            </a:r>
            <a:r>
              <a:rPr lang="en-US" dirty="0" smtClean="0"/>
              <a:t>.</a:t>
            </a:r>
            <a:endParaRPr lang="ar-SA" dirty="0"/>
          </a:p>
          <a:p>
            <a:endParaRPr lang="en-US" dirty="0"/>
          </a:p>
        </p:txBody>
      </p:sp>
    </p:spTree>
    <p:extLst>
      <p:ext uri="{BB962C8B-B14F-4D97-AF65-F5344CB8AC3E}">
        <p14:creationId xmlns:p14="http://schemas.microsoft.com/office/powerpoint/2010/main" val="19255220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fontScale="90000"/>
          </a:bodyPr>
          <a:lstStyle/>
          <a:p>
            <a:r>
              <a:rPr lang="ar-SA" b="1" dirty="0"/>
              <a:t>ويؤدي تلف الشعيرات الدموية إلى واحد أو أكثر من الحالات التالية</a:t>
            </a:r>
            <a:r>
              <a:rPr lang="en-US" b="1" dirty="0" smtClean="0"/>
              <a:t>:</a:t>
            </a:r>
            <a:endParaRPr lang="en-US" b="1" dirty="0"/>
          </a:p>
        </p:txBody>
      </p:sp>
      <p:sp>
        <p:nvSpPr>
          <p:cNvPr id="3" name="عنصر نائب للمحتوى 2"/>
          <p:cNvSpPr>
            <a:spLocks noGrp="1"/>
          </p:cNvSpPr>
          <p:nvPr>
            <p:ph idx="1"/>
          </p:nvPr>
        </p:nvSpPr>
        <p:spPr/>
        <p:txBody>
          <a:bodyPr>
            <a:normAutofit fontScale="70000" lnSpcReduction="20000"/>
          </a:bodyPr>
          <a:lstStyle/>
          <a:p>
            <a:pPr marL="514350" indent="-514350">
              <a:buFont typeface="+mj-lt"/>
              <a:buAutoNum type="arabicPeriod"/>
            </a:pPr>
            <a:r>
              <a:rPr lang="ar-SA" b="1" dirty="0" smtClean="0"/>
              <a:t>اعتلال </a:t>
            </a:r>
            <a:r>
              <a:rPr lang="ar-SA" b="1" dirty="0"/>
              <a:t>الشبكية السكري</a:t>
            </a:r>
            <a:r>
              <a:rPr lang="ar-SA" dirty="0"/>
              <a:t>، عند نمو أوعية دموية جديدة في الشبكية تكون هشة وضعيفة ومنخفضة الكفاءة وكذلك يحدث ارتشاح في بقعة الشبكية الذي يمكن أن يؤدى إلى فقدان الرؤية أو العمى. أن تلف الشبكية نتيجة اعتلال الشعيرات الدموية</a:t>
            </a:r>
            <a:r>
              <a:rPr lang="ar-SA" dirty="0" smtClean="0"/>
              <a:t>، </a:t>
            </a:r>
          </a:p>
          <a:p>
            <a:pPr marL="514350" indent="-514350">
              <a:buFont typeface="+mj-lt"/>
              <a:buAutoNum type="arabicPeriod"/>
            </a:pPr>
            <a:r>
              <a:rPr lang="ar-SA" b="1" dirty="0" smtClean="0"/>
              <a:t>اعتلال </a:t>
            </a:r>
            <a:r>
              <a:rPr lang="ar-SA" b="1" dirty="0"/>
              <a:t>الأعصاب السكري</a:t>
            </a:r>
            <a:r>
              <a:rPr lang="ar-SA" dirty="0"/>
              <a:t>، نقص أو اختلال الإحساس عادةً في منطقة اليد والقدم، وتبدأ في القدمين ولكن يحتمل أن تصيب أعصاب أخرى، كاليدين والأصابع لاحقاً. وعندما يصاحبها تلف الأوعية الدموية يمكن أن يؤدي ذلك إلى القدم السكرية. وتوجد أنواع أخرى من اعتلال الأعصاب السكري مثل التهاب الأعصاب البسيط أو اعتلال الجهاز العصبي اللاإرادي. ويؤدي اعتلال الأعصاب إلى ضمور العضلات السكري</a:t>
            </a:r>
            <a:r>
              <a:rPr lang="en-US" dirty="0"/>
              <a:t>.</a:t>
            </a:r>
          </a:p>
          <a:p>
            <a:pPr marL="514350" indent="-514350">
              <a:buFont typeface="+mj-lt"/>
              <a:buAutoNum type="arabicPeriod"/>
            </a:pPr>
            <a:r>
              <a:rPr lang="ar-SA" b="1" dirty="0"/>
              <a:t>اعتلال الكلى السكري</a:t>
            </a:r>
            <a:r>
              <a:rPr lang="ar-SA" dirty="0"/>
              <a:t>، تلف الكلى الذي يمكن أن يؤدي إلى فشل كلوي مزمن، الذي يتطلب غسيل كلوي </a:t>
            </a:r>
            <a:endParaRPr lang="ar-SA" dirty="0" smtClean="0"/>
          </a:p>
          <a:p>
            <a:pPr marL="514350" indent="-514350">
              <a:buFont typeface="+mj-lt"/>
              <a:buAutoNum type="arabicPeriod"/>
            </a:pPr>
            <a:r>
              <a:rPr lang="ar-SA" dirty="0" smtClean="0"/>
              <a:t>وتؤدي </a:t>
            </a:r>
            <a:r>
              <a:rPr lang="ar-SA" dirty="0"/>
              <a:t>أمراض الأوعية الدموية </a:t>
            </a:r>
            <a:r>
              <a:rPr lang="ar-SA" dirty="0" smtClean="0"/>
              <a:t>الكبيرة، </a:t>
            </a:r>
            <a:r>
              <a:rPr lang="ar-SA" dirty="0"/>
              <a:t>إلى مرض قلبي وعائي مثل</a:t>
            </a:r>
            <a:r>
              <a:rPr lang="en-US" dirty="0"/>
              <a:t>:</a:t>
            </a:r>
          </a:p>
          <a:p>
            <a:pPr marL="914400" lvl="1" indent="-514350">
              <a:buFont typeface="+mj-lt"/>
              <a:buAutoNum type="arabicPeriod"/>
            </a:pPr>
            <a:r>
              <a:rPr lang="ar-SA" dirty="0"/>
              <a:t>مرض في الشريان التاجي، يؤدي إلى ذبحة صدرية أو احتشاء عضلة القلب ("سكتة قلبية")، نتيجة لقلة الدموية الموضعية</a:t>
            </a:r>
            <a:r>
              <a:rPr lang="en-US" dirty="0" smtClean="0"/>
              <a:t>.</a:t>
            </a:r>
            <a:endParaRPr lang="en-US" dirty="0"/>
          </a:p>
        </p:txBody>
      </p:sp>
    </p:spTree>
    <p:extLst>
      <p:ext uri="{BB962C8B-B14F-4D97-AF65-F5344CB8AC3E}">
        <p14:creationId xmlns:p14="http://schemas.microsoft.com/office/powerpoint/2010/main" val="99254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b="1" dirty="0"/>
              <a:t>القدم السكرية</a:t>
            </a:r>
            <a:endParaRPr lang="en-US" b="1" dirty="0"/>
          </a:p>
        </p:txBody>
      </p:sp>
      <p:sp>
        <p:nvSpPr>
          <p:cNvPr id="3" name="عنصر نائب للمحتوى 2"/>
          <p:cNvSpPr>
            <a:spLocks noGrp="1"/>
          </p:cNvSpPr>
          <p:nvPr>
            <p:ph idx="1"/>
          </p:nvPr>
        </p:nvSpPr>
        <p:spPr/>
        <p:txBody>
          <a:bodyPr>
            <a:normAutofit/>
          </a:bodyPr>
          <a:lstStyle/>
          <a:p>
            <a:r>
              <a:rPr lang="ar-SA" dirty="0"/>
              <a:t>إن القدم السكرية التي يسببها اعتلال الأعصاب ومرض شرياني، يمكن أن تسبب تقرح أو إصابة جلدية. </a:t>
            </a:r>
            <a:endParaRPr lang="ar-SA" dirty="0" smtClean="0"/>
          </a:p>
          <a:p>
            <a:r>
              <a:rPr lang="ar-SA" dirty="0" smtClean="0"/>
              <a:t>ويمكن </a:t>
            </a:r>
            <a:r>
              <a:rPr lang="ar-SA" dirty="0"/>
              <a:t>أن تسبب في الحالات الخطيرة نخر </a:t>
            </a:r>
            <a:r>
              <a:rPr lang="ar-SA" dirty="0" err="1"/>
              <a:t>وغرغرينة</a:t>
            </a:r>
            <a:r>
              <a:rPr lang="ar-SA" dirty="0"/>
              <a:t>. </a:t>
            </a:r>
            <a:endParaRPr lang="ar-SA" dirty="0" smtClean="0"/>
          </a:p>
          <a:p>
            <a:r>
              <a:rPr lang="ar-SA" dirty="0" smtClean="0"/>
              <a:t>ولذلك </a:t>
            </a:r>
            <a:r>
              <a:rPr lang="ar-SA" dirty="0"/>
              <a:t>فإن مرضى السكري معرضون للإصابة بعدوى في الأرجل أو القدمين وكذلك يأخذون وقتاً أطول لالتئام جراح القدمين أو الرجلين. </a:t>
            </a:r>
            <a:endParaRPr lang="ar-SA" dirty="0" smtClean="0"/>
          </a:p>
          <a:p>
            <a:r>
              <a:rPr lang="ar-SA" dirty="0" smtClean="0"/>
              <a:t>ولذلك </a:t>
            </a:r>
            <a:r>
              <a:rPr lang="ar-SA" dirty="0"/>
              <a:t>فإن السكري هو أكثر الأسباب شيوعاً للبتر في البالغين – خصوصاً بتر أصابع القدمين أو القدم نفسها – </a:t>
            </a:r>
            <a:endParaRPr lang="en-US" dirty="0"/>
          </a:p>
        </p:txBody>
      </p:sp>
    </p:spTree>
    <p:extLst>
      <p:ext uri="{BB962C8B-B14F-4D97-AF65-F5344CB8AC3E}">
        <p14:creationId xmlns:p14="http://schemas.microsoft.com/office/powerpoint/2010/main" val="39387328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r>
              <a:rPr lang="ar-SA" b="1" dirty="0"/>
              <a:t>ما يستطيع الإنسان </a:t>
            </a:r>
            <a:r>
              <a:rPr lang="ar-SA" b="1" dirty="0" smtClean="0"/>
              <a:t>عمله</a:t>
            </a:r>
            <a:endParaRPr lang="en-US" dirty="0"/>
          </a:p>
        </p:txBody>
      </p:sp>
      <p:sp>
        <p:nvSpPr>
          <p:cNvPr id="3" name="عنصر نائب للمحتوى 2"/>
          <p:cNvSpPr>
            <a:spLocks noGrp="1"/>
          </p:cNvSpPr>
          <p:nvPr>
            <p:ph idx="1"/>
          </p:nvPr>
        </p:nvSpPr>
        <p:spPr/>
        <p:txBody>
          <a:bodyPr>
            <a:normAutofit fontScale="85000" lnSpcReduction="20000"/>
          </a:bodyPr>
          <a:lstStyle/>
          <a:p>
            <a:r>
              <a:rPr lang="ar-SA" dirty="0" smtClean="0"/>
              <a:t>بالنسبة </a:t>
            </a:r>
            <a:r>
              <a:rPr lang="ar-SA" dirty="0"/>
              <a:t>للأمور الأخرى الغير متعلقة بالوراثة فيمكن للإنسان التأثير عليها. </a:t>
            </a:r>
            <a:r>
              <a:rPr lang="ar-SA" dirty="0" smtClean="0"/>
              <a:t>ومن أهم تلك الأمور : الامتناع </a:t>
            </a:r>
            <a:r>
              <a:rPr lang="ar-SA" dirty="0"/>
              <a:t>عن التدخين والإكثار من الحركة.  </a:t>
            </a:r>
            <a:endParaRPr lang="en-US" dirty="0"/>
          </a:p>
          <a:p>
            <a:r>
              <a:rPr lang="ar-SA" dirty="0"/>
              <a:t>إن ارتفاع ضغط الدم وارتفاع مستوى الدهنيات في الدم تشكل تهديدا للصحة أيضا. وبالنسبة لهاتين الظاهرتين فيمكن معالجتهما بعقارات مناسبة، بالإضافة إلى التوجه السليم من الناحية الغذائية. ومن المعلوم أن خفض وزن الشخص بمقدار 5 % يخفض من ضغط الدم انخفاضا ملحوظا. في نفس الوقت يؤثر الإقلال من تناول ملح الطعام تأثيرا طيبا على الشخص. كما تنخفض نسبة الدهنيات في الدم عن طريق التغذية الصحية، وذلك بالإكثار من أكل الخضروات الطازجة والخبز الكامل المحتوي على الردة. كما توجد أنواع من الأطعمة يكون لها تأثير جيد على حالة الأوعية الدموية : مثل زيت الزيتون، والبندق وعين الجمل، والأسماك، والشاي الأخضر والشاي الأسود</a:t>
            </a:r>
            <a:r>
              <a:rPr lang="en-US" dirty="0" smtClean="0"/>
              <a:t>.</a:t>
            </a:r>
            <a:endParaRPr lang="en-US" dirty="0"/>
          </a:p>
        </p:txBody>
      </p:sp>
    </p:spTree>
    <p:extLst>
      <p:ext uri="{BB962C8B-B14F-4D97-AF65-F5344CB8AC3E}">
        <p14:creationId xmlns:p14="http://schemas.microsoft.com/office/powerpoint/2010/main" val="2535613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r>
              <a:rPr lang="ar-SA" b="1" dirty="0"/>
              <a:t>اليوم العالمي لمرض السكري</a:t>
            </a:r>
            <a:r>
              <a:rPr lang="ar-SA" b="1" dirty="0" smtClean="0"/>
              <a:t>:</a:t>
            </a:r>
            <a:endParaRPr lang="en-US" dirty="0"/>
          </a:p>
        </p:txBody>
      </p:sp>
      <p:sp>
        <p:nvSpPr>
          <p:cNvPr id="3" name="عنصر نائب للمحتوى 2"/>
          <p:cNvSpPr>
            <a:spLocks noGrp="1"/>
          </p:cNvSpPr>
          <p:nvPr>
            <p:ph idx="1"/>
          </p:nvPr>
        </p:nvSpPr>
        <p:spPr/>
        <p:txBody>
          <a:bodyPr>
            <a:normAutofit/>
          </a:bodyPr>
          <a:lstStyle/>
          <a:p>
            <a:r>
              <a:rPr lang="ar-SA" dirty="0" smtClean="0"/>
              <a:t>يحيي </a:t>
            </a:r>
            <a:r>
              <a:rPr lang="ar-SA" dirty="0"/>
              <a:t>اليوم العالمي للسكري في 14 نوفمبر/تشرين الثاني من كل عام بهدف تسليط الضوء على أهمية احترام قواعد التغذية الصحية من قبل المرضى، ويوضح أن العلاج بالأدوية وحدها غير كافٍ للحفاظ على توازن نسبة السكر في الدم. بدأ الاحتفال باليوم العالمي لمرض السكري عام 1991، وهو التاريخ الذي حدده كل من الاتحاد الدولي للسكري ومنظمة الصحة العالمية لإحياء عيد ميلاد فريديريك بانتين الذي أسهم مع شارلز بيست في اكتشاف </a:t>
            </a:r>
            <a:r>
              <a:rPr lang="ar-SA" dirty="0" err="1"/>
              <a:t>الإنسولين</a:t>
            </a:r>
            <a:r>
              <a:rPr lang="ar-SA" dirty="0"/>
              <a:t> عام 1922.</a:t>
            </a:r>
            <a:endParaRPr lang="en-US" dirty="0"/>
          </a:p>
          <a:p>
            <a:endParaRPr lang="en-US" dirty="0"/>
          </a:p>
        </p:txBody>
      </p:sp>
    </p:spTree>
    <p:extLst>
      <p:ext uri="{BB962C8B-B14F-4D97-AF65-F5344CB8AC3E}">
        <p14:creationId xmlns:p14="http://schemas.microsoft.com/office/powerpoint/2010/main" val="36824179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endParaRPr lang="en-US"/>
          </a:p>
        </p:txBody>
      </p:sp>
      <p:sp>
        <p:nvSpPr>
          <p:cNvPr id="3" name="عنصر نائب للمحتوى 2"/>
          <p:cNvSpPr>
            <a:spLocks noGrp="1"/>
          </p:cNvSpPr>
          <p:nvPr>
            <p:ph idx="1"/>
          </p:nvPr>
        </p:nvSpPr>
        <p:spPr/>
        <p:txBody>
          <a:bodyPr>
            <a:normAutofit/>
          </a:bodyPr>
          <a:lstStyle/>
          <a:p>
            <a:pPr marL="0" indent="0" algn="ctr">
              <a:buNone/>
            </a:pPr>
            <a:r>
              <a:rPr lang="ar-SA" sz="7200" dirty="0" smtClean="0"/>
              <a:t>انتهي</a:t>
            </a:r>
            <a:endParaRPr lang="en-US" sz="7200" dirty="0"/>
          </a:p>
        </p:txBody>
      </p:sp>
    </p:spTree>
    <p:extLst>
      <p:ext uri="{BB962C8B-B14F-4D97-AF65-F5344CB8AC3E}">
        <p14:creationId xmlns:p14="http://schemas.microsoft.com/office/powerpoint/2010/main" val="4280602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r>
              <a:rPr lang="ar-SA" b="1" dirty="0"/>
              <a:t>معلومات </a:t>
            </a:r>
            <a:r>
              <a:rPr lang="ar-SA" b="1" dirty="0" smtClean="0"/>
              <a:t>أساسية</a:t>
            </a:r>
            <a:endParaRPr lang="en-US" dirty="0"/>
          </a:p>
        </p:txBody>
      </p:sp>
      <p:sp>
        <p:nvSpPr>
          <p:cNvPr id="3" name="عنصر نائب للمحتوى 2"/>
          <p:cNvSpPr>
            <a:spLocks noGrp="1"/>
          </p:cNvSpPr>
          <p:nvPr>
            <p:ph idx="1"/>
          </p:nvPr>
        </p:nvSpPr>
        <p:spPr/>
        <p:txBody>
          <a:bodyPr>
            <a:normAutofit fontScale="85000" lnSpcReduction="20000"/>
          </a:bodyPr>
          <a:lstStyle/>
          <a:p>
            <a:r>
              <a:rPr lang="ar-SA" b="1" dirty="0" smtClean="0"/>
              <a:t>ما </a:t>
            </a:r>
            <a:r>
              <a:rPr lang="ar-SA" b="1" dirty="0"/>
              <a:t>هو داء السكري؟</a:t>
            </a:r>
            <a:endParaRPr lang="en-US" dirty="0"/>
          </a:p>
          <a:p>
            <a:r>
              <a:rPr lang="ar-SA" dirty="0"/>
              <a:t>داء السكري مرض مزمن يحدث عندما يعجز البنكرياس عن إنتاج </a:t>
            </a:r>
            <a:r>
              <a:rPr lang="ar-SA" dirty="0" smtClean="0"/>
              <a:t>الأنسولين </a:t>
            </a:r>
            <a:r>
              <a:rPr lang="ar-SA" dirty="0"/>
              <a:t>بكمية كافية، أو عندما يعجز الجسم عن الاستخدام الفعال </a:t>
            </a:r>
            <a:r>
              <a:rPr lang="ar-SA" dirty="0" smtClean="0"/>
              <a:t>للأنسولين </a:t>
            </a:r>
            <a:r>
              <a:rPr lang="ar-SA" dirty="0"/>
              <a:t>الذي ينتجه. </a:t>
            </a:r>
            <a:r>
              <a:rPr lang="ar-SA" dirty="0" smtClean="0"/>
              <a:t>والأنسولين </a:t>
            </a:r>
            <a:r>
              <a:rPr lang="ar-SA" dirty="0"/>
              <a:t>هو هرمون ينظّم مستوى السكر في الدم. ويُعد فرط سكر الدم أو ارتفاع مستوى السكر في الدم من الآثار الشائعة التي تحدث جرّاء عدم السيطرة على داء السكري، ويؤدي مع الوقت إلى حدوث أضرار وخيمة في العديد من أجهزة الجسم، ولاسيما الأعصاب والأوعية الدموية</a:t>
            </a:r>
            <a:r>
              <a:rPr lang="en-US" dirty="0"/>
              <a:t>.</a:t>
            </a:r>
          </a:p>
          <a:p>
            <a:r>
              <a:rPr lang="ar-SA" dirty="0" smtClean="0"/>
              <a:t>في </a:t>
            </a:r>
            <a:r>
              <a:rPr lang="ar-SA" dirty="0"/>
              <a:t>عام 2014 كان 9% من البالغين الذين تبلغ أعمارهم 18 عاماً أو أكثر مصابين بداء السكري. وفي عام 2012 كان داء السكري سبباً مباشراً في 1.5 مليون حالة وفاة. ويحدث ما يزيد على 80% من هذه الوفيات في البلدان المنخفضة والمتوسطة الدخل</a:t>
            </a:r>
            <a:r>
              <a:rPr lang="en-US" dirty="0"/>
              <a:t>.</a:t>
            </a:r>
          </a:p>
          <a:p>
            <a:endParaRPr lang="en-US" dirty="0"/>
          </a:p>
        </p:txBody>
      </p:sp>
    </p:spTree>
    <p:extLst>
      <p:ext uri="{BB962C8B-B14F-4D97-AF65-F5344CB8AC3E}">
        <p14:creationId xmlns:p14="http://schemas.microsoft.com/office/powerpoint/2010/main" val="3652936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r>
              <a:rPr lang="ar-SA" b="1" dirty="0"/>
              <a:t>داء السكري من النمط </a:t>
            </a:r>
            <a:r>
              <a:rPr lang="ar-SA" b="1" dirty="0" smtClean="0"/>
              <a:t>1</a:t>
            </a:r>
            <a:endParaRPr lang="en-US" dirty="0"/>
          </a:p>
        </p:txBody>
      </p:sp>
      <p:sp>
        <p:nvSpPr>
          <p:cNvPr id="3" name="عنصر نائب للمحتوى 2"/>
          <p:cNvSpPr>
            <a:spLocks noGrp="1"/>
          </p:cNvSpPr>
          <p:nvPr>
            <p:ph idx="1"/>
          </p:nvPr>
        </p:nvSpPr>
        <p:spPr/>
        <p:txBody>
          <a:bodyPr>
            <a:normAutofit/>
          </a:bodyPr>
          <a:lstStyle/>
          <a:p>
            <a:r>
              <a:rPr lang="ar-SA" dirty="0" smtClean="0"/>
              <a:t>يتسم </a:t>
            </a:r>
            <a:r>
              <a:rPr lang="ar-SA" dirty="0"/>
              <a:t>داء السكري من النمط 1 (الذي كان يُعرف سابقاً باسم داء السكري المعتمد على </a:t>
            </a:r>
            <a:r>
              <a:rPr lang="ar-SA" dirty="0" smtClean="0"/>
              <a:t>الأنسولين </a:t>
            </a:r>
            <a:r>
              <a:rPr lang="ar-SA" dirty="0"/>
              <a:t>أو داء السكري الذي يبدأ في مرحلة الشباب أو الطفولة) بنقص إنتاج </a:t>
            </a:r>
            <a:r>
              <a:rPr lang="ar-SA" dirty="0" smtClean="0"/>
              <a:t>الأنسولين، </a:t>
            </a:r>
            <a:r>
              <a:rPr lang="ar-SA" dirty="0"/>
              <a:t>ويقتضي تعاطي </a:t>
            </a:r>
            <a:r>
              <a:rPr lang="ar-SA" dirty="0" smtClean="0"/>
              <a:t>الأنسولين </a:t>
            </a:r>
            <a:r>
              <a:rPr lang="ar-SA" dirty="0"/>
              <a:t>يومياً. </a:t>
            </a:r>
            <a:endParaRPr lang="ar-SA" dirty="0" smtClean="0"/>
          </a:p>
          <a:p>
            <a:r>
              <a:rPr lang="ar-SA" dirty="0" smtClean="0"/>
              <a:t>لا </a:t>
            </a:r>
            <a:r>
              <a:rPr lang="ar-SA" dirty="0"/>
              <a:t>يُعرف سبب داء السكري من النمط 1، ولا يمكن الوقاية منه باستخدام المعارف الحالية</a:t>
            </a:r>
            <a:r>
              <a:rPr lang="en-US" dirty="0" smtClean="0"/>
              <a:t>.</a:t>
            </a:r>
            <a:endParaRPr lang="en-US" dirty="0"/>
          </a:p>
        </p:txBody>
      </p:sp>
    </p:spTree>
    <p:extLst>
      <p:ext uri="{BB962C8B-B14F-4D97-AF65-F5344CB8AC3E}">
        <p14:creationId xmlns:p14="http://schemas.microsoft.com/office/powerpoint/2010/main" val="2111247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r>
              <a:rPr lang="ar-SA" b="1" dirty="0"/>
              <a:t>أعراض </a:t>
            </a:r>
            <a:r>
              <a:rPr lang="ar-SA" b="1" dirty="0" smtClean="0"/>
              <a:t>النمط 1</a:t>
            </a:r>
            <a:endParaRPr lang="en-US" dirty="0"/>
          </a:p>
        </p:txBody>
      </p:sp>
      <p:sp>
        <p:nvSpPr>
          <p:cNvPr id="3" name="عنصر نائب للمحتوى 2"/>
          <p:cNvSpPr>
            <a:spLocks noGrp="1"/>
          </p:cNvSpPr>
          <p:nvPr>
            <p:ph idx="1"/>
          </p:nvPr>
        </p:nvSpPr>
        <p:spPr/>
        <p:txBody>
          <a:bodyPr>
            <a:normAutofit lnSpcReduction="10000"/>
          </a:bodyPr>
          <a:lstStyle/>
          <a:p>
            <a:pPr lvl="0"/>
            <a:r>
              <a:rPr lang="ar-SA" dirty="0" smtClean="0"/>
              <a:t>الشعور </a:t>
            </a:r>
            <a:r>
              <a:rPr lang="ar-SA" dirty="0"/>
              <a:t>بالعطش</a:t>
            </a:r>
            <a:r>
              <a:rPr lang="en-US" dirty="0"/>
              <a:t>.</a:t>
            </a:r>
          </a:p>
          <a:p>
            <a:pPr lvl="0"/>
            <a:r>
              <a:rPr lang="ar-SA" dirty="0"/>
              <a:t>الجوع الشديد</a:t>
            </a:r>
            <a:r>
              <a:rPr lang="en-US" dirty="0"/>
              <a:t>.</a:t>
            </a:r>
          </a:p>
          <a:p>
            <a:pPr lvl="0"/>
            <a:r>
              <a:rPr lang="ar-SA" dirty="0"/>
              <a:t>التبول المتكرر</a:t>
            </a:r>
            <a:r>
              <a:rPr lang="en-US" dirty="0"/>
              <a:t>.</a:t>
            </a:r>
          </a:p>
          <a:p>
            <a:pPr lvl="0"/>
            <a:r>
              <a:rPr lang="ar-SA" dirty="0"/>
              <a:t>التبول اللاإرادي عند الأطفال</a:t>
            </a:r>
            <a:r>
              <a:rPr lang="en-US" dirty="0"/>
              <a:t>.</a:t>
            </a:r>
          </a:p>
          <a:p>
            <a:pPr lvl="0"/>
            <a:r>
              <a:rPr lang="ar-SA" dirty="0"/>
              <a:t>عدم وضوح الرؤية</a:t>
            </a:r>
            <a:r>
              <a:rPr lang="en-US" dirty="0"/>
              <a:t>.</a:t>
            </a:r>
          </a:p>
          <a:p>
            <a:pPr lvl="0"/>
            <a:r>
              <a:rPr lang="ar-SA" dirty="0"/>
              <a:t>الإصابة بالالتهابات المهبلية والفطريات لدى الإناث</a:t>
            </a:r>
            <a:r>
              <a:rPr lang="en-US" dirty="0"/>
              <a:t>.</a:t>
            </a:r>
          </a:p>
          <a:p>
            <a:pPr lvl="0"/>
            <a:r>
              <a:rPr lang="ar-SA" dirty="0"/>
              <a:t>التعب والضعف العام</a:t>
            </a:r>
            <a:r>
              <a:rPr lang="en-US" dirty="0"/>
              <a:t>.</a:t>
            </a:r>
          </a:p>
          <a:p>
            <a:pPr lvl="0"/>
            <a:r>
              <a:rPr lang="ar-SA" dirty="0"/>
              <a:t>فقدان الوزن والنحافة</a:t>
            </a:r>
            <a:r>
              <a:rPr lang="en-US" dirty="0" smtClean="0"/>
              <a:t>.</a:t>
            </a:r>
            <a:endParaRPr lang="en-US" dirty="0"/>
          </a:p>
        </p:txBody>
      </p:sp>
    </p:spTree>
    <p:extLst>
      <p:ext uri="{BB962C8B-B14F-4D97-AF65-F5344CB8AC3E}">
        <p14:creationId xmlns:p14="http://schemas.microsoft.com/office/powerpoint/2010/main" val="2084861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b="1" dirty="0" smtClean="0"/>
              <a:t>الأعراض الأخرى </a:t>
            </a:r>
            <a:r>
              <a:rPr lang="ar-SA" b="1" dirty="0"/>
              <a:t>ل</a:t>
            </a:r>
            <a:r>
              <a:rPr lang="ar-SA" b="1" dirty="0" smtClean="0"/>
              <a:t>لنمط 1</a:t>
            </a:r>
            <a:endParaRPr lang="en-US" b="1" dirty="0"/>
          </a:p>
        </p:txBody>
      </p:sp>
      <p:sp>
        <p:nvSpPr>
          <p:cNvPr id="3" name="عنصر نائب للمحتوى 2"/>
          <p:cNvSpPr>
            <a:spLocks noGrp="1"/>
          </p:cNvSpPr>
          <p:nvPr>
            <p:ph idx="1"/>
          </p:nvPr>
        </p:nvSpPr>
        <p:spPr/>
        <p:txBody>
          <a:bodyPr>
            <a:normAutofit fontScale="92500" lnSpcReduction="20000"/>
          </a:bodyPr>
          <a:lstStyle/>
          <a:p>
            <a:r>
              <a:rPr lang="ar-SA" dirty="0"/>
              <a:t>هناك أعراضٌ غريبة يمرّ بها مصاب مريض السّكر، وهي شغفُه الشّديد، وحبّه لتناول الحلويّات كثيراً، وإن كان من قبل الإصابة ليس من محبّي السّكريات، وليس مدمناً عليها</a:t>
            </a:r>
            <a:r>
              <a:rPr lang="en-US" dirty="0"/>
              <a:t>.</a:t>
            </a:r>
          </a:p>
          <a:p>
            <a:r>
              <a:rPr lang="ar-SA" dirty="0"/>
              <a:t>التّسبّب بخطورة كبيرة في فترة الحمل لدى المرأة؛ إذ يمكنُ أن يسبّب في بعض الحالات الإجهاض، أو يتسبّب في وفاة الجنين داخل أحشائها، أو يعمل على إحداث التشوّهات في الجنين</a:t>
            </a:r>
            <a:r>
              <a:rPr lang="en-US" dirty="0"/>
              <a:t>.</a:t>
            </a:r>
          </a:p>
          <a:p>
            <a:r>
              <a:rPr lang="ar-SA" dirty="0"/>
              <a:t>ظهور بعض الالتهابات على جلد مرضى السّكر، وحدوث التهاباتٍ أخرى كالتهاب الأذن الوسطى، والتهاب في الأصبع وحول الأظافر، والتهاب في اللثّة، والتهاب في المرارة، وغيرها الكثير</a:t>
            </a:r>
            <a:r>
              <a:rPr lang="en-US" dirty="0"/>
              <a:t>.</a:t>
            </a:r>
          </a:p>
          <a:p>
            <a:r>
              <a:rPr lang="ar-SA" dirty="0"/>
              <a:t>الإصابة بالعصبيّة الشّديدة وكثرة التوتّر</a:t>
            </a:r>
            <a:r>
              <a:rPr lang="en-US" dirty="0"/>
              <a:t>.</a:t>
            </a:r>
          </a:p>
          <a:p>
            <a:endParaRPr lang="en-US" dirty="0"/>
          </a:p>
        </p:txBody>
      </p:sp>
    </p:spTree>
    <p:extLst>
      <p:ext uri="{BB962C8B-B14F-4D97-AF65-F5344CB8AC3E}">
        <p14:creationId xmlns:p14="http://schemas.microsoft.com/office/powerpoint/2010/main" val="2222907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r>
              <a:rPr lang="ar-SA" b="1" dirty="0"/>
              <a:t>داء السكري من النمط </a:t>
            </a:r>
            <a:r>
              <a:rPr lang="ar-SA" b="1" dirty="0" smtClean="0"/>
              <a:t>2</a:t>
            </a:r>
            <a:endParaRPr lang="en-US" dirty="0"/>
          </a:p>
        </p:txBody>
      </p:sp>
      <p:sp>
        <p:nvSpPr>
          <p:cNvPr id="3" name="عنصر نائب للمحتوى 2"/>
          <p:cNvSpPr>
            <a:spLocks noGrp="1"/>
          </p:cNvSpPr>
          <p:nvPr>
            <p:ph idx="1"/>
          </p:nvPr>
        </p:nvSpPr>
        <p:spPr/>
        <p:txBody>
          <a:bodyPr>
            <a:normAutofit fontScale="85000" lnSpcReduction="20000"/>
          </a:bodyPr>
          <a:lstStyle/>
          <a:p>
            <a:r>
              <a:rPr lang="ar-SA" dirty="0" smtClean="0"/>
              <a:t>يحدث </a:t>
            </a:r>
            <a:r>
              <a:rPr lang="ar-SA" dirty="0"/>
              <a:t>هذا النمط (الذي كان يُسمى سابقاً داء السكري غير المعتمد على </a:t>
            </a:r>
            <a:r>
              <a:rPr lang="ar-SA" dirty="0" smtClean="0"/>
              <a:t>الأنسولين </a:t>
            </a:r>
            <a:r>
              <a:rPr lang="ar-SA" dirty="0"/>
              <a:t>أو داء السكري الذي يظهر في مرحلة الكهولة) بسبب عدم فعالية استخدام الجسم </a:t>
            </a:r>
            <a:r>
              <a:rPr lang="ar-SA" dirty="0" smtClean="0"/>
              <a:t>للأنسولين.</a:t>
            </a:r>
          </a:p>
          <a:p>
            <a:r>
              <a:rPr lang="ar-SA" dirty="0" smtClean="0"/>
              <a:t>تمثل </a:t>
            </a:r>
            <a:r>
              <a:rPr lang="ar-SA" dirty="0"/>
              <a:t>حالات داء السكري من النمط 2 90% من حالات داء السكري المسجّلة حول </a:t>
            </a:r>
            <a:r>
              <a:rPr lang="ar-SA" dirty="0" smtClean="0"/>
              <a:t>العالم، </a:t>
            </a:r>
            <a:r>
              <a:rPr lang="ar-SA" dirty="0"/>
              <a:t>وتحدث في معظمها نتيجة لفرط الوزن والخمول البدني</a:t>
            </a:r>
            <a:r>
              <a:rPr lang="en-US" dirty="0"/>
              <a:t>.</a:t>
            </a:r>
          </a:p>
          <a:p>
            <a:r>
              <a:rPr lang="ar-SA" dirty="0" smtClean="0"/>
              <a:t>قد </a:t>
            </a:r>
            <a:r>
              <a:rPr lang="ar-SA" dirty="0"/>
              <a:t>تكون أعراض هذا النمط مماثلة لأعراض النمط 1، ولكنها قد تكون أقل وضوحاً في كثير من </a:t>
            </a:r>
            <a:r>
              <a:rPr lang="ar-SA" dirty="0" smtClean="0"/>
              <a:t>الأحيان.</a:t>
            </a:r>
          </a:p>
          <a:p>
            <a:r>
              <a:rPr lang="ar-SA" dirty="0" smtClean="0"/>
              <a:t>لذا </a:t>
            </a:r>
            <a:r>
              <a:rPr lang="ar-SA" dirty="0"/>
              <a:t>فقد يُشخّص الداء بعد مرور عدة أعوام على بدء الأعراض، أي بعد حدوث المضاعفات</a:t>
            </a:r>
            <a:r>
              <a:rPr lang="en-US" dirty="0" smtClean="0"/>
              <a:t>.</a:t>
            </a:r>
            <a:endParaRPr lang="en-US" dirty="0"/>
          </a:p>
          <a:p>
            <a:r>
              <a:rPr lang="ar-SA" dirty="0" smtClean="0"/>
              <a:t>هذا </a:t>
            </a:r>
            <a:r>
              <a:rPr lang="ar-SA" dirty="0"/>
              <a:t>النمط من داء السكري لم يكن يُصادف إلا في البالغين حتى وقت قريب، ولكنه يحدث الآن في صفوف الأطفال أيضاً.</a:t>
            </a:r>
            <a:endParaRPr lang="en-US" dirty="0"/>
          </a:p>
        </p:txBody>
      </p:sp>
    </p:spTree>
    <p:extLst>
      <p:ext uri="{BB962C8B-B14F-4D97-AF65-F5344CB8AC3E}">
        <p14:creationId xmlns:p14="http://schemas.microsoft.com/office/powerpoint/2010/main" val="1642691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r>
              <a:rPr lang="ar-SA" b="1" dirty="0"/>
              <a:t>سكري الحمل</a:t>
            </a:r>
            <a:r>
              <a:rPr lang="ar-SA" b="1" dirty="0" smtClean="0"/>
              <a:t>:</a:t>
            </a:r>
            <a:r>
              <a:rPr lang="ar-SA" dirty="0" smtClean="0"/>
              <a:t> </a:t>
            </a:r>
            <a:endParaRPr lang="en-US" dirty="0"/>
          </a:p>
        </p:txBody>
      </p:sp>
      <p:sp>
        <p:nvSpPr>
          <p:cNvPr id="3" name="عنصر نائب للمحتوى 2"/>
          <p:cNvSpPr>
            <a:spLocks noGrp="1"/>
          </p:cNvSpPr>
          <p:nvPr>
            <p:ph idx="1"/>
          </p:nvPr>
        </p:nvSpPr>
        <p:spPr/>
        <p:txBody>
          <a:bodyPr>
            <a:normAutofit fontScale="92500" lnSpcReduction="10000"/>
          </a:bodyPr>
          <a:lstStyle/>
          <a:p>
            <a:r>
              <a:rPr lang="ar-SA" dirty="0" smtClean="0"/>
              <a:t>يماثل </a:t>
            </a:r>
            <a:r>
              <a:rPr lang="ar-SA" dirty="0"/>
              <a:t>سكري الحوامل النمط الثاني في العديد من الأوجه فعلى سبيل المثال يتشابهان في قلة الأنسولين النسبية وضعف استجابة أنسجة الجسم لمفعول </a:t>
            </a:r>
            <a:r>
              <a:rPr lang="ar-SA" dirty="0" smtClean="0"/>
              <a:t>الأنسولين.</a:t>
            </a:r>
          </a:p>
          <a:p>
            <a:r>
              <a:rPr lang="ar-SA" dirty="0" smtClean="0"/>
              <a:t>يعاني </a:t>
            </a:r>
            <a:r>
              <a:rPr lang="ar-SA" dirty="0"/>
              <a:t>ما بين </a:t>
            </a:r>
            <a:r>
              <a:rPr lang="ar-SA" dirty="0" smtClean="0"/>
              <a:t>(2 - 5%) </a:t>
            </a:r>
            <a:r>
              <a:rPr lang="ar-SA" dirty="0"/>
              <a:t>من الحوامل من هذا المرض ولكنه يختفي أو تتحسن حالة الأم بعد الولادة. </a:t>
            </a:r>
            <a:endParaRPr lang="ar-SA" dirty="0" smtClean="0"/>
          </a:p>
          <a:p>
            <a:r>
              <a:rPr lang="ar-SA" dirty="0" smtClean="0"/>
              <a:t>يمكن </a:t>
            </a:r>
            <a:r>
              <a:rPr lang="ar-SA" dirty="0"/>
              <a:t>الشفاء من سكري الحوامل بصورة نهائية ولكنه يتطلب مراقبة طبية دقيقة أثناء فترة </a:t>
            </a:r>
            <a:r>
              <a:rPr lang="ar-SA" dirty="0" smtClean="0"/>
              <a:t>الحمل.</a:t>
            </a:r>
          </a:p>
          <a:p>
            <a:r>
              <a:rPr lang="ar-SA" dirty="0" smtClean="0"/>
              <a:t>ما </a:t>
            </a:r>
            <a:r>
              <a:rPr lang="ar-SA" dirty="0"/>
              <a:t>بين </a:t>
            </a:r>
            <a:r>
              <a:rPr lang="ar-SA" dirty="0" smtClean="0"/>
              <a:t>(20 - 50%) </a:t>
            </a:r>
            <a:r>
              <a:rPr lang="ar-SA" dirty="0"/>
              <a:t>من الأمهات اللاتي عانين من سكري الحوامل يمكن أن يصابوا بالنمط الثاني في مراحل لاحقة من حياتهن</a:t>
            </a:r>
            <a:r>
              <a:rPr lang="en-US" dirty="0"/>
              <a:t>.</a:t>
            </a:r>
          </a:p>
          <a:p>
            <a:endParaRPr lang="en-US" dirty="0"/>
          </a:p>
        </p:txBody>
      </p:sp>
    </p:spTree>
    <p:extLst>
      <p:ext uri="{BB962C8B-B14F-4D97-AF65-F5344CB8AC3E}">
        <p14:creationId xmlns:p14="http://schemas.microsoft.com/office/powerpoint/2010/main" val="2756392202"/>
      </p:ext>
    </p:extLst>
  </p:cSld>
  <p:clrMapOvr>
    <a:masterClrMapping/>
  </p:clrMapOvr>
</p:sld>
</file>

<file path=ppt/theme/theme1.xml><?xml version="1.0" encoding="utf-8"?>
<a:theme xmlns:a="http://schemas.openxmlformats.org/drawingml/2006/main" name="سمة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TotalTime>
  <Words>3406</Words>
  <Application>Microsoft Office PowerPoint</Application>
  <PresentationFormat>عرض على الشاشة (3:4)‏</PresentationFormat>
  <Paragraphs>170</Paragraphs>
  <Slides>35</Slides>
  <Notes>0</Notes>
  <HiddenSlides>0</HiddenSlides>
  <MMClips>0</MMClips>
  <ScaleCrop>false</ScaleCrop>
  <HeadingPairs>
    <vt:vector size="4" baseType="variant">
      <vt:variant>
        <vt:lpstr>نسق</vt:lpstr>
      </vt:variant>
      <vt:variant>
        <vt:i4>1</vt:i4>
      </vt:variant>
      <vt:variant>
        <vt:lpstr>عناوين الشرائح</vt:lpstr>
      </vt:variant>
      <vt:variant>
        <vt:i4>35</vt:i4>
      </vt:variant>
    </vt:vector>
  </HeadingPairs>
  <TitlesOfParts>
    <vt:vector size="36" baseType="lpstr">
      <vt:lpstr>سمة Office</vt:lpstr>
      <vt:lpstr>مرض السكري</vt:lpstr>
      <vt:lpstr>مقدمة</vt:lpstr>
      <vt:lpstr>السكري</vt:lpstr>
      <vt:lpstr>معلومات أساسية</vt:lpstr>
      <vt:lpstr>داء السكري من النمط 1</vt:lpstr>
      <vt:lpstr>أعراض النمط 1</vt:lpstr>
      <vt:lpstr>الأعراض الأخرى للنمط 1</vt:lpstr>
      <vt:lpstr>داء السكري من النمط 2</vt:lpstr>
      <vt:lpstr>سكري الحمل: </vt:lpstr>
      <vt:lpstr>العلامات والأعراض لمرض السكري:</vt:lpstr>
      <vt:lpstr>العلامات والأعراض لمرض السكري:</vt:lpstr>
      <vt:lpstr>الجينات والسكري:</vt:lpstr>
      <vt:lpstr>الجينات والسكري:</vt:lpstr>
      <vt:lpstr>أسباب المرض</vt:lpstr>
      <vt:lpstr>آلية استخدام السكر في الجسم</vt:lpstr>
      <vt:lpstr>آلية استخدام السكر في الجسم</vt:lpstr>
      <vt:lpstr>التشخيص:</vt:lpstr>
      <vt:lpstr>عرض تقديمي في PowerPoint</vt:lpstr>
      <vt:lpstr>الفحص:</vt:lpstr>
      <vt:lpstr>الفحص:</vt:lpstr>
      <vt:lpstr>الوقاية</vt:lpstr>
      <vt:lpstr>معالجة طبيعية حديثة</vt:lpstr>
      <vt:lpstr>العلاج</vt:lpstr>
      <vt:lpstr>ما بعد المرض</vt:lpstr>
      <vt:lpstr>ما بعد المرض</vt:lpstr>
      <vt:lpstr>المضاعفات الحادة:</vt:lpstr>
      <vt:lpstr>2- غيبوبة ضغط اسموزي لا كيتونية</vt:lpstr>
      <vt:lpstr>3- انخفاض غلوكوز الدم</vt:lpstr>
      <vt:lpstr>3- انخفاض غلوكوز الدم</vt:lpstr>
      <vt:lpstr>المضاعفات المزمنة</vt:lpstr>
      <vt:lpstr>ويؤدي تلف الشعيرات الدموية إلى واحد أو أكثر من الحالات التالية:</vt:lpstr>
      <vt:lpstr>القدم السكرية</vt:lpstr>
      <vt:lpstr>ما يستطيع الإنسان عمله</vt:lpstr>
      <vt:lpstr>اليوم العالمي لمرض السكري:</vt:lpstr>
      <vt:lpstr>عرض تقديمي في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عرض تقديمي في PowerPoint</dc:title>
  <dc:creator>LENOVO</dc:creator>
  <cp:lastModifiedBy>LENOVO</cp:lastModifiedBy>
  <cp:revision>13</cp:revision>
  <dcterms:created xsi:type="dcterms:W3CDTF">2021-12-04T23:33:43Z</dcterms:created>
  <dcterms:modified xsi:type="dcterms:W3CDTF">2021-12-05T01:22:23Z</dcterms:modified>
</cp:coreProperties>
</file>