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BF63B71-EC5E-4567-B630-D802D6A797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0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37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9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34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22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0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5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0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8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7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6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E6E3-9E78-43EC-91AA-357EA8792F58}" type="datetimeFigureOut">
              <a:rPr kumimoji="1" lang="ja-JP" altLang="en-US" smtClean="0"/>
              <a:t>2017/1/19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9E7BA8-86B4-49F2-9B41-8399E8DC4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3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izuguchilab.org/fugu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Structural biology and bioinformatics in </a:t>
            </a:r>
            <a:r>
              <a:rPr kumimoji="1" lang="en-US" altLang="ja-JP" dirty="0" err="1"/>
              <a:t>drugdesigns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Taiga Kuroiwa</a:t>
            </a:r>
          </a:p>
          <a:p>
            <a:r>
              <a:rPr lang="en-US" altLang="ja-JP" dirty="0"/>
              <a:t>CS – 492 – Bioinformatics Article Explanation Presentation</a:t>
            </a:r>
          </a:p>
          <a:p>
            <a:r>
              <a:rPr lang="en-US" altLang="ja-JP" dirty="0"/>
              <a:t>http://rstb.royalsocietypublishing.org/content/361/1467/413.short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81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Profiling the structure</a:t>
            </a:r>
            <a:r>
              <a:rPr lang="en-US" altLang="ja-JP" dirty="0"/>
              <a:t> and folding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0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Using FUGUE for profiling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http://mizuguchilab.org/fugue/</a:t>
            </a:r>
            <a:endParaRPr lang="en-US" altLang="ja-JP" dirty="0"/>
          </a:p>
          <a:p>
            <a:r>
              <a:rPr lang="en-US" altLang="ja-JP" dirty="0"/>
              <a:t>program for recognizing distant homologues by sequence-structure comparison</a:t>
            </a:r>
          </a:p>
          <a:p>
            <a:r>
              <a:rPr lang="en-US" altLang="ja-JP" dirty="0"/>
              <a:t>A</a:t>
            </a:r>
            <a:r>
              <a:rPr kumimoji="1" lang="en-US" altLang="ja-JP" dirty="0"/>
              <a:t>pproach is to</a:t>
            </a:r>
            <a:r>
              <a:rPr lang="fr-FR" altLang="ja-JP" dirty="0"/>
              <a:t> exploit environment-dependent substitution matrices and gap penalties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48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Folding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2" y="1528549"/>
            <a:ext cx="9487791" cy="3875964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951629" y="5538294"/>
            <a:ext cx="704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Native state                                               Denatured state</a:t>
            </a:r>
          </a:p>
          <a:p>
            <a:r>
              <a:rPr kumimoji="1" lang="en-US" altLang="ja-JP" dirty="0"/>
              <a:t>Though this </a:t>
            </a:r>
            <a:r>
              <a:rPr kumimoji="1" lang="en-US" altLang="ja-JP" dirty="0" err="1"/>
              <a:t>blackbox</a:t>
            </a:r>
            <a:r>
              <a:rPr kumimoji="1" lang="en-US" altLang="ja-JP" dirty="0"/>
              <a:t> process is not fully revealed we know that some proteins tend to fold in particular shapes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37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Compare </a:t>
            </a:r>
            <a:r>
              <a:rPr kumimoji="1" lang="en-US" altLang="ja-JP" dirty="0" err="1"/>
              <a:t>compare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compare</a:t>
            </a:r>
            <a:r>
              <a:rPr kumimoji="1" lang="en-US" altLang="ja-JP" dirty="0"/>
              <a:t>...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COMPOSER</a:t>
            </a:r>
          </a:p>
          <a:p>
            <a:r>
              <a:rPr lang="en-US" altLang="ja-JP" dirty="0"/>
              <a:t>3D-JIGSAW</a:t>
            </a:r>
          </a:p>
          <a:p>
            <a:r>
              <a:rPr lang="en-US" altLang="ja-JP" dirty="0"/>
              <a:t>MODELLER</a:t>
            </a:r>
          </a:p>
          <a:p>
            <a:r>
              <a:rPr lang="en-US" altLang="ja-JP" dirty="0"/>
              <a:t>Basically probability density functions derived from homologous structures and general features</a:t>
            </a:r>
          </a:p>
          <a:p>
            <a:r>
              <a:rPr kumimoji="1" lang="en-US" altLang="ja-JP" dirty="0"/>
              <a:t>Very helpful if the sequence identity is greater than 30% = great alignment</a:t>
            </a:r>
          </a:p>
          <a:p>
            <a:r>
              <a:rPr kumimoji="1" lang="en-US" altLang="ja-JP" dirty="0"/>
              <a:t>Not much versatile to something totally new (insertion)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69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CHORAL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69493"/>
            <a:ext cx="8596668" cy="4471869"/>
          </a:xfrm>
        </p:spPr>
        <p:txBody>
          <a:bodyPr>
            <a:normAutofit/>
          </a:bodyPr>
          <a:lstStyle/>
          <a:p>
            <a:r>
              <a:rPr lang="en-US" altLang="ja-JP" dirty="0"/>
              <a:t>program for modelling families or </a:t>
            </a:r>
            <a:r>
              <a:rPr lang="en-US" altLang="ja-JP" dirty="0" err="1"/>
              <a:t>superfamilies</a:t>
            </a:r>
            <a:r>
              <a:rPr lang="en-US" altLang="ja-JP" dirty="0"/>
              <a:t> showing low sequence identity</a:t>
            </a:r>
          </a:p>
          <a:p>
            <a:r>
              <a:rPr lang="en-US" altLang="ja-JP" dirty="0"/>
              <a:t>structurally conserved clusters (SCC) which use as much of the information available as possible for a protein family and also introduce new strong geometric requirements towards a sufficient condition for structural conservation.</a:t>
            </a:r>
          </a:p>
          <a:p>
            <a:r>
              <a:rPr kumimoji="1" lang="en-US" altLang="ja-JP" dirty="0"/>
              <a:t>One family of proteins have similar structure </a:t>
            </a:r>
          </a:p>
          <a:p>
            <a:r>
              <a:rPr lang="en-US" altLang="ja-JP" dirty="0"/>
              <a:t>percentage sequence identity and proportion of numbers similar to the family</a:t>
            </a:r>
          </a:p>
          <a:p>
            <a:r>
              <a:rPr kumimoji="1" lang="en-US" altLang="ja-JP" dirty="0"/>
              <a:t>CHORAL </a:t>
            </a:r>
            <a:r>
              <a:rPr lang="en-US" altLang="ja-JP" dirty="0"/>
              <a:t>- amalgam of differential geometry and pattern recognition algorithms to identify the conserved structural patterns in homologous protein families</a:t>
            </a:r>
          </a:p>
          <a:p>
            <a:r>
              <a:rPr kumimoji="1" lang="en-US" altLang="ja-JP" dirty="0"/>
              <a:t>Retrospective prediction = post-diction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96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Target validation and identification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06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NEED FUNCTIONS!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Profiling of genes and proteins are mostly retrospective prediction</a:t>
            </a:r>
          </a:p>
          <a:p>
            <a:r>
              <a:rPr lang="en-US" altLang="ja-JP" dirty="0"/>
              <a:t>Now spending a lot of time to come for some sort of equation to define the structure </a:t>
            </a:r>
          </a:p>
          <a:p>
            <a:r>
              <a:rPr kumimoji="1" lang="en-US" altLang="ja-JP" dirty="0"/>
              <a:t>Attempts to define PROTEIN RESIDUES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Protein Residue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5" y="1616502"/>
            <a:ext cx="5852858" cy="374706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73" y="719706"/>
            <a:ext cx="4191000" cy="214312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09393" y="3490036"/>
            <a:ext cx="3929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Like solving Married</a:t>
            </a:r>
            <a:r>
              <a:rPr kumimoji="1" lang="ja-JP" altLang="en-US" dirty="0"/>
              <a:t> </a:t>
            </a:r>
            <a:r>
              <a:rPr kumimoji="1" lang="en-US" altLang="ja-JP" dirty="0"/>
              <a:t>Brazilian</a:t>
            </a:r>
            <a:r>
              <a:rPr kumimoji="1" lang="ja-JP" altLang="en-US" dirty="0"/>
              <a:t> </a:t>
            </a:r>
            <a:r>
              <a:rPr kumimoji="1" lang="en-US" altLang="ja-JP" dirty="0"/>
              <a:t>name</a:t>
            </a:r>
          </a:p>
          <a:p>
            <a:r>
              <a:rPr lang="en-US" altLang="ja-JP" dirty="0" err="1"/>
              <a:t>António</a:t>
            </a:r>
            <a:r>
              <a:rPr lang="en-US" altLang="ja-JP" dirty="0"/>
              <a:t> Silva Abreu </a:t>
            </a:r>
            <a:r>
              <a:rPr lang="en-US" altLang="ja-JP" dirty="0" err="1"/>
              <a:t>Melo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But in proteins case, the residues could differ due to the peptide knocking off from the original amino acid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16992" y="1198562"/>
            <a:ext cx="3655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            B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50711" y="5458155"/>
            <a:ext cx="1366282" cy="65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Amino acid </a:t>
            </a:r>
          </a:p>
          <a:p>
            <a:r>
              <a:rPr kumimoji="1" lang="en-US" altLang="ja-JP" dirty="0"/>
              <a:t>Residue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09386" y="5443558"/>
            <a:ext cx="1366282" cy="65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Amino acid </a:t>
            </a:r>
          </a:p>
          <a:p>
            <a:r>
              <a:rPr kumimoji="1" lang="en-US" altLang="ja-JP" dirty="0"/>
              <a:t>Residue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32986" y="3464877"/>
            <a:ext cx="155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Peptide</a:t>
            </a:r>
            <a:r>
              <a:rPr kumimoji="1" lang="ja-JP" altLang="en-US" dirty="0"/>
              <a:t> </a:t>
            </a:r>
            <a:r>
              <a:rPr kumimoji="1" lang="en-US" altLang="ja-JP" dirty="0"/>
              <a:t>Bond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75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4698" y="573205"/>
            <a:ext cx="8598735" cy="85222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ESST</a:t>
            </a:r>
            <a:br>
              <a:rPr kumimoji="1" lang="en-US" altLang="ja-JP" dirty="0"/>
            </a:br>
            <a:r>
              <a:rPr lang="en-US" altLang="ja-JP" dirty="0"/>
              <a:t>Environment Specific Substitution Table 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0" y="1597921"/>
            <a:ext cx="6500859" cy="4901037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954698" y="2160589"/>
            <a:ext cx="4184034" cy="3880773"/>
          </a:xfrm>
        </p:spPr>
        <p:txBody>
          <a:bodyPr/>
          <a:lstStyle/>
          <a:p>
            <a:r>
              <a:rPr kumimoji="1" lang="en-US" altLang="ja-JP" dirty="0"/>
              <a:t>A. </a:t>
            </a:r>
            <a:r>
              <a:rPr lang="en-US" altLang="ja-JP" dirty="0"/>
              <a:t> This score quantifies the degree of sequence conservation at an alignment position compared to the average conservation</a:t>
            </a:r>
          </a:p>
          <a:p>
            <a:r>
              <a:rPr kumimoji="1" lang="en-US" altLang="ja-JP" dirty="0"/>
              <a:t>B. </a:t>
            </a:r>
            <a:r>
              <a:rPr lang="en-US" altLang="ja-JP" dirty="0"/>
              <a:t>quantifies the overall difference, or divergence</a:t>
            </a:r>
          </a:p>
          <a:p>
            <a:r>
              <a:rPr kumimoji="1" lang="en-US" altLang="ja-JP" dirty="0"/>
              <a:t>C. </a:t>
            </a:r>
            <a:r>
              <a:rPr lang="en-US" altLang="ja-JP" dirty="0"/>
              <a:t>conservation of local structure in homologous families</a:t>
            </a:r>
          </a:p>
          <a:p>
            <a:r>
              <a:rPr kumimoji="1" lang="en-US" altLang="ja-JP" dirty="0"/>
              <a:t>D. </a:t>
            </a:r>
            <a:r>
              <a:rPr lang="en-US" altLang="ja-JP" dirty="0"/>
              <a:t>functional site prediction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74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FD-ESST</a:t>
            </a:r>
            <a:br>
              <a:rPr kumimoji="1" lang="en-US" altLang="ja-JP" dirty="0"/>
            </a:br>
            <a:r>
              <a:rPr lang="en-US" altLang="ja-JP" dirty="0"/>
              <a:t>function dependent ESST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Functional restraints = effects of two proteins merging, proteins at particular circumstance, and comparing two total different proteins</a:t>
            </a:r>
          </a:p>
          <a:p>
            <a:r>
              <a:rPr lang="en-US" altLang="ja-JP" dirty="0"/>
              <a:t>Could be useful for finding sequence identities lower than 30%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3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 of this slideshow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/>
              <a:t>1. Background of background</a:t>
            </a:r>
          </a:p>
          <a:p>
            <a:r>
              <a:rPr lang="en-US" altLang="ja-JP" sz="2800" dirty="0"/>
              <a:t>2. Background </a:t>
            </a:r>
          </a:p>
          <a:p>
            <a:r>
              <a:rPr kumimoji="1" lang="en-US" altLang="ja-JP" sz="2800" dirty="0"/>
              <a:t>3. Profiling the structure and folding</a:t>
            </a:r>
          </a:p>
          <a:p>
            <a:r>
              <a:rPr lang="en-US" altLang="ja-JP" sz="2800" dirty="0"/>
              <a:t>4. Target validation and identification</a:t>
            </a:r>
          </a:p>
          <a:p>
            <a:r>
              <a:rPr kumimoji="1" lang="en-US" altLang="ja-JP" sz="2800" dirty="0"/>
              <a:t>5. Lead Discovery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5179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Lead Discovery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Ligand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the ligand is usually a molecule which produces a signal by binding to a site on a target protein. The binding typically results in a change of conformation of the target protein.</a:t>
            </a:r>
          </a:p>
          <a:p>
            <a:r>
              <a:rPr lang="en-US" altLang="ja-JP" dirty="0"/>
              <a:t>Has tendencies to have similar ligand if its in similar family</a:t>
            </a:r>
          </a:p>
          <a:p>
            <a:r>
              <a:rPr lang="en-US" altLang="ja-JP" dirty="0"/>
              <a:t>This ligand could be nailed in by finding the good match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39" y="2101765"/>
            <a:ext cx="3809524" cy="379682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83" y="323618"/>
            <a:ext cx="3881444" cy="35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Ligand docking ranking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" y="2963069"/>
            <a:ext cx="4162425" cy="2276475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1. get protein</a:t>
            </a:r>
          </a:p>
          <a:p>
            <a:r>
              <a:rPr lang="en-US" altLang="ja-JP" dirty="0"/>
              <a:t>2. </a:t>
            </a:r>
            <a:r>
              <a:rPr lang="en-US" altLang="ja-JP" dirty="0" err="1"/>
              <a:t>dumpin</a:t>
            </a:r>
            <a:r>
              <a:rPr lang="en-US" altLang="ja-JP" dirty="0"/>
              <a:t> the ligand</a:t>
            </a:r>
          </a:p>
          <a:p>
            <a:r>
              <a:rPr kumimoji="1" lang="en-US" altLang="ja-JP" dirty="0"/>
              <a:t>3. look for better combination(compound)</a:t>
            </a:r>
          </a:p>
          <a:p>
            <a:endParaRPr lang="en-US" altLang="ja-JP" dirty="0"/>
          </a:p>
          <a:p>
            <a:r>
              <a:rPr lang="en-US" altLang="ja-JP" dirty="0"/>
              <a:t>This is conceptually “fragment” searching</a:t>
            </a:r>
          </a:p>
        </p:txBody>
      </p:sp>
    </p:spTree>
    <p:extLst>
      <p:ext uri="{BB962C8B-B14F-4D97-AF65-F5344CB8AC3E}">
        <p14:creationId xmlns:p14="http://schemas.microsoft.com/office/powerpoint/2010/main" val="27080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NMR -</a:t>
            </a:r>
            <a:r>
              <a:rPr lang="en-US" altLang="ja-JP" dirty="0"/>
              <a:t> Nuclear Magnetic Resonance</a:t>
            </a:r>
            <a:br>
              <a:rPr lang="en-US" altLang="ja-JP" dirty="0"/>
            </a:br>
            <a:r>
              <a:rPr lang="en-US" altLang="ja-JP" dirty="0"/>
              <a:t>X-ray Crystallography comes in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Can observe the protein ligand and its compound very well </a:t>
            </a:r>
          </a:p>
          <a:p>
            <a:r>
              <a:rPr lang="en-US" altLang="ja-JP" dirty="0"/>
              <a:t>If the compounding still works, we can make it to bigger + complex </a:t>
            </a:r>
          </a:p>
          <a:p>
            <a:r>
              <a:rPr lang="en-US" altLang="ja-JP" dirty="0"/>
              <a:t>ligand complexes by interpreting and analyzing the X-ray data without the need for manual intervention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96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actual process round-up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54" y="1528549"/>
            <a:ext cx="6022792" cy="4046562"/>
          </a:xfrm>
        </p:spPr>
      </p:pic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95849" y="1528549"/>
            <a:ext cx="5281620" cy="4790364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A.High</a:t>
            </a:r>
            <a:r>
              <a:rPr lang="en-US" altLang="ja-JP" dirty="0"/>
              <a:t> resolution target structure determination. </a:t>
            </a:r>
          </a:p>
          <a:p>
            <a:r>
              <a:rPr lang="en-US" altLang="ja-JP" dirty="0"/>
              <a:t>B. Generation of </a:t>
            </a:r>
            <a:r>
              <a:rPr lang="en-US" altLang="ja-JP" dirty="0" err="1"/>
              <a:t>Astex</a:t>
            </a:r>
            <a:r>
              <a:rPr lang="en-US" altLang="ja-JP" dirty="0"/>
              <a:t> drug fragment library. Virtual screening used to enrich the library for fragments likely to bind the target. </a:t>
            </a:r>
          </a:p>
          <a:p>
            <a:r>
              <a:rPr lang="en-US" altLang="ja-JP" dirty="0"/>
              <a:t>C. Drug fragment cocktails used for protein crystal soaks, 4–8 compounds per cocktail. </a:t>
            </a:r>
          </a:p>
          <a:p>
            <a:r>
              <a:rPr lang="en-US" altLang="ja-JP" dirty="0"/>
              <a:t>D. High throughput protein/ligand X-ray crystallography. Automated X-ray data collection and analysis. </a:t>
            </a:r>
          </a:p>
          <a:p>
            <a:r>
              <a:rPr lang="en-US" altLang="ja-JP" dirty="0"/>
              <a:t>E. Electron density analyzed by </a:t>
            </a:r>
            <a:r>
              <a:rPr lang="en-US" altLang="ja-JP" dirty="0" err="1"/>
              <a:t>AutoSolve</a:t>
            </a:r>
            <a:r>
              <a:rPr lang="en-US" altLang="ja-JP" dirty="0"/>
              <a:t> in order to identify bound drug fragment. </a:t>
            </a:r>
          </a:p>
          <a:p>
            <a:r>
              <a:rPr lang="en-US" altLang="ja-JP" dirty="0"/>
              <a:t>F. Structure-based optimization of hits to leads.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55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 of Background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66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X-ray Crystallography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71" y="3268723"/>
            <a:ext cx="4216106" cy="2858911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5977718" y="766276"/>
            <a:ext cx="3681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/>
              <a:t>Get crystalized material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Hit </a:t>
            </a:r>
            <a:r>
              <a:rPr kumimoji="1" lang="en-US" altLang="ja-JP" dirty="0" err="1"/>
              <a:t>Xray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/>
              <a:t>Define the diffracted rays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In our case, we focus on structures of proteins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3661"/>
            <a:ext cx="4445289" cy="29487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6" y="4040904"/>
            <a:ext cx="3550961" cy="28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Structural Biology</a:t>
            </a:r>
            <a:br>
              <a:rPr kumimoji="1" lang="en-US" altLang="ja-JP" dirty="0"/>
            </a:br>
            <a:r>
              <a:rPr lang="en-US" altLang="ja-JP" dirty="0"/>
              <a:t>we may share same bed 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Basics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/>
              <a:t>1. Study structure of nuclear acid, and proteins</a:t>
            </a:r>
          </a:p>
          <a:p>
            <a:r>
              <a:rPr lang="en-US" altLang="ja-JP" dirty="0"/>
              <a:t>2. Uses </a:t>
            </a:r>
          </a:p>
          <a:p>
            <a:pPr lvl="1"/>
            <a:r>
              <a:rPr lang="en-US" altLang="ja-JP" dirty="0"/>
              <a:t>1. NMR</a:t>
            </a:r>
          </a:p>
          <a:p>
            <a:pPr lvl="1"/>
            <a:r>
              <a:rPr lang="en-US" altLang="ja-JP" dirty="0"/>
              <a:t>2. X-ray Crystallography</a:t>
            </a:r>
          </a:p>
          <a:p>
            <a:pPr lvl="1"/>
            <a:r>
              <a:rPr kumimoji="1" lang="en-US" altLang="ja-JP" dirty="0"/>
              <a:t>3. </a:t>
            </a:r>
            <a:r>
              <a:rPr lang="en-US" altLang="ja-JP" dirty="0"/>
              <a:t>Electron microscope. 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dirty="0"/>
              <a:t>Problems 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ja-JP" dirty="0"/>
              <a:t>Crystallizing proteins are not that easy</a:t>
            </a:r>
          </a:p>
          <a:p>
            <a:r>
              <a:rPr kumimoji="1" lang="en-US" altLang="ja-JP" dirty="0"/>
              <a:t>Only knows the structure, and their possible effects are total different topic</a:t>
            </a:r>
          </a:p>
          <a:p>
            <a:r>
              <a:rPr lang="en-US" altLang="ja-JP" dirty="0"/>
              <a:t>Relatively new (since around 1946)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99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NMR</a:t>
            </a:r>
            <a:br>
              <a:rPr kumimoji="1" lang="en-US" altLang="ja-JP" dirty="0"/>
            </a:br>
            <a:r>
              <a:rPr lang="en-US" altLang="ja-JP" dirty="0"/>
              <a:t>Nuclear Magnetic Resonance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/>
              <a:t>1. dumps into magnetic field</a:t>
            </a:r>
          </a:p>
          <a:p>
            <a:r>
              <a:rPr lang="en-US" altLang="ja-JP" dirty="0"/>
              <a:t>2. shoot radio wave </a:t>
            </a:r>
          </a:p>
          <a:p>
            <a:r>
              <a:rPr kumimoji="1" lang="en-US" altLang="ja-JP" dirty="0"/>
              <a:t>3. observe its stabilizing signal</a:t>
            </a:r>
          </a:p>
          <a:p>
            <a:endParaRPr lang="en-US" altLang="ja-JP" dirty="0"/>
          </a:p>
          <a:p>
            <a:r>
              <a:rPr lang="en-US" altLang="ja-JP" dirty="0"/>
              <a:t>Does not require crystal materials</a:t>
            </a:r>
          </a:p>
          <a:p>
            <a:r>
              <a:rPr lang="en-US" altLang="ja-JP" dirty="0"/>
              <a:t>Though need “mg” amount of stuff</a:t>
            </a:r>
          </a:p>
          <a:p>
            <a:r>
              <a:rPr lang="en-US" altLang="ja-JP" dirty="0"/>
              <a:t>Similar technology is used for MRI</a:t>
            </a:r>
          </a:p>
          <a:p>
            <a:endParaRPr kumimoji="1" lang="en-US" altLang="ja-JP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35" y="1930400"/>
            <a:ext cx="5849485" cy="3880772"/>
          </a:xfrm>
        </p:spPr>
      </p:pic>
    </p:spTree>
    <p:extLst>
      <p:ext uri="{BB962C8B-B14F-4D97-AF65-F5344CB8AC3E}">
        <p14:creationId xmlns:p14="http://schemas.microsoft.com/office/powerpoint/2010/main" val="30558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2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1916 the model of X-ray Crystallography founded</a:t>
            </a:r>
          </a:p>
          <a:p>
            <a:r>
              <a:rPr kumimoji="1" lang="en-US" altLang="ja-JP" dirty="0"/>
              <a:t>1938 started to sell Electron microscope</a:t>
            </a:r>
          </a:p>
          <a:p>
            <a:r>
              <a:rPr lang="en-US" altLang="ja-JP" dirty="0"/>
              <a:t>Same year, first success on NMR experiment</a:t>
            </a:r>
            <a:endParaRPr kumimoji="1" lang="en-US" altLang="ja-JP" dirty="0"/>
          </a:p>
          <a:p>
            <a:r>
              <a:rPr kumimoji="1" lang="en-US" altLang="ja-JP" dirty="0"/>
              <a:t>1953 James Watson and Francis Crick found DNA Model of double helix</a:t>
            </a:r>
          </a:p>
          <a:p>
            <a:endParaRPr kumimoji="1" lang="en-US" altLang="ja-JP" dirty="0"/>
          </a:p>
          <a:p>
            <a:r>
              <a:rPr lang="en-US" altLang="ja-JP" dirty="0"/>
              <a:t>However...</a:t>
            </a:r>
          </a:p>
          <a:p>
            <a:r>
              <a:rPr lang="en-US" altLang="ja-JP" dirty="0"/>
              <a:t>1. Cost</a:t>
            </a:r>
          </a:p>
          <a:p>
            <a:r>
              <a:rPr kumimoji="1" lang="en-US" altLang="ja-JP" dirty="0"/>
              <a:t>2. </a:t>
            </a:r>
            <a:r>
              <a:rPr lang="en-US" altLang="ja-JP" dirty="0"/>
              <a:t>Not much organizing system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10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Lead optimization</a:t>
            </a:r>
            <a:r>
              <a:rPr lang="en-US" altLang="ja-JP" dirty="0"/>
              <a:t>- Drug Inventions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5169"/>
            <a:ext cx="7646231" cy="4283084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361423" y="1284069"/>
            <a:ext cx="351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Now its structural biologist and our turn to assist all the steps!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859018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1810</TotalTime>
  <Words>696</Words>
  <Application>Microsoft Office PowerPoint</Application>
  <PresentationFormat>ワイド画面</PresentationFormat>
  <Paragraphs>116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メイリオ</vt:lpstr>
      <vt:lpstr>Arial</vt:lpstr>
      <vt:lpstr>Trebuchet MS</vt:lpstr>
      <vt:lpstr>Wingdings 3</vt:lpstr>
      <vt:lpstr>ファセット</vt:lpstr>
      <vt:lpstr>Structural biology and bioinformatics in drugdesigns</vt:lpstr>
      <vt:lpstr>Contents of this slideshow </vt:lpstr>
      <vt:lpstr>Background of Background </vt:lpstr>
      <vt:lpstr>X-ray Crystallography</vt:lpstr>
      <vt:lpstr>Structural Biology we may share same bed </vt:lpstr>
      <vt:lpstr>NMR Nuclear Magnetic Resonance</vt:lpstr>
      <vt:lpstr>Background</vt:lpstr>
      <vt:lpstr>Some history</vt:lpstr>
      <vt:lpstr>Lead optimization- Drug Inventions</vt:lpstr>
      <vt:lpstr>Profiling the structure and folding</vt:lpstr>
      <vt:lpstr>Using FUGUE for profiling</vt:lpstr>
      <vt:lpstr>Folding</vt:lpstr>
      <vt:lpstr>Compare compare compare...</vt:lpstr>
      <vt:lpstr>CHORAL</vt:lpstr>
      <vt:lpstr>Target validation and identification</vt:lpstr>
      <vt:lpstr>NEED FUNCTIONS!</vt:lpstr>
      <vt:lpstr>Protein Residue</vt:lpstr>
      <vt:lpstr>ESST Environment Specific Substitution Table </vt:lpstr>
      <vt:lpstr>FD-ESST function dependent ESST</vt:lpstr>
      <vt:lpstr>Lead Discovery</vt:lpstr>
      <vt:lpstr>Ligand</vt:lpstr>
      <vt:lpstr>Ligand docking ranking</vt:lpstr>
      <vt:lpstr>NMR - Nuclear Magnetic Resonance X-ray Crystallography comes in</vt:lpstr>
      <vt:lpstr>The actual process round-up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biology and bioinformatics in drugdesigns</dc:title>
  <dc:creator>Taiga Kuroiwa</dc:creator>
  <cp:lastModifiedBy>Taiga Kuroiwa</cp:lastModifiedBy>
  <cp:revision>36</cp:revision>
  <dcterms:created xsi:type="dcterms:W3CDTF">2016-10-11T10:51:04Z</dcterms:created>
  <dcterms:modified xsi:type="dcterms:W3CDTF">2017-01-20T03:26:59Z</dcterms:modified>
</cp:coreProperties>
</file>