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7" r:id="rId3"/>
    <p:sldId id="272" r:id="rId4"/>
    <p:sldId id="290" r:id="rId5"/>
    <p:sldId id="286" r:id="rId6"/>
    <p:sldId id="289" r:id="rId7"/>
    <p:sldId id="282" r:id="rId8"/>
    <p:sldId id="287" r:id="rId9"/>
    <p:sldId id="283" r:id="rId10"/>
    <p:sldId id="288" r:id="rId11"/>
    <p:sldId id="284" r:id="rId12"/>
    <p:sldId id="274" r:id="rId13"/>
    <p:sldId id="278" r:id="rId14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82512" autoAdjust="0"/>
  </p:normalViewPr>
  <p:slideViewPr>
    <p:cSldViewPr snapToGrid="0">
      <p:cViewPr varScale="1">
        <p:scale>
          <a:sx n="87" d="100"/>
          <a:sy n="87" d="100"/>
        </p:scale>
        <p:origin x="9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DFB6-E6FF-4A02-9167-B9AEC4AA8CD7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09137-26C3-4903-9983-A17A3C1F08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6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JU=MON</a:t>
            </a:r>
          </a:p>
          <a:p>
            <a:r>
              <a:rPr kumimoji="1" lang="en-US" altLang="ja-JP" dirty="0"/>
              <a:t>…Judas Monster…</a:t>
            </a:r>
            <a:r>
              <a:rPr kumimoji="1" lang="ja-JP" altLang="en-US" dirty="0"/>
              <a:t>裏切りの魔物</a:t>
            </a:r>
            <a:r>
              <a:rPr kumimoji="1" lang="en-US" altLang="ja-JP" dirty="0"/>
              <a:t>(</a:t>
            </a:r>
            <a:r>
              <a:rPr kumimoji="1" lang="ja-JP" altLang="en-US" dirty="0"/>
              <a:t>改造人間の総称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銃紋</a:t>
            </a:r>
            <a:r>
              <a:rPr kumimoji="1" lang="en-US" altLang="ja-JP" dirty="0"/>
              <a:t>/</a:t>
            </a:r>
            <a:r>
              <a:rPr kumimoji="1" lang="ja-JP" altLang="en-US" dirty="0"/>
              <a:t>呪文</a:t>
            </a:r>
            <a:endParaRPr kumimoji="1" lang="en-US" altLang="ja-JP" dirty="0"/>
          </a:p>
          <a:p>
            <a:r>
              <a:rPr kumimoji="1" lang="en-US" altLang="ja-JP" dirty="0"/>
              <a:t>Freewheel…</a:t>
            </a:r>
            <a:r>
              <a:rPr kumimoji="1" lang="ja-JP" altLang="en-US" dirty="0"/>
              <a:t>自由奔放な　</a:t>
            </a:r>
            <a:r>
              <a:rPr kumimoji="1" lang="en-US" altLang="ja-JP" dirty="0"/>
              <a:t>Exciter…</a:t>
            </a:r>
            <a:r>
              <a:rPr kumimoji="1" lang="ja-JP" altLang="en-US" dirty="0"/>
              <a:t>刺激物</a:t>
            </a:r>
            <a:endParaRPr kumimoji="1" lang="en-US" altLang="ja-JP" dirty="0"/>
          </a:p>
          <a:p>
            <a:r>
              <a:rPr kumimoji="1" lang="ja-JP" altLang="en-US" dirty="0"/>
              <a:t>つまりこのゲームの集中システムを表している</a:t>
            </a:r>
            <a:endParaRPr kumimoji="1" lang="en-US" altLang="ja-JP" dirty="0"/>
          </a:p>
          <a:p>
            <a:r>
              <a:rPr kumimoji="1" lang="ja-JP" altLang="en-US" dirty="0"/>
              <a:t>頭文字とって「</a:t>
            </a:r>
            <a:r>
              <a:rPr kumimoji="1" lang="en-US" altLang="ja-JP" dirty="0"/>
              <a:t>FE</a:t>
            </a:r>
            <a:r>
              <a:rPr kumimoji="1" lang="ja-JP" altLang="en-US" dirty="0"/>
              <a:t>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25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0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早速武器です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今作の武器は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短剣　拳　槍　斧　ガン　グレネードランチャー　ライフルの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種類</a:t>
            </a:r>
            <a:endParaRPr kumimoji="1" lang="en-US" altLang="ja-JP" dirty="0" smtClean="0"/>
          </a:p>
          <a:p>
            <a:r>
              <a:rPr kumimoji="1" lang="ja-JP" altLang="en-US" dirty="0" smtClean="0"/>
              <a:t>剣や魔法、弓といった一般的な</a:t>
            </a:r>
            <a:r>
              <a:rPr kumimoji="1" lang="en-US" altLang="ja-JP" dirty="0" smtClean="0"/>
              <a:t>RPG</a:t>
            </a:r>
            <a:r>
              <a:rPr kumimoji="1" lang="ja-JP" altLang="en-US" dirty="0" smtClean="0"/>
              <a:t>にありがちな武器は全てなくなっています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7</a:t>
            </a:r>
            <a:r>
              <a:rPr kumimoji="1" lang="ja-JP" altLang="en-US" dirty="0" smtClean="0"/>
              <a:t>種の武器は、それぞれ</a:t>
            </a:r>
            <a:r>
              <a:rPr kumimoji="1" lang="en-US" altLang="ja-JP" dirty="0" smtClean="0"/>
              <a:t>4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射程に分けられます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24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・急にサブクエストとか発生したりする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・勝利条件は制圧よりも特定の敵撃破優先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・ここに</a:t>
            </a:r>
            <a:r>
              <a:rPr kumimoji="1" lang="en-US" altLang="ja-JP" sz="1200" dirty="0" smtClean="0"/>
              <a:t>FPS</a:t>
            </a:r>
            <a:r>
              <a:rPr lang="ja-JP" altLang="en-US" sz="1200" dirty="0" smtClean="0"/>
              <a:t>視点があってもいいかも</a:t>
            </a:r>
            <a:endParaRPr kumimoji="1" lang="ja-JP" altLang="en-US" sz="12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7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08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AB1D-C72E-4EA0-86C9-2033FF6C92F0}" type="datetime1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04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26C3-DD51-4632-B57A-26CCC49DA8E5}" type="datetime1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7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979E-BD98-4A84-A238-F997E2008B9A}" type="datetime1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7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92869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540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ja-JP" altLang="en-US" dirty="0"/>
              <a:t>　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435133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963" y="6356352"/>
            <a:ext cx="56356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3410374E-CEDC-4103-8CA4-CF3AC163F67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499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7EF1-E734-46B0-8BF5-7D647C73119E}" type="datetime1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1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50E-1018-4C42-85FD-88DE106BEFEC}" type="datetime1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24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BC15-3B00-4DD7-8713-7588341ACFF2}" type="datetime1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9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9A0-5F5B-495D-9A9C-23C63B43B35F}" type="datetime1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12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6CFE-C0F6-4ACB-821E-790271F9C128}" type="datetime1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48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280-E391-4FAD-8430-24AA8658D120}" type="datetime1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AC95-9289-465A-84F7-0FAA4B219EFE}" type="datetime1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7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3801-CB7D-48B6-B738-3824FEC07774}" type="datetime1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1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2"/>
          <p:cNvSpPr txBox="1">
            <a:spLocks/>
          </p:cNvSpPr>
          <p:nvPr/>
        </p:nvSpPr>
        <p:spPr>
          <a:xfrm>
            <a:off x="164486" y="181419"/>
            <a:ext cx="1679310" cy="843817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企画概要書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ver2</a:t>
            </a:r>
            <a:endParaRPr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841755" y="1640698"/>
            <a:ext cx="8222487" cy="1925781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5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Judaspriest" panose="00000400000000000000" pitchFamily="2" charset="0"/>
              </a:rPr>
              <a:t>F</a:t>
            </a:r>
            <a:r>
              <a:rPr lang="en-US" altLang="ja-JP" sz="80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Judaspriest" panose="00000400000000000000" pitchFamily="2" charset="0"/>
              </a:rPr>
              <a:t>reewheel </a:t>
            </a:r>
            <a:r>
              <a:rPr lang="en-US" altLang="ja-JP" sz="115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Judaspriest" panose="00000400000000000000" pitchFamily="2" charset="0"/>
              </a:rPr>
              <a:t>E</a:t>
            </a:r>
            <a:r>
              <a:rPr lang="en-US" altLang="ja-JP" sz="80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Judaspriest" panose="00000400000000000000" pitchFamily="2" charset="0"/>
              </a:rPr>
              <a:t>xciter</a:t>
            </a: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2381249" y="5280579"/>
            <a:ext cx="5143501" cy="1075773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/>
              <a:t>52</a:t>
            </a:r>
            <a:r>
              <a:rPr lang="ja-JP" altLang="en-US" sz="2800" dirty="0"/>
              <a:t>班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533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　要素</a:t>
            </a:r>
            <a:r>
              <a:rPr lang="ja-JP" altLang="en-US" sz="4800" dirty="0" smtClean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：体力と状態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770693" cy="2691667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敵味方は脆い</a:t>
            </a:r>
            <a:r>
              <a:rPr lang="en-US" altLang="ja-JP" sz="3600" dirty="0"/>
              <a:t>+</a:t>
            </a:r>
            <a:r>
              <a:rPr lang="ja-JP" altLang="en-US" sz="3600" dirty="0"/>
              <a:t>死んだら</a:t>
            </a:r>
            <a:r>
              <a:rPr lang="ja-JP" altLang="en-US" sz="3600" dirty="0" smtClean="0"/>
              <a:t>終わりのバランス</a:t>
            </a:r>
            <a:endParaRPr lang="en-US" altLang="ja-JP" sz="3600" dirty="0"/>
          </a:p>
          <a:p>
            <a:r>
              <a:rPr lang="ja-JP" altLang="en-US" sz="2400" dirty="0" smtClean="0"/>
              <a:t>死にゲーにならないように</a:t>
            </a:r>
            <a:r>
              <a:rPr lang="en-US" altLang="ja-JP" sz="2400" dirty="0" smtClean="0"/>
              <a:t>HP</a:t>
            </a:r>
            <a:r>
              <a:rPr lang="ja-JP" altLang="en-US" sz="2400" dirty="0"/>
              <a:t>と</a:t>
            </a:r>
            <a:r>
              <a:rPr lang="ja-JP" altLang="en-US" sz="2400" dirty="0" smtClean="0"/>
              <a:t>状態</a:t>
            </a:r>
            <a:r>
              <a:rPr lang="ja-JP" altLang="en-US" sz="2400" dirty="0"/>
              <a:t>で体力を判定する</a:t>
            </a:r>
            <a:endParaRPr lang="en-US" altLang="ja-JP" sz="2400" dirty="0"/>
          </a:p>
          <a:p>
            <a:r>
              <a:rPr lang="ja-JP" altLang="en-US" dirty="0"/>
              <a:t>満タン→出血→重症→戦闘</a:t>
            </a:r>
            <a:r>
              <a:rPr lang="ja-JP" altLang="en-US" dirty="0" smtClean="0"/>
              <a:t>不能→ロスト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捕縛</a:t>
            </a:r>
            <a:endParaRPr lang="en-US" altLang="ja-JP" dirty="0" smtClean="0"/>
          </a:p>
          <a:p>
            <a:r>
              <a:rPr lang="en-US" altLang="ja-JP" sz="2400" dirty="0" smtClean="0"/>
              <a:t>HP100</a:t>
            </a:r>
            <a:r>
              <a:rPr lang="ja-JP" altLang="en-US" sz="2400" dirty="0" smtClean="0"/>
              <a:t>％→被ダメ→</a:t>
            </a:r>
            <a:r>
              <a:rPr lang="en-US" altLang="ja-JP" sz="2400" dirty="0" smtClean="0"/>
              <a:t>HP1/3</a:t>
            </a:r>
            <a:r>
              <a:rPr lang="ja-JP" altLang="en-US" sz="2400" dirty="0" smtClean="0"/>
              <a:t>以下→</a:t>
            </a:r>
            <a:r>
              <a:rPr lang="en-US" altLang="ja-JP" sz="2400" dirty="0" smtClean="0"/>
              <a:t>HP0</a:t>
            </a:r>
            <a:r>
              <a:rPr lang="ja-JP" altLang="en-US" sz="2400" dirty="0" smtClean="0"/>
              <a:t>→戦闘不能から数ターン放置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274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　</a:t>
            </a:r>
            <a:r>
              <a:rPr kumimoji="1" lang="ja-JP" altLang="en-US" sz="4800" dirty="0" smtClean="0"/>
              <a:t>要素：領地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2753213"/>
          </a:xfrm>
        </p:spPr>
        <p:txBody>
          <a:bodyPr/>
          <a:lstStyle/>
          <a:p>
            <a:r>
              <a:rPr kumimoji="1" lang="ja-JP" altLang="en-US" dirty="0" smtClean="0"/>
              <a:t>敵</a:t>
            </a:r>
            <a:r>
              <a:rPr kumimoji="1" lang="ja-JP" altLang="en-US" dirty="0"/>
              <a:t>の領地を落とすとメリットがたくさんある、ただしマップは</a:t>
            </a:r>
            <a:r>
              <a:rPr lang="ja-JP" altLang="en-US" dirty="0" smtClean="0"/>
              <a:t>難しい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ゲームのリターンの部分</a:t>
            </a:r>
            <a:r>
              <a:rPr lang="en-US" altLang="ja-JP" dirty="0" smtClean="0"/>
              <a:t>)</a:t>
            </a:r>
          </a:p>
          <a:p>
            <a:r>
              <a:rPr lang="ja-JP" altLang="en-US" sz="2400" dirty="0" smtClean="0"/>
              <a:t>戦利品</a:t>
            </a:r>
            <a:r>
              <a:rPr lang="ja-JP" altLang="en-US" sz="2400" dirty="0"/>
              <a:t>大量、サイアス化、新規ユニット</a:t>
            </a:r>
            <a:r>
              <a:rPr lang="ja-JP" altLang="en-US" sz="2400" dirty="0" smtClean="0"/>
              <a:t>加入</a:t>
            </a:r>
            <a:r>
              <a:rPr lang="ja-JP" altLang="en-US" sz="2400" dirty="0"/>
              <a:t>・・・</a:t>
            </a:r>
            <a:endParaRPr kumimoji="1" lang="en-US" altLang="ja-JP" sz="2400" dirty="0"/>
          </a:p>
          <a:p>
            <a:r>
              <a:rPr lang="ja-JP" altLang="en-US" dirty="0"/>
              <a:t>章形式ではなく雑魚戦→領地戦を繰り返す</a:t>
            </a:r>
            <a:r>
              <a:rPr lang="ja-JP" altLang="en-US" dirty="0" smtClean="0"/>
              <a:t>進行</a:t>
            </a:r>
            <a:endParaRPr lang="en-US" altLang="ja-JP" dirty="0" smtClean="0"/>
          </a:p>
          <a:p>
            <a:r>
              <a:rPr kumimoji="1" lang="ja-JP" altLang="en-US" sz="2400" dirty="0"/>
              <a:t>雑魚戦</a:t>
            </a:r>
            <a:r>
              <a:rPr kumimoji="1" lang="ja-JP" altLang="en-US" sz="2400" dirty="0" smtClean="0"/>
              <a:t>はだだっ広い、領地戦は室内で狭いけどギミック多い</a:t>
            </a:r>
            <a:endParaRPr kumimoji="1"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3870570"/>
            <a:ext cx="3429000" cy="2571750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4351459" y="4905742"/>
            <a:ext cx="866043" cy="5014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23" y="4013445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5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　その他案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○バイク兵、</a:t>
            </a:r>
            <a:r>
              <a:rPr lang="ja-JP" altLang="en-US" dirty="0" smtClean="0"/>
              <a:t>ヘリコプター兵</a:t>
            </a:r>
            <a:endParaRPr lang="en-US" altLang="ja-JP" dirty="0" smtClean="0"/>
          </a:p>
          <a:p>
            <a:r>
              <a:rPr lang="en-US" altLang="ja-JP" sz="2400" dirty="0" smtClean="0"/>
              <a:t>HP</a:t>
            </a:r>
            <a:r>
              <a:rPr lang="ja-JP" altLang="en-US" sz="2400" dirty="0"/>
              <a:t>の他に燃料を用意し、ナイトとは違う動かし方を持たせる</a:t>
            </a:r>
            <a:endParaRPr kumimoji="1" lang="en-US" altLang="ja-JP" sz="2400" dirty="0"/>
          </a:p>
          <a:p>
            <a:r>
              <a:rPr kumimoji="1" lang="ja-JP" altLang="en-US" dirty="0"/>
              <a:t>○戦車</a:t>
            </a:r>
            <a:r>
              <a:rPr lang="ja-JP" altLang="en-US" dirty="0"/>
              <a:t>、</a:t>
            </a:r>
            <a:r>
              <a:rPr kumimoji="1" lang="ja-JP" altLang="en-US" dirty="0"/>
              <a:t>輸送トラック</a:t>
            </a:r>
            <a:endParaRPr kumimoji="1" lang="en-US" altLang="ja-JP" dirty="0"/>
          </a:p>
          <a:p>
            <a:r>
              <a:rPr kumimoji="1" lang="ja-JP" altLang="en-US" sz="2400" dirty="0"/>
              <a:t>空路陸路、救出</a:t>
            </a:r>
            <a:r>
              <a:rPr kumimoji="1" lang="en-US" altLang="ja-JP" sz="2400" dirty="0"/>
              <a:t>/</a:t>
            </a:r>
            <a:r>
              <a:rPr kumimoji="1" lang="ja-JP" altLang="en-US" sz="2400" dirty="0"/>
              <a:t>輸送でスピーディーな移動　これを利用したシチュエーション系マップを用意</a:t>
            </a:r>
            <a:endParaRPr kumimoji="1" lang="en-US" altLang="ja-JP" sz="2400" dirty="0"/>
          </a:p>
          <a:p>
            <a:pPr lvl="0"/>
            <a:r>
              <a:rPr lang="ja-JP" altLang="en-US" dirty="0">
                <a:solidFill>
                  <a:prstClr val="black"/>
                </a:solidFill>
              </a:rPr>
              <a:t>○インタラクティブイベントの実装</a:t>
            </a:r>
            <a:endParaRPr lang="en-US" altLang="ja-JP" dirty="0">
              <a:solidFill>
                <a:prstClr val="black"/>
              </a:solidFill>
            </a:endParaRPr>
          </a:p>
          <a:p>
            <a:pPr lvl="0"/>
            <a:r>
              <a:rPr lang="ja-JP" altLang="en-US" sz="2400" dirty="0">
                <a:solidFill>
                  <a:prstClr val="black"/>
                </a:solidFill>
              </a:rPr>
              <a:t>マップ上でリアルタイムでテキストが流れる、ユニットの上に吹き出しを表示するなどストーリーを読むのに時間を取らせない</a:t>
            </a:r>
            <a:endParaRPr lang="en-US" altLang="ja-JP" sz="1800" dirty="0">
              <a:solidFill>
                <a:prstClr val="black"/>
              </a:solidFill>
            </a:endParaRPr>
          </a:p>
          <a:p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14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　世界観メモ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/>
              <a:t>近未来</a:t>
            </a:r>
            <a:r>
              <a:rPr lang="en-US" altLang="ja-JP" sz="2400" dirty="0"/>
              <a:t>/2100</a:t>
            </a:r>
            <a:r>
              <a:rPr lang="ja-JP" altLang="en-US" sz="2400" dirty="0"/>
              <a:t>年の地球</a:t>
            </a:r>
            <a:endParaRPr lang="en-US" altLang="ja-JP" sz="2400" dirty="0"/>
          </a:p>
          <a:p>
            <a:r>
              <a:rPr lang="ja-JP" altLang="en-US" sz="2400" dirty="0"/>
              <a:t>大地が上下に分かれた</a:t>
            </a:r>
            <a:r>
              <a:rPr lang="ja-JP" altLang="en-US" sz="2400" dirty="0" smtClean="0"/>
              <a:t>戦争</a:t>
            </a:r>
            <a:endParaRPr lang="en-US" altLang="ja-JP" sz="2400" dirty="0" smtClean="0"/>
          </a:p>
          <a:p>
            <a:r>
              <a:rPr lang="ja-JP" altLang="en-US" sz="2400" dirty="0" smtClean="0"/>
              <a:t>暗殺組織の落第部隊</a:t>
            </a:r>
            <a:r>
              <a:rPr lang="en-US" altLang="ja-JP" sz="2400" dirty="0" smtClean="0"/>
              <a:t>6</a:t>
            </a:r>
            <a:r>
              <a:rPr lang="ja-JP" altLang="en-US" sz="2400" dirty="0" smtClean="0"/>
              <a:t>人でマップを攻略していく</a:t>
            </a:r>
            <a:endParaRPr lang="en-US" altLang="ja-JP" sz="2400" dirty="0" smtClean="0"/>
          </a:p>
          <a:p>
            <a:r>
              <a:rPr lang="ja-JP" altLang="en-US" sz="2400" dirty="0" smtClean="0"/>
              <a:t>味方は雇ったり、倒した敵対勢力から加入させたりする</a:t>
            </a:r>
            <a:endParaRPr lang="ja-JP" altLang="en-US" sz="2400" dirty="0"/>
          </a:p>
          <a:p>
            <a:r>
              <a:rPr lang="ja-JP" altLang="en-US" sz="1800" dirty="0"/>
              <a:t>暗殺が世を支配する、荒廃した地下</a:t>
            </a:r>
            <a:r>
              <a:rPr lang="en-US" altLang="ja-JP" sz="1800" dirty="0"/>
              <a:t>(</a:t>
            </a:r>
            <a:r>
              <a:rPr lang="ja-JP" altLang="en-US" sz="1800" dirty="0"/>
              <a:t>スタート地点</a:t>
            </a:r>
            <a:r>
              <a:rPr lang="en-US" altLang="ja-JP" sz="1800" dirty="0"/>
              <a:t>)</a:t>
            </a:r>
          </a:p>
          <a:p>
            <a:r>
              <a:rPr lang="ja-JP" altLang="en-US" sz="1800" dirty="0"/>
              <a:t>国の御上が動かす、超高層ビルの立ち並ぶ地上</a:t>
            </a:r>
            <a:r>
              <a:rPr lang="en-US" altLang="ja-JP" sz="1800" dirty="0"/>
              <a:t>(</a:t>
            </a:r>
            <a:r>
              <a:rPr lang="ja-JP" altLang="en-US" sz="1800" dirty="0"/>
              <a:t>目指す場所</a:t>
            </a:r>
            <a:r>
              <a:rPr lang="en-US" altLang="ja-JP" sz="1800" dirty="0"/>
              <a:t>)</a:t>
            </a:r>
          </a:p>
          <a:p>
            <a:r>
              <a:rPr lang="ja-JP" altLang="en-US" sz="1800" dirty="0"/>
              <a:t>データと呪術が闊歩する、ナンセンスな魔界</a:t>
            </a:r>
            <a:r>
              <a:rPr lang="en-US" altLang="ja-JP" sz="1800" dirty="0"/>
              <a:t>(</a:t>
            </a:r>
            <a:r>
              <a:rPr lang="ja-JP" altLang="en-US" sz="1800" dirty="0"/>
              <a:t>後半現れる</a:t>
            </a:r>
            <a:r>
              <a:rPr lang="en-US" altLang="ja-JP" sz="1800" dirty="0" smtClean="0"/>
              <a:t>)</a:t>
            </a:r>
            <a:endParaRPr lang="en-US" altLang="ja-JP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72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/>
              <a:t>　制作目的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○ふりー</a:t>
            </a:r>
            <a:r>
              <a:rPr lang="ja-JP" altLang="en-US" dirty="0"/>
              <a:t>むなどに</a:t>
            </a:r>
            <a:r>
              <a:rPr lang="ja-JP" altLang="en-US" dirty="0" smtClean="0"/>
              <a:t>出す</a:t>
            </a:r>
            <a:endParaRPr lang="en-US" altLang="ja-JP" dirty="0" smtClean="0"/>
          </a:p>
          <a:p>
            <a:r>
              <a:rPr lang="ja-JP" altLang="en-US" dirty="0"/>
              <a:t>○</a:t>
            </a:r>
            <a:r>
              <a:rPr lang="en-US" altLang="ja-JP" dirty="0" smtClean="0"/>
              <a:t>GFF</a:t>
            </a:r>
            <a:r>
              <a:rPr lang="ja-JP" altLang="en-US" dirty="0" smtClean="0"/>
              <a:t>応募</a:t>
            </a:r>
            <a:endParaRPr lang="en-US" altLang="ja-JP" dirty="0"/>
          </a:p>
          <a:p>
            <a:r>
              <a:rPr lang="ja-JP" altLang="en-US" sz="2800" dirty="0" smtClean="0"/>
              <a:t>不特定多数への公開</a:t>
            </a:r>
            <a:r>
              <a:rPr lang="en-US" altLang="ja-JP" sz="2800" dirty="0" smtClean="0"/>
              <a:t>+</a:t>
            </a:r>
            <a:r>
              <a:rPr lang="ja-JP" altLang="en-US" sz="2800" dirty="0" smtClean="0"/>
              <a:t>可能であればフィードバックも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dirty="0" smtClean="0"/>
              <a:t>○完成度を高める</a:t>
            </a:r>
            <a:endParaRPr lang="en-US" altLang="ja-JP" dirty="0"/>
          </a:p>
          <a:p>
            <a:r>
              <a:rPr lang="ja-JP" altLang="en-US" sz="2800" dirty="0"/>
              <a:t>通し</a:t>
            </a:r>
            <a:r>
              <a:rPr lang="ja-JP" altLang="en-US" sz="2800" dirty="0" smtClean="0"/>
              <a:t>プレイ</a:t>
            </a:r>
            <a:r>
              <a:rPr lang="ja-JP" altLang="en-US" sz="2800" dirty="0"/>
              <a:t>できる</a:t>
            </a:r>
            <a:r>
              <a:rPr lang="ja-JP" altLang="en-US" sz="2800" dirty="0" smtClean="0"/>
              <a:t>完成度</a:t>
            </a:r>
            <a:endParaRPr lang="en-US" altLang="ja-JP" sz="2800" dirty="0" smtClean="0"/>
          </a:p>
          <a:p>
            <a:r>
              <a:rPr lang="ja-JP" altLang="en-US" sz="2800" dirty="0"/>
              <a:t>演出</a:t>
            </a:r>
            <a:r>
              <a:rPr lang="ja-JP" altLang="en-US" sz="2800" dirty="0" smtClean="0"/>
              <a:t>や</a:t>
            </a:r>
            <a:r>
              <a:rPr lang="en-US" altLang="ja-JP" sz="2800" dirty="0" smtClean="0"/>
              <a:t>UI</a:t>
            </a:r>
            <a:r>
              <a:rPr lang="ja-JP" altLang="en-US" sz="2800" dirty="0" smtClean="0"/>
              <a:t>を丁寧に作りたい</a:t>
            </a:r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91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　コンセプト</a:t>
            </a:r>
            <a:endParaRPr kumimoji="1" lang="ja-JP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81038" y="1202401"/>
            <a:ext cx="8543925" cy="4367126"/>
          </a:xfrm>
        </p:spPr>
        <p:txBody>
          <a:bodyPr anchor="ctr" anchorCtr="0">
            <a:normAutofit/>
          </a:bodyPr>
          <a:lstStyle/>
          <a:p>
            <a:pPr algn="ctr"/>
            <a:r>
              <a:rPr lang="ja-JP" altLang="en-US" sz="5400" dirty="0">
                <a:solidFill>
                  <a:srgbClr val="FF0000"/>
                </a:solidFill>
              </a:rPr>
              <a:t>銃</a:t>
            </a:r>
            <a:r>
              <a:rPr lang="ja-JP" altLang="en-US" sz="5400" dirty="0" smtClean="0">
                <a:solidFill>
                  <a:srgbClr val="FF0000"/>
                </a:solidFill>
              </a:rPr>
              <a:t>火器</a:t>
            </a:r>
            <a:r>
              <a:rPr lang="en-US" altLang="ja-JP" sz="5400" dirty="0" smtClean="0"/>
              <a:t>×</a:t>
            </a:r>
            <a:r>
              <a:rPr lang="ja-JP" altLang="en-US" sz="5400" dirty="0" smtClean="0">
                <a:solidFill>
                  <a:srgbClr val="FF0000"/>
                </a:solidFill>
              </a:rPr>
              <a:t>暗殺</a:t>
            </a:r>
            <a:r>
              <a:rPr lang="en-US" altLang="ja-JP" sz="5400" dirty="0" smtClean="0"/>
              <a:t>×</a:t>
            </a:r>
            <a:r>
              <a:rPr lang="ja-JP" altLang="en-US" sz="5400" dirty="0" smtClean="0">
                <a:solidFill>
                  <a:srgbClr val="FF0000"/>
                </a:solidFill>
              </a:rPr>
              <a:t>サバイバル</a:t>
            </a:r>
            <a:endParaRPr lang="en-US" altLang="ja-JP" sz="5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4800" dirty="0" smtClean="0"/>
              <a:t>FPS</a:t>
            </a:r>
            <a:r>
              <a:rPr lang="ja-JP" altLang="en-US" sz="4800" dirty="0" smtClean="0"/>
              <a:t>的プレイ</a:t>
            </a:r>
            <a:r>
              <a:rPr lang="ja-JP" altLang="en-US" sz="4800" dirty="0" smtClean="0"/>
              <a:t>感覚の</a:t>
            </a:r>
            <a:r>
              <a:rPr lang="en-US" altLang="ja-JP" sz="4800" dirty="0" smtClean="0"/>
              <a:t>SRPG</a:t>
            </a:r>
          </a:p>
          <a:p>
            <a:pPr algn="ctr"/>
            <a:endParaRPr lang="en-US" altLang="ja-JP" sz="4800" dirty="0">
              <a:effectLst/>
            </a:endParaRPr>
          </a:p>
          <a:p>
            <a:pPr algn="ctr"/>
            <a:r>
              <a:rPr lang="ja-JP" altLang="en-US" sz="3600" dirty="0" smtClean="0">
                <a:effectLst/>
              </a:rPr>
              <a:t>限りある資源で少人数の暗殺組織を指揮</a:t>
            </a:r>
            <a:r>
              <a:rPr lang="ja-JP" altLang="en-US" sz="3600" dirty="0" smtClean="0"/>
              <a:t>敵対</a:t>
            </a:r>
            <a:r>
              <a:rPr lang="ja-JP" altLang="en-US" sz="3600" dirty="0"/>
              <a:t>勢力</a:t>
            </a:r>
            <a:r>
              <a:rPr lang="ja-JP" altLang="en-US" sz="3600" dirty="0" smtClean="0"/>
              <a:t>を倒して</a:t>
            </a:r>
            <a:r>
              <a:rPr lang="ja-JP" altLang="en-US" sz="3600" dirty="0" smtClean="0">
                <a:effectLst/>
              </a:rPr>
              <a:t>領地を増やしていく</a:t>
            </a:r>
            <a:endParaRPr lang="en-US" altLang="ja-JP" sz="3600" dirty="0">
              <a:effectLst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496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ゲームの要素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7" y="1203324"/>
            <a:ext cx="9008086" cy="3931383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銃火器</a:t>
            </a:r>
            <a:endParaRPr kumimoji="1" lang="en-US" altLang="ja-JP" sz="4000" dirty="0" smtClean="0"/>
          </a:p>
          <a:p>
            <a:r>
              <a:rPr kumimoji="1" lang="ja-JP" altLang="en-US" dirty="0" smtClean="0"/>
              <a:t>方向、</a:t>
            </a:r>
            <a:r>
              <a:rPr lang="ja-JP" altLang="en-US" dirty="0" smtClean="0"/>
              <a:t>射程、</a:t>
            </a:r>
            <a:r>
              <a:rPr kumimoji="1" lang="ja-JP" altLang="en-US" dirty="0" smtClean="0"/>
              <a:t>視界</a:t>
            </a:r>
            <a:endParaRPr kumimoji="1" lang="en-US" altLang="ja-JP" dirty="0" smtClean="0"/>
          </a:p>
          <a:p>
            <a:pPr lvl="0"/>
            <a:r>
              <a:rPr lang="ja-JP" altLang="en-US" sz="4000" dirty="0" smtClean="0">
                <a:solidFill>
                  <a:prstClr val="black"/>
                </a:solidFill>
              </a:rPr>
              <a:t>暗殺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0"/>
            <a:r>
              <a:rPr lang="ja-JP" altLang="en-US" dirty="0" smtClean="0">
                <a:solidFill>
                  <a:prstClr val="black"/>
                </a:solidFill>
              </a:rPr>
              <a:t>索敵、一人称視点</a:t>
            </a:r>
            <a:r>
              <a:rPr lang="ja-JP" altLang="en-US" dirty="0">
                <a:solidFill>
                  <a:prstClr val="black"/>
                </a:solidFill>
              </a:rPr>
              <a:t>、</a:t>
            </a:r>
            <a:r>
              <a:rPr lang="ja-JP" altLang="en-US" dirty="0" smtClean="0">
                <a:solidFill>
                  <a:prstClr val="black"/>
                </a:solidFill>
              </a:rPr>
              <a:t>領地</a:t>
            </a:r>
            <a:endParaRPr lang="ja-JP" altLang="en-US" dirty="0">
              <a:solidFill>
                <a:prstClr val="black"/>
              </a:solidFill>
            </a:endParaRPr>
          </a:p>
          <a:p>
            <a:r>
              <a:rPr lang="ja-JP" altLang="en-US" sz="4000" dirty="0" smtClean="0"/>
              <a:t>サバイバル</a:t>
            </a:r>
            <a:endParaRPr lang="en-US" altLang="ja-JP" dirty="0" smtClean="0"/>
          </a:p>
          <a:p>
            <a:r>
              <a:rPr lang="ja-JP" altLang="en-US" dirty="0" smtClean="0"/>
              <a:t>消費アイテム、耐久、回復薬、近未来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256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画面イメージ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59" y="1997590"/>
            <a:ext cx="4095104" cy="30209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3" y="1288312"/>
            <a:ext cx="4263150" cy="3730256"/>
          </a:xfrm>
          <a:prstGeom prst="rect">
            <a:avLst/>
          </a:prstGeom>
        </p:spPr>
      </p:pic>
      <p:sp>
        <p:nvSpPr>
          <p:cNvPr id="6" name="サブタイトル 2"/>
          <p:cNvSpPr txBox="1">
            <a:spLocks/>
          </p:cNvSpPr>
          <p:nvPr/>
        </p:nvSpPr>
        <p:spPr>
          <a:xfrm>
            <a:off x="2381249" y="5280579"/>
            <a:ext cx="5143501" cy="1075773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暗めのトップビューマップ</a:t>
            </a:r>
            <a:endParaRPr lang="en-US" altLang="ja-JP" sz="2800" dirty="0" smtClean="0"/>
          </a:p>
          <a:p>
            <a:r>
              <a:rPr lang="ja-JP" altLang="en-US" sz="2800" dirty="0" smtClean="0"/>
              <a:t>視界が限られている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438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>
          <a:xfrm>
            <a:off x="2727237" y="1470389"/>
            <a:ext cx="1914150" cy="2204863"/>
          </a:xfrm>
          <a:prstGeom prst="roundRect">
            <a:avLst>
              <a:gd name="adj" fmla="val 17126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90000"/>
                </a:schemeClr>
              </a:gs>
              <a:gs pos="74000">
                <a:schemeClr val="accent2">
                  <a:lumMod val="45000"/>
                  <a:lumOff val="55000"/>
                  <a:alpha val="70000"/>
                </a:schemeClr>
              </a:gs>
              <a:gs pos="100000">
                <a:schemeClr val="accent2">
                  <a:lumMod val="30000"/>
                  <a:lumOff val="70000"/>
                  <a:alpha val="5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17122" y="1470389"/>
            <a:ext cx="1914150" cy="2204863"/>
          </a:xfrm>
          <a:prstGeom prst="roundRect">
            <a:avLst>
              <a:gd name="adj" fmla="val 17126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90000"/>
                </a:schemeClr>
              </a:gs>
              <a:gs pos="74000">
                <a:schemeClr val="accent2">
                  <a:lumMod val="45000"/>
                  <a:lumOff val="55000"/>
                  <a:alpha val="70000"/>
                </a:schemeClr>
              </a:gs>
              <a:gs pos="100000">
                <a:schemeClr val="accent2">
                  <a:lumMod val="30000"/>
                  <a:lumOff val="70000"/>
                  <a:alpha val="5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武器と射程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17122" y="1474783"/>
            <a:ext cx="88545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短剣</a:t>
            </a:r>
            <a:endParaRPr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818468" y="2921199"/>
            <a:ext cx="171145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/>
              <a:t>投げる　デバフ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状態異常</a:t>
            </a:r>
            <a:endParaRPr lang="ja-JP" altLang="en-US" sz="2800" dirty="0"/>
          </a:p>
        </p:txBody>
      </p:sp>
      <p:sp>
        <p:nvSpPr>
          <p:cNvPr id="16" name="正方形/長方形 15"/>
          <p:cNvSpPr/>
          <p:nvPr/>
        </p:nvSpPr>
        <p:spPr>
          <a:xfrm>
            <a:off x="2833964" y="2921199"/>
            <a:ext cx="171145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/>
              <a:t>弱点を突いて</a:t>
            </a:r>
            <a:endParaRPr lang="en-US" altLang="ja-JP" sz="1600" dirty="0" smtClean="0"/>
          </a:p>
          <a:p>
            <a:pPr algn="ctr"/>
            <a:r>
              <a:rPr lang="ja-JP" altLang="en-US" sz="1600" dirty="0"/>
              <a:t>戦う</a:t>
            </a:r>
            <a:endParaRPr lang="en-US" altLang="ja-JP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273365" y="1468780"/>
            <a:ext cx="1914150" cy="2204863"/>
          </a:xfrm>
          <a:prstGeom prst="roundRect">
            <a:avLst>
              <a:gd name="adj" fmla="val 17126"/>
            </a:avLst>
          </a:prstGeom>
          <a:gradFill flip="none" rotWithShape="1">
            <a:gsLst>
              <a:gs pos="0">
                <a:schemeClr val="accent4">
                  <a:lumMod val="3000"/>
                  <a:lumOff val="97000"/>
                  <a:alpha val="90000"/>
                </a:schemeClr>
              </a:gs>
              <a:gs pos="74000">
                <a:schemeClr val="accent4">
                  <a:lumMod val="45000"/>
                  <a:lumOff val="55000"/>
                  <a:alpha val="70000"/>
                </a:schemeClr>
              </a:gs>
              <a:gs pos="100000">
                <a:schemeClr val="accent4">
                  <a:lumMod val="30000"/>
                  <a:lumOff val="70000"/>
                  <a:alpha val="5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273365" y="1473174"/>
            <a:ext cx="88545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 smtClean="0"/>
              <a:t>槍</a:t>
            </a:r>
            <a:endParaRPr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5374711" y="2919590"/>
            <a:ext cx="171145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/>
              <a:t>射程が長めで</a:t>
            </a:r>
            <a:endParaRPr lang="en-US" altLang="ja-JP" sz="1600" dirty="0" smtClean="0"/>
          </a:p>
          <a:p>
            <a:pPr algn="ctr"/>
            <a:r>
              <a:rPr lang="ja-JP" altLang="en-US" sz="1600" dirty="0"/>
              <a:t>反撃受けにくい</a:t>
            </a:r>
            <a:endParaRPr lang="en-US" altLang="ja-JP" sz="1600" dirty="0"/>
          </a:p>
        </p:txBody>
      </p:sp>
      <p:sp>
        <p:nvSpPr>
          <p:cNvPr id="23" name="角丸四角形 22"/>
          <p:cNvSpPr/>
          <p:nvPr/>
        </p:nvSpPr>
        <p:spPr>
          <a:xfrm>
            <a:off x="7288861" y="1468780"/>
            <a:ext cx="1914150" cy="2204863"/>
          </a:xfrm>
          <a:prstGeom prst="roundRect">
            <a:avLst>
              <a:gd name="adj" fmla="val 17126"/>
            </a:avLst>
          </a:prstGeom>
          <a:gradFill flip="none" rotWithShape="1">
            <a:gsLst>
              <a:gs pos="0">
                <a:schemeClr val="accent4">
                  <a:lumMod val="3000"/>
                  <a:lumOff val="97000"/>
                  <a:alpha val="90000"/>
                </a:schemeClr>
              </a:gs>
              <a:gs pos="74000">
                <a:schemeClr val="accent4">
                  <a:lumMod val="45000"/>
                  <a:lumOff val="55000"/>
                  <a:alpha val="70000"/>
                </a:schemeClr>
              </a:gs>
              <a:gs pos="100000">
                <a:schemeClr val="accent4">
                  <a:lumMod val="30000"/>
                  <a:lumOff val="70000"/>
                  <a:alpha val="5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7288861" y="1473174"/>
            <a:ext cx="88545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 smtClean="0"/>
              <a:t>斧</a:t>
            </a:r>
            <a:endParaRPr lang="ja-JP" altLang="en-US" sz="3200" dirty="0"/>
          </a:p>
        </p:txBody>
      </p:sp>
      <p:sp>
        <p:nvSpPr>
          <p:cNvPr id="25" name="正方形/長方形 24"/>
          <p:cNvSpPr/>
          <p:nvPr/>
        </p:nvSpPr>
        <p:spPr>
          <a:xfrm>
            <a:off x="7390207" y="2919590"/>
            <a:ext cx="171145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/>
              <a:t>地形を破壊できる</a:t>
            </a:r>
            <a:endParaRPr lang="en-US" altLang="ja-JP" sz="1600" dirty="0"/>
          </a:p>
        </p:txBody>
      </p:sp>
      <p:sp>
        <p:nvSpPr>
          <p:cNvPr id="30" name="正方形/長方形 29"/>
          <p:cNvSpPr/>
          <p:nvPr/>
        </p:nvSpPr>
        <p:spPr>
          <a:xfrm>
            <a:off x="2727237" y="1474783"/>
            <a:ext cx="88545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 smtClean="0"/>
              <a:t>拳</a:t>
            </a:r>
            <a:endParaRPr lang="ja-JP" altLang="en-US" sz="3200" dirty="0"/>
          </a:p>
        </p:txBody>
      </p:sp>
      <p:sp>
        <p:nvSpPr>
          <p:cNvPr id="31" name="角丸四角形 30"/>
          <p:cNvSpPr/>
          <p:nvPr/>
        </p:nvSpPr>
        <p:spPr>
          <a:xfrm>
            <a:off x="685412" y="3845018"/>
            <a:ext cx="1914150" cy="2204863"/>
          </a:xfrm>
          <a:prstGeom prst="roundRect">
            <a:avLst>
              <a:gd name="adj" fmla="val 17126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90000"/>
                </a:schemeClr>
              </a:gs>
              <a:gs pos="74000">
                <a:schemeClr val="accent1">
                  <a:lumMod val="45000"/>
                  <a:lumOff val="55000"/>
                  <a:alpha val="70000"/>
                </a:schemeClr>
              </a:gs>
              <a:gs pos="100000">
                <a:schemeClr val="accent1">
                  <a:lumMod val="30000"/>
                  <a:lumOff val="70000"/>
                  <a:alpha val="5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85412" y="3849412"/>
            <a:ext cx="88545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 smtClean="0"/>
              <a:t>ガン</a:t>
            </a:r>
            <a:endParaRPr lang="ja-JP" altLang="en-US" sz="3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786758" y="5295828"/>
            <a:ext cx="171145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/>
              <a:t>基本武器</a:t>
            </a:r>
            <a:endParaRPr lang="ja-JP" altLang="en-US" sz="2800" dirty="0"/>
          </a:p>
        </p:txBody>
      </p:sp>
      <p:sp>
        <p:nvSpPr>
          <p:cNvPr id="34" name="角丸四角形 33"/>
          <p:cNvSpPr/>
          <p:nvPr/>
        </p:nvSpPr>
        <p:spPr>
          <a:xfrm>
            <a:off x="2695527" y="3859970"/>
            <a:ext cx="1914150" cy="2204863"/>
          </a:xfrm>
          <a:prstGeom prst="roundRect">
            <a:avLst>
              <a:gd name="adj" fmla="val 17126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90000"/>
                </a:schemeClr>
              </a:gs>
              <a:gs pos="74000">
                <a:schemeClr val="accent1">
                  <a:lumMod val="45000"/>
                  <a:lumOff val="55000"/>
                  <a:alpha val="70000"/>
                </a:schemeClr>
              </a:gs>
              <a:gs pos="100000">
                <a:schemeClr val="accent1">
                  <a:lumMod val="30000"/>
                  <a:lumOff val="70000"/>
                  <a:alpha val="5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695526" y="3864364"/>
            <a:ext cx="1600951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グレネード</a:t>
            </a:r>
            <a:endParaRPr lang="ja-JP" altLang="en-US" sz="3200" dirty="0"/>
          </a:p>
        </p:txBody>
      </p:sp>
      <p:sp>
        <p:nvSpPr>
          <p:cNvPr id="36" name="正方形/長方形 35"/>
          <p:cNvSpPr/>
          <p:nvPr/>
        </p:nvSpPr>
        <p:spPr>
          <a:xfrm>
            <a:off x="2796873" y="5310780"/>
            <a:ext cx="171145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/>
              <a:t>地形破壊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投げる</a:t>
            </a:r>
            <a:r>
              <a:rPr lang="ja-JP" altLang="en-US" sz="1600" dirty="0"/>
              <a:t>ものもある</a:t>
            </a:r>
            <a:endParaRPr lang="ja-JP" altLang="en-US" sz="2800" dirty="0"/>
          </a:p>
        </p:txBody>
      </p:sp>
      <p:sp>
        <p:nvSpPr>
          <p:cNvPr id="37" name="角丸四角形 36"/>
          <p:cNvSpPr/>
          <p:nvPr/>
        </p:nvSpPr>
        <p:spPr>
          <a:xfrm>
            <a:off x="5273365" y="3859970"/>
            <a:ext cx="1914150" cy="2204863"/>
          </a:xfrm>
          <a:prstGeom prst="roundRect">
            <a:avLst>
              <a:gd name="adj" fmla="val 17126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alpha val="90000"/>
                </a:schemeClr>
              </a:gs>
              <a:gs pos="74000">
                <a:schemeClr val="accent5">
                  <a:lumMod val="60000"/>
                  <a:lumOff val="40000"/>
                  <a:alpha val="70000"/>
                </a:schemeClr>
              </a:gs>
              <a:gs pos="100000">
                <a:schemeClr val="accent5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5273364" y="3864364"/>
            <a:ext cx="1364913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 smtClean="0"/>
              <a:t>ライフル</a:t>
            </a:r>
            <a:endParaRPr lang="ja-JP" altLang="en-US" sz="3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5374711" y="5310780"/>
            <a:ext cx="171145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/>
              <a:t>超遠</a:t>
            </a:r>
            <a:r>
              <a:rPr lang="ja-JP" altLang="en-US" sz="1600" dirty="0" smtClean="0"/>
              <a:t>距離</a:t>
            </a:r>
            <a:r>
              <a:rPr lang="ja-JP" altLang="en-US" sz="1600" dirty="0"/>
              <a:t>攻撃</a:t>
            </a:r>
            <a:endParaRPr lang="ja-JP" altLang="en-US" sz="2800" dirty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70" y="4027046"/>
            <a:ext cx="1377462" cy="1377462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88" y="1870881"/>
            <a:ext cx="1115802" cy="1115802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75" y="1854344"/>
            <a:ext cx="1064658" cy="1064658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84" y="4129674"/>
            <a:ext cx="1377462" cy="1377462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55" y="4061891"/>
            <a:ext cx="1377462" cy="1377462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69" y="1869272"/>
            <a:ext cx="1031584" cy="1031584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586" y="1731459"/>
            <a:ext cx="1134340" cy="11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　</a:t>
            </a:r>
            <a:r>
              <a:rPr kumimoji="1" lang="ja-JP" altLang="en-US" sz="4800" dirty="0" smtClean="0"/>
              <a:t>要素：方向と視界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217566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600" dirty="0" smtClean="0"/>
              <a:t>敵味方には常に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視界</a:t>
            </a:r>
            <a:r>
              <a:rPr kumimoji="1" lang="ja-JP" altLang="en-US" sz="3600" dirty="0" smtClean="0"/>
              <a:t>がある</a:t>
            </a:r>
            <a:endParaRPr kumimoji="1" lang="en-US" altLang="ja-JP" sz="3600" dirty="0" smtClean="0"/>
          </a:p>
          <a:p>
            <a:r>
              <a:rPr kumimoji="1" lang="ja-JP" altLang="en-US" sz="2400" dirty="0" smtClean="0"/>
              <a:t>視界外の敵には攻撃できない</a:t>
            </a:r>
            <a:endParaRPr kumimoji="1" lang="en-US" altLang="ja-JP" sz="2000" dirty="0" smtClean="0"/>
          </a:p>
          <a:p>
            <a:r>
              <a:rPr kumimoji="1" lang="ja-JP" altLang="en-US" sz="2400" dirty="0" smtClean="0"/>
              <a:t>行動終了時に</a:t>
            </a:r>
            <a:r>
              <a:rPr kumimoji="1" lang="en-US" altLang="ja-JP" sz="2400" dirty="0" smtClean="0"/>
              <a:t>4</a:t>
            </a:r>
            <a:r>
              <a:rPr kumimoji="1" lang="ja-JP" altLang="en-US" sz="2400" dirty="0" smtClean="0"/>
              <a:t>方向どこかを向いて待機、見ている方向は明るく</a:t>
            </a:r>
            <a:r>
              <a:rPr kumimoji="1" lang="ja-JP" altLang="en-US" sz="2400" dirty="0" smtClean="0"/>
              <a:t>なる</a:t>
            </a:r>
            <a:endParaRPr kumimoji="1" lang="en-US" altLang="ja-JP" sz="2400" dirty="0" smtClean="0"/>
          </a:p>
          <a:p>
            <a:r>
              <a:rPr lang="ja-JP" altLang="en-US" sz="2400" dirty="0"/>
              <a:t>索敵コマンド</a:t>
            </a:r>
            <a:r>
              <a:rPr lang="ja-JP" altLang="en-US" sz="2400" dirty="0" smtClean="0"/>
              <a:t>と潜むコマンドを使ってたち回る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0" r="15006"/>
          <a:stretch/>
        </p:blipFill>
        <p:spPr>
          <a:xfrm>
            <a:off x="681038" y="3378994"/>
            <a:ext cx="3030279" cy="242453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6" y="3378994"/>
            <a:ext cx="4077587" cy="30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1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特殊コマンド：集中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1636590"/>
          </a:xfrm>
        </p:spPr>
        <p:txBody>
          <a:bodyPr/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FPS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視点</a:t>
            </a:r>
            <a:r>
              <a:rPr kumimoji="1" lang="ja-JP" altLang="en-US" sz="3600" dirty="0" smtClean="0"/>
              <a:t>に切り替える</a:t>
            </a:r>
            <a:endParaRPr kumimoji="1" lang="en-US" altLang="ja-JP" sz="3600" dirty="0" smtClean="0"/>
          </a:p>
          <a:p>
            <a:r>
              <a:rPr kumimoji="1" lang="ja-JP" altLang="en-US" sz="2400" dirty="0" smtClean="0"/>
              <a:t>マップ</a:t>
            </a:r>
            <a:r>
              <a:rPr kumimoji="1" lang="ja-JP" altLang="en-US" sz="2400" dirty="0" smtClean="0"/>
              <a:t>の高度な索敵</a:t>
            </a:r>
            <a:r>
              <a:rPr kumimoji="1" lang="ja-JP" altLang="en-US" sz="2400" dirty="0" smtClean="0"/>
              <a:t>、敵への直接攻撃が</a:t>
            </a:r>
            <a:r>
              <a:rPr kumimoji="1" lang="ja-JP" altLang="en-US" sz="2400" dirty="0" smtClean="0"/>
              <a:t>できる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壊れた壁を使って攻撃したりできる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r="13894"/>
          <a:stretch/>
        </p:blipFill>
        <p:spPr>
          <a:xfrm>
            <a:off x="478814" y="3447094"/>
            <a:ext cx="3540370" cy="27504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61" y="3665049"/>
            <a:ext cx="4114802" cy="2314576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4131651" y="4571634"/>
            <a:ext cx="866043" cy="5014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11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　</a:t>
            </a:r>
            <a:r>
              <a:rPr kumimoji="1" lang="ja-JP" altLang="en-US" sz="4800" dirty="0" smtClean="0"/>
              <a:t>要素：消費</a:t>
            </a:r>
            <a:r>
              <a:rPr kumimoji="1" lang="ja-JP" altLang="en-US" sz="4800" dirty="0" smtClean="0"/>
              <a:t>アイテム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1249730"/>
          </a:xfrm>
        </p:spPr>
        <p:txBody>
          <a:bodyPr/>
          <a:lstStyle/>
          <a:p>
            <a:r>
              <a:rPr kumimoji="1" lang="ja-JP" altLang="en-US" sz="3600" dirty="0" smtClean="0"/>
              <a:t>何をするにも何かが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消費</a:t>
            </a:r>
            <a:r>
              <a:rPr kumimoji="1" lang="ja-JP" altLang="en-US" sz="3600" dirty="0" smtClean="0"/>
              <a:t>される</a:t>
            </a:r>
            <a:endParaRPr kumimoji="1" lang="en-US" altLang="ja-JP" sz="3600" dirty="0" smtClean="0"/>
          </a:p>
          <a:p>
            <a:r>
              <a:rPr lang="en-US" altLang="ja-JP" sz="2400" dirty="0" smtClean="0"/>
              <a:t>HP</a:t>
            </a:r>
            <a:r>
              <a:rPr lang="ja-JP" altLang="en-US" sz="2400" dirty="0" smtClean="0"/>
              <a:t>回復、バイク兵やヘリコプター兵を動かす時など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4" y="2768596"/>
            <a:ext cx="1705955" cy="170595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57" y="4474551"/>
            <a:ext cx="1747471" cy="13979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2" y="4598830"/>
            <a:ext cx="1811215" cy="147034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1" y="2476500"/>
            <a:ext cx="813419" cy="182477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86" y="2768596"/>
            <a:ext cx="1567603" cy="1567603"/>
          </a:xfrm>
          <a:prstGeom prst="rect">
            <a:avLst/>
          </a:prstGeom>
        </p:spPr>
      </p:pic>
      <p:sp>
        <p:nvSpPr>
          <p:cNvPr id="13" name="サブタイトル 2"/>
          <p:cNvSpPr txBox="1">
            <a:spLocks/>
          </p:cNvSpPr>
          <p:nvPr/>
        </p:nvSpPr>
        <p:spPr>
          <a:xfrm>
            <a:off x="1678264" y="2782702"/>
            <a:ext cx="1821074" cy="1068329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水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1800" dirty="0" smtClean="0"/>
              <a:t>他の</a:t>
            </a:r>
            <a:r>
              <a:rPr lang="ja-JP" altLang="en-US" sz="1800" dirty="0"/>
              <a:t>アイテム</a:t>
            </a:r>
            <a:r>
              <a:rPr lang="ja-JP" altLang="en-US" sz="1800" dirty="0" smtClean="0"/>
              <a:t>の効果アップ</a:t>
            </a:r>
            <a:endParaRPr lang="ja-JP" altLang="en-US" sz="1800" dirty="0"/>
          </a:p>
        </p:txBody>
      </p:sp>
      <p:sp>
        <p:nvSpPr>
          <p:cNvPr id="14" name="サブタイトル 2"/>
          <p:cNvSpPr txBox="1">
            <a:spLocks/>
          </p:cNvSpPr>
          <p:nvPr/>
        </p:nvSpPr>
        <p:spPr>
          <a:xfrm>
            <a:off x="2634842" y="4799835"/>
            <a:ext cx="1821074" cy="1068329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布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1800" dirty="0" smtClean="0"/>
              <a:t>出血を止める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 smtClean="0"/>
              <a:t>高回復</a:t>
            </a:r>
            <a:endParaRPr lang="en-US" altLang="ja-JP" sz="1800" dirty="0" smtClean="0"/>
          </a:p>
        </p:txBody>
      </p:sp>
      <p:sp>
        <p:nvSpPr>
          <p:cNvPr id="15" name="サブタイトル 2"/>
          <p:cNvSpPr txBox="1">
            <a:spLocks/>
          </p:cNvSpPr>
          <p:nvPr/>
        </p:nvSpPr>
        <p:spPr>
          <a:xfrm>
            <a:off x="4639396" y="3267870"/>
            <a:ext cx="1821074" cy="1068329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タバコ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1800" dirty="0" smtClean="0"/>
              <a:t>手軽に使えるけど気休め程度</a:t>
            </a:r>
            <a:endParaRPr lang="en-US" altLang="ja-JP" sz="1800" dirty="0" smtClean="0"/>
          </a:p>
        </p:txBody>
      </p:sp>
      <p:sp>
        <p:nvSpPr>
          <p:cNvPr id="16" name="サブタイトル 2"/>
          <p:cNvSpPr txBox="1">
            <a:spLocks/>
          </p:cNvSpPr>
          <p:nvPr/>
        </p:nvSpPr>
        <p:spPr>
          <a:xfrm>
            <a:off x="7873580" y="3267869"/>
            <a:ext cx="1821074" cy="1068329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葉っぱ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1800" dirty="0" smtClean="0"/>
              <a:t>痛みを感じるのが遅れる</a:t>
            </a:r>
            <a:endParaRPr lang="en-US" altLang="ja-JP" sz="1800" dirty="0" smtClean="0"/>
          </a:p>
        </p:txBody>
      </p:sp>
      <p:sp>
        <p:nvSpPr>
          <p:cNvPr id="17" name="サブタイトル 2"/>
          <p:cNvSpPr txBox="1">
            <a:spLocks/>
          </p:cNvSpPr>
          <p:nvPr/>
        </p:nvSpPr>
        <p:spPr>
          <a:xfrm>
            <a:off x="6294775" y="4778241"/>
            <a:ext cx="1821074" cy="1068329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鎮痛剤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1800" dirty="0" smtClean="0"/>
              <a:t>無難に使える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18757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</TotalTime>
  <Words>527</Words>
  <Application>Microsoft Office PowerPoint</Application>
  <PresentationFormat>A4 210 x 297 mm</PresentationFormat>
  <Paragraphs>118</Paragraphs>
  <Slides>13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Microsoft YaHei UI</vt:lpstr>
      <vt:lpstr>ＭＳ Ｐゴシック</vt:lpstr>
      <vt:lpstr>Arial</vt:lpstr>
      <vt:lpstr>Calibri</vt:lpstr>
      <vt:lpstr>Calibri Light</vt:lpstr>
      <vt:lpstr>Judaspriest</vt:lpstr>
      <vt:lpstr>Office テーマ</vt:lpstr>
      <vt:lpstr>PowerPoint プレゼンテーション</vt:lpstr>
      <vt:lpstr>　制作目的</vt:lpstr>
      <vt:lpstr>　コンセプト</vt:lpstr>
      <vt:lpstr>　ゲームの要素</vt:lpstr>
      <vt:lpstr>　画面イメージ</vt:lpstr>
      <vt:lpstr>　武器と射程</vt:lpstr>
      <vt:lpstr>　要素：方向と視界</vt:lpstr>
      <vt:lpstr>　特殊コマンド：集中</vt:lpstr>
      <vt:lpstr>　要素：消費アイテム</vt:lpstr>
      <vt:lpstr>　要素：体力と状態</vt:lpstr>
      <vt:lpstr>　要素：領地</vt:lpstr>
      <vt:lpstr>　その他案</vt:lpstr>
      <vt:lpstr>　世界観メモ</vt:lpstr>
    </vt:vector>
  </TitlesOfParts>
  <Company>日本工学院八王子専門学校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mastar</dc:creator>
  <cp:lastModifiedBy>遠藤伸一</cp:lastModifiedBy>
  <cp:revision>95</cp:revision>
  <dcterms:created xsi:type="dcterms:W3CDTF">2015-07-27T00:53:59Z</dcterms:created>
  <dcterms:modified xsi:type="dcterms:W3CDTF">2017-10-12T05:04:01Z</dcterms:modified>
</cp:coreProperties>
</file>