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06" r:id="rId3"/>
    <p:sldId id="272" r:id="rId4"/>
    <p:sldId id="293" r:id="rId5"/>
    <p:sldId id="307" r:id="rId6"/>
    <p:sldId id="309" r:id="rId7"/>
    <p:sldId id="308" r:id="rId8"/>
    <p:sldId id="296" r:id="rId9"/>
    <p:sldId id="299" r:id="rId10"/>
    <p:sldId id="297" r:id="rId11"/>
    <p:sldId id="302" r:id="rId12"/>
    <p:sldId id="301" r:id="rId13"/>
    <p:sldId id="303" r:id="rId14"/>
    <p:sldId id="310" r:id="rId15"/>
    <p:sldId id="305" r:id="rId16"/>
    <p:sldId id="300" r:id="rId17"/>
    <p:sldId id="311" r:id="rId18"/>
    <p:sldId id="313" r:id="rId19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82512" autoAdjust="0"/>
  </p:normalViewPr>
  <p:slideViewPr>
    <p:cSldViewPr snapToGrid="0">
      <p:cViewPr varScale="1">
        <p:scale>
          <a:sx n="87" d="100"/>
          <a:sy n="87" d="100"/>
        </p:scale>
        <p:origin x="9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DFB6-E6FF-4A02-9167-B9AEC4AA8CD7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09137-26C3-4903-9983-A17A3C1F08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6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戦争映画のポスターみたくしたいな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252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投げる系、長い系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7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投斧系、ハンマー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30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種類くらい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591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46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Modern No. 20" panose="02070704070505020303" pitchFamily="18" charset="0"/>
              </a:rPr>
              <a:t>Assassination - Bullet - Cigarettes</a:t>
            </a:r>
            <a:endParaRPr lang="ja-JP" altLang="en-US" sz="1200" dirty="0" smtClean="0">
              <a:latin typeface="Modern No. 20" panose="02070704070505020303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63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0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63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ステータス類に</a:t>
            </a:r>
            <a:r>
              <a:rPr kumimoji="1" lang="en-US" altLang="ja-JP" dirty="0" smtClean="0"/>
              <a:t>lv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42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職業の説明が長いので、第二の目次の役割を果たす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仮テキスト　画像を用意しよう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36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69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ダガーとか毒ぬられているやつとか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状態異常とデバフは別ページで説明？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026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ナックル系とか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08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AB1D-C72E-4EA0-86C9-2033FF6C92F0}" type="datetime1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4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26C3-DD51-4632-B57A-26CCC49DA8E5}" type="datetime1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7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979E-BD98-4A84-A238-F997E2008B9A}" type="datetime1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7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92869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540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ja-JP" altLang="en-US" dirty="0"/>
              <a:t>　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435133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963" y="6356352"/>
            <a:ext cx="56356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3410374E-CEDC-4103-8CA4-CF3AC163F67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49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7EF1-E734-46B0-8BF5-7D647C73119E}" type="datetime1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50E-1018-4C42-85FD-88DE106BEFEC}" type="datetime1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24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BC15-3B00-4DD7-8713-7588341ACFF2}" type="datetime1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9A0-5F5B-495D-9A9C-23C63B43B35F}" type="datetime1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12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6CFE-C0F6-4ACB-821E-790271F9C128}" type="datetime1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48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280-E391-4FAD-8430-24AA8658D120}" type="datetime1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AC95-9289-465A-84F7-0FAA4B219EFE}" type="datetime1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7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3801-CB7D-48B6-B738-3824FEC07774}" type="datetime1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1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2"/>
          <p:cNvSpPr txBox="1">
            <a:spLocks/>
          </p:cNvSpPr>
          <p:nvPr/>
        </p:nvSpPr>
        <p:spPr>
          <a:xfrm>
            <a:off x="164486" y="181419"/>
            <a:ext cx="1679310" cy="843817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企画概要書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ver3</a:t>
            </a:r>
            <a:endParaRPr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841755" y="1640698"/>
            <a:ext cx="8222487" cy="1925781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5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Judaspriest" panose="00000400000000000000" pitchFamily="2" charset="0"/>
              </a:rPr>
              <a:t>F</a:t>
            </a:r>
            <a:r>
              <a:rPr lang="en-US" altLang="ja-JP" sz="80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Judaspriest" panose="00000400000000000000" pitchFamily="2" charset="0"/>
              </a:rPr>
              <a:t>reewheel </a:t>
            </a:r>
            <a:r>
              <a:rPr lang="en-US" altLang="ja-JP" sz="115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Judaspriest" panose="00000400000000000000" pitchFamily="2" charset="0"/>
              </a:rPr>
              <a:t>E</a:t>
            </a:r>
            <a:r>
              <a:rPr lang="en-US" altLang="ja-JP" sz="80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Judaspriest" panose="00000400000000000000" pitchFamily="2" charset="0"/>
              </a:rPr>
              <a:t>xciter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6007262"/>
            <a:ext cx="9906000" cy="850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タイトル：</a:t>
            </a:r>
            <a:r>
              <a:rPr lang="en-US" altLang="ja-JP" dirty="0" smtClean="0">
                <a:solidFill>
                  <a:schemeClr val="tx1"/>
                </a:solidFill>
              </a:rPr>
              <a:t>Freewheel Exciter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フリーホイール・エキサイター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ジャンル：ストラテジー</a:t>
            </a:r>
            <a:r>
              <a:rPr lang="en-US" altLang="ja-JP" dirty="0" smtClean="0">
                <a:solidFill>
                  <a:schemeClr val="tx1"/>
                </a:solidFill>
              </a:rPr>
              <a:t>RPG</a:t>
            </a:r>
            <a:r>
              <a:rPr lang="ja-JP" altLang="en-US" dirty="0" smtClean="0">
                <a:solidFill>
                  <a:schemeClr val="tx1"/>
                </a:solidFill>
              </a:rPr>
              <a:t>　開発</a:t>
            </a:r>
            <a:r>
              <a:rPr lang="ja-JP" altLang="en-US" dirty="0">
                <a:solidFill>
                  <a:schemeClr val="tx1"/>
                </a:solidFill>
              </a:rPr>
              <a:t>：</a:t>
            </a:r>
            <a:r>
              <a:rPr lang="en-US" altLang="ja-JP" dirty="0" smtClean="0">
                <a:solidFill>
                  <a:schemeClr val="tx1"/>
                </a:solidFill>
              </a:rPr>
              <a:t>Unity5.6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機種：</a:t>
            </a:r>
            <a:r>
              <a:rPr lang="en-US" altLang="ja-JP" dirty="0" smtClean="0">
                <a:solidFill>
                  <a:schemeClr val="tx1"/>
                </a:solidFill>
              </a:rPr>
              <a:t>PC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ターゲット：</a:t>
            </a:r>
            <a:r>
              <a:rPr kumimoji="1" lang="en-US" altLang="ja-JP" dirty="0" smtClean="0">
                <a:solidFill>
                  <a:schemeClr val="tx1"/>
                </a:solidFill>
              </a:rPr>
              <a:t>SRPG</a:t>
            </a:r>
            <a:r>
              <a:rPr lang="ja-JP" altLang="en-US" dirty="0" smtClean="0">
                <a:solidFill>
                  <a:schemeClr val="tx1"/>
                </a:solidFill>
              </a:rPr>
              <a:t>マニア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2381247" y="756293"/>
            <a:ext cx="5143501" cy="537886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Modern No. 20" panose="02070704070505020303" pitchFamily="18" charset="0"/>
              </a:rPr>
              <a:t>The first victim of change is innocence.</a:t>
            </a:r>
            <a:endParaRPr lang="ja-JP" altLang="en-US" dirty="0">
              <a:latin typeface="Modern No. 20" panose="02070704070505020303" pitchFamily="18" charset="0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2381247" y="5199340"/>
            <a:ext cx="5143501" cy="537886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>
                <a:latin typeface="Modern No. 20" panose="02070704070505020303" pitchFamily="18" charset="0"/>
              </a:rPr>
              <a:t> </a:t>
            </a:r>
            <a:r>
              <a:rPr lang="en-US" altLang="ja-JP" sz="2000" dirty="0" smtClean="0">
                <a:latin typeface="Modern No. 20" panose="02070704070505020303" pitchFamily="18" charset="0"/>
              </a:rPr>
              <a:t>Emblem of the Bullet</a:t>
            </a:r>
            <a:r>
              <a:rPr lang="ja-JP" altLang="en-US" sz="2000" dirty="0">
                <a:latin typeface="Modern No. 20" panose="02070704070505020303" pitchFamily="18" charset="0"/>
              </a:rPr>
              <a:t> </a:t>
            </a:r>
            <a:r>
              <a:rPr lang="en-US" altLang="ja-JP" sz="2000" dirty="0" smtClean="0">
                <a:latin typeface="Modern No. 20" panose="02070704070505020303" pitchFamily="18" charset="0"/>
              </a:rPr>
              <a:t>Presents</a:t>
            </a:r>
            <a:endParaRPr lang="ja-JP" altLang="en-US" sz="20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3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/>
              <a:t>　</a:t>
            </a:r>
            <a:r>
              <a:rPr lang="ja-JP" altLang="en-US" sz="4800" dirty="0" smtClean="0"/>
              <a:t>ファイター</a:t>
            </a:r>
            <a:r>
              <a:rPr lang="en-US" altLang="ja-JP" sz="4800" dirty="0" smtClean="0"/>
              <a:t>/</a:t>
            </a:r>
            <a:r>
              <a:rPr kumimoji="1" lang="ja-JP" altLang="en-US" sz="4800" dirty="0" smtClean="0"/>
              <a:t>拳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0400" y="1202400"/>
            <a:ext cx="2389061" cy="2895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ファイター画像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000" y="4655316"/>
            <a:ext cx="3938567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二回攻撃</a:t>
            </a:r>
            <a:r>
              <a:rPr lang="ja-JP" altLang="en-US" dirty="0" smtClean="0"/>
              <a:t>できる</a:t>
            </a:r>
            <a:endParaRPr lang="en-US" altLang="ja-JP" dirty="0"/>
          </a:p>
          <a:p>
            <a:r>
              <a:rPr lang="ja-JP" altLang="en-US" dirty="0" smtClean="0"/>
              <a:t>必殺</a:t>
            </a:r>
            <a:r>
              <a:rPr lang="ja-JP" altLang="en-US" dirty="0"/>
              <a:t>の一撃が出やすい</a:t>
            </a:r>
            <a:endParaRPr lang="en-US" altLang="ja-JP" dirty="0"/>
          </a:p>
          <a:p>
            <a:r>
              <a:rPr lang="ja-JP" altLang="en-US" dirty="0" smtClean="0"/>
              <a:t>攻撃力</a:t>
            </a:r>
            <a:r>
              <a:rPr lang="ja-JP" altLang="en-US" dirty="0"/>
              <a:t>が使用者の力に強く依存する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760000" y="3780000"/>
            <a:ext cx="1980000" cy="19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631501" y="1199660"/>
            <a:ext cx="3818682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ファイター </a:t>
            </a:r>
            <a:r>
              <a:rPr lang="ja-JP" altLang="en-US" sz="2800" dirty="0">
                <a:latin typeface="+mn-ea"/>
              </a:rPr>
              <a:t>→</a:t>
            </a:r>
            <a:r>
              <a:rPr lang="ja-JP" altLang="en-US" sz="2800" dirty="0"/>
              <a:t> マーシャル</a:t>
            </a:r>
            <a:endParaRPr lang="en-US" altLang="ja-JP" sz="2800" dirty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3780000" y="2053679"/>
            <a:ext cx="3521685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己の拳を武器に戦う闘士。</a:t>
            </a:r>
            <a:endParaRPr lang="en-US" altLang="ja-JP" sz="2000" dirty="0"/>
          </a:p>
          <a:p>
            <a:r>
              <a:rPr lang="ja-JP" altLang="en-US" sz="2000" dirty="0"/>
              <a:t>力と速さに優れる</a:t>
            </a:r>
            <a:endParaRPr lang="en-US" altLang="ja-JP" sz="1400" dirty="0"/>
          </a:p>
        </p:txBody>
      </p:sp>
      <p:cxnSp>
        <p:nvCxnSpPr>
          <p:cNvPr id="16" name="カギ線コネクタ 15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/>
              <a:t>拳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92684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ソルジャー</a:t>
            </a:r>
            <a:r>
              <a:rPr kumimoji="1" lang="en-US" altLang="ja-JP" sz="4800" dirty="0" smtClean="0"/>
              <a:t>/</a:t>
            </a:r>
            <a:r>
              <a:rPr kumimoji="1" lang="ja-JP" altLang="en-US" sz="4800" dirty="0" smtClean="0"/>
              <a:t>槍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0400" y="1202400"/>
            <a:ext cx="2389061" cy="2895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ソルジャー画像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097726" y="4793815"/>
            <a:ext cx="3920842" cy="64633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1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 smtClean="0"/>
              <a:t>最もオーソドックスな近接武器</a:t>
            </a:r>
            <a:endParaRPr lang="en-US" altLang="ja-JP" dirty="0" smtClean="0"/>
          </a:p>
          <a:p>
            <a:r>
              <a:rPr lang="ja-JP" altLang="en-US" dirty="0" smtClean="0"/>
              <a:t>射程や特攻が豊富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760000" y="3780000"/>
            <a:ext cx="1980000" cy="19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3631501" y="1199660"/>
            <a:ext cx="4002676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ソルジャー </a:t>
            </a:r>
            <a:r>
              <a:rPr lang="ja-JP" altLang="en-US" sz="2800" dirty="0">
                <a:latin typeface="+mn-ea"/>
              </a:rPr>
              <a:t>→</a:t>
            </a:r>
            <a:r>
              <a:rPr lang="ja-JP" altLang="en-US" sz="2800" dirty="0"/>
              <a:t> ジェネラル</a:t>
            </a:r>
            <a:endParaRPr lang="en-US" altLang="ja-JP" sz="28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780000" y="2053679"/>
            <a:ext cx="3747851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鎧に身を包んだ雇われ兵士</a:t>
            </a:r>
            <a:endParaRPr lang="en-US" altLang="ja-JP" sz="2000" dirty="0"/>
          </a:p>
          <a:p>
            <a:r>
              <a:rPr lang="ja-JP" altLang="en-US" sz="2000" dirty="0"/>
              <a:t>高い守備を誇るが敏捷性に劣る</a:t>
            </a: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/>
              <a:t>槍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072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マーセナリー</a:t>
            </a:r>
            <a:r>
              <a:rPr kumimoji="1" lang="en-US" altLang="ja-JP" sz="4800" dirty="0" smtClean="0"/>
              <a:t>/</a:t>
            </a:r>
            <a:r>
              <a:rPr kumimoji="1" lang="ja-JP" altLang="en-US" sz="4800" dirty="0" smtClean="0"/>
              <a:t>斧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0400" y="1202400"/>
            <a:ext cx="2389061" cy="2895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マーセナリー画像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080000" y="4680000"/>
            <a:ext cx="3938567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 smtClean="0"/>
              <a:t>火力はずば抜けているが他がついてこない</a:t>
            </a:r>
            <a:endParaRPr lang="en-US" altLang="ja-JP" dirty="0" smtClean="0"/>
          </a:p>
          <a:p>
            <a:r>
              <a:rPr lang="ja-JP" altLang="en-US" dirty="0" smtClean="0"/>
              <a:t>破壊できる地形を迅速に処理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760000" y="3780000"/>
            <a:ext cx="1980000" cy="19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3631500" y="1199660"/>
            <a:ext cx="4225959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マーセナリー </a:t>
            </a:r>
            <a:r>
              <a:rPr lang="ja-JP" altLang="en-US" sz="2800" dirty="0">
                <a:latin typeface="+mn-ea"/>
              </a:rPr>
              <a:t>→</a:t>
            </a:r>
            <a:r>
              <a:rPr lang="ja-JP" altLang="en-US" sz="2800" dirty="0"/>
              <a:t> ウォーリア</a:t>
            </a:r>
            <a:endParaRPr lang="en-US" altLang="ja-JP" sz="28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780000" y="2053679"/>
            <a:ext cx="3960000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力自慢の傭兵</a:t>
            </a:r>
            <a:endParaRPr lang="en-US" altLang="ja-JP" sz="2000" dirty="0"/>
          </a:p>
          <a:p>
            <a:r>
              <a:rPr lang="ja-JP" altLang="en-US" sz="2000" dirty="0"/>
              <a:t>強力な斧での攻撃を得意とする</a:t>
            </a: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/>
              <a:t>斧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76668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乗り物兵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0400" y="1202400"/>
            <a:ext cx="2389061" cy="2895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ライダー画像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35902" y="3825644"/>
            <a:ext cx="2389061" cy="2895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パイロット画像</a:t>
            </a:r>
            <a:endParaRPr kumimoji="1" lang="ja-JP" altLang="en-US" dirty="0"/>
          </a:p>
        </p:txBody>
      </p:sp>
      <p:cxnSp>
        <p:nvCxnSpPr>
          <p:cNvPr id="12" name="カギ線コネクタ 11"/>
          <p:cNvCxnSpPr/>
          <p:nvPr/>
        </p:nvCxnSpPr>
        <p:spPr>
          <a:xfrm flipH="1" flipV="1">
            <a:off x="2757217" y="4942149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3631501" y="1199660"/>
            <a:ext cx="4236592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ライダー </a:t>
            </a:r>
            <a:r>
              <a:rPr lang="ja-JP" altLang="en-US" sz="2800" dirty="0">
                <a:latin typeface="+mn-ea"/>
              </a:rPr>
              <a:t>→</a:t>
            </a:r>
            <a:r>
              <a:rPr lang="ja-JP" altLang="en-US" sz="2800" dirty="0"/>
              <a:t> モーターヘッド</a:t>
            </a:r>
            <a:endParaRPr lang="en-US" altLang="ja-JP" sz="2800" dirty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3780000" y="2053679"/>
            <a:ext cx="3521685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高い移動力を持つバイク兵</a:t>
            </a:r>
            <a:endParaRPr lang="en-US" altLang="ja-JP" sz="2000" dirty="0"/>
          </a:p>
          <a:p>
            <a:r>
              <a:rPr lang="ja-JP" altLang="en-US" sz="2000" dirty="0"/>
              <a:t>ヒットアンドアウェイが得意</a:t>
            </a:r>
          </a:p>
        </p:txBody>
      </p:sp>
      <p:cxnSp>
        <p:nvCxnSpPr>
          <p:cNvPr id="15" name="カギ線コネクタ 14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2449578" y="4266260"/>
            <a:ext cx="3841685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2800" dirty="0"/>
              <a:t>パイロット</a:t>
            </a:r>
            <a:r>
              <a:rPr lang="ja-JP" altLang="en-US" sz="2800" dirty="0" smtClean="0"/>
              <a:t> </a:t>
            </a:r>
            <a:r>
              <a:rPr lang="ja-JP" altLang="en-US" sz="2800" dirty="0" smtClean="0">
                <a:latin typeface="+mn-ea"/>
              </a:rPr>
              <a:t>→</a:t>
            </a:r>
            <a:r>
              <a:rPr lang="ja-JP" altLang="en-US" sz="2800" dirty="0" smtClean="0"/>
              <a:t> キャプテン</a:t>
            </a:r>
            <a:endParaRPr lang="en-US" altLang="ja-JP" sz="2800" dirty="0" smtClean="0"/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2155417" y="5095644"/>
            <a:ext cx="3960000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ヘリコプターに乗って戦う空中</a:t>
            </a:r>
            <a:r>
              <a:rPr lang="ja-JP" altLang="en-US" sz="2000" dirty="0" smtClean="0"/>
              <a:t>兵士</a:t>
            </a:r>
            <a:endParaRPr lang="en-US" altLang="ja-JP" sz="2000" dirty="0" smtClean="0"/>
          </a:p>
          <a:p>
            <a:r>
              <a:rPr lang="ja-JP" altLang="en-US" sz="2000" dirty="0" smtClean="0"/>
              <a:t>地形</a:t>
            </a:r>
            <a:r>
              <a:rPr lang="ja-JP" altLang="en-US" sz="2000" dirty="0"/>
              <a:t>の影響を受けない</a:t>
            </a:r>
          </a:p>
        </p:txBody>
      </p:sp>
    </p:spTree>
    <p:extLst>
      <p:ext uri="{BB962C8B-B14F-4D97-AF65-F5344CB8AC3E}">
        <p14:creationId xmlns:p14="http://schemas.microsoft.com/office/powerpoint/2010/main" val="85942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武器の種類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武器</a:t>
            </a:r>
            <a:r>
              <a:rPr lang="en-US" altLang="ja-JP" sz="2800" dirty="0"/>
              <a:t>/</a:t>
            </a:r>
            <a:r>
              <a:rPr lang="ja-JP" altLang="en-US" sz="2800" dirty="0"/>
              <a:t>アイテムには耐久があり</a:t>
            </a:r>
            <a:r>
              <a:rPr lang="en-US" altLang="ja-JP" sz="2800" dirty="0"/>
              <a:t>0</a:t>
            </a:r>
            <a:r>
              <a:rPr lang="ja-JP" altLang="en-US" sz="2800" dirty="0"/>
              <a:t>になると壊れてしまう</a:t>
            </a:r>
          </a:p>
          <a:p>
            <a:r>
              <a:rPr kumimoji="1" lang="ja-JP" altLang="en-US" sz="2000" dirty="0" smtClean="0"/>
              <a:t>アイアン系：軽くて使いやすいが威力が低い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スチール系：アイアンより威力は上がるが他が下がる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シルバー系：威力も命中も高いが壊れやすい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キラー系</a:t>
            </a:r>
            <a:r>
              <a:rPr lang="ja-JP" altLang="en-US" sz="2000" dirty="0" smtClean="0"/>
              <a:t>：必殺が出やすい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73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</a:t>
            </a:r>
            <a:r>
              <a:rPr lang="ja-JP" altLang="en-US" sz="4800" dirty="0"/>
              <a:t>消費アイテム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4602052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5</a:t>
            </a:r>
            <a:r>
              <a:rPr lang="ja-JP" altLang="en-US" sz="2800" dirty="0" smtClean="0"/>
              <a:t>種類の回復アイテムを使う</a:t>
            </a:r>
            <a:endParaRPr lang="en-US" altLang="ja-JP" sz="2800" dirty="0" smtClean="0"/>
          </a:p>
          <a:p>
            <a:r>
              <a:rPr lang="ja-JP" altLang="en-US" sz="2000" dirty="0" smtClean="0"/>
              <a:t>シガレット：</a:t>
            </a:r>
            <a:r>
              <a:rPr lang="en-US" altLang="ja-JP" sz="2000" dirty="0" smtClean="0"/>
              <a:t>3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5</a:t>
            </a:r>
            <a:r>
              <a:rPr lang="ja-JP" altLang="en-US" sz="2000" dirty="0" smtClean="0"/>
              <a:t>ターンの間</a:t>
            </a:r>
            <a:r>
              <a:rPr lang="en-US" altLang="ja-JP" sz="2000" dirty="0" smtClean="0"/>
              <a:t>HP</a:t>
            </a:r>
            <a:r>
              <a:rPr lang="ja-JP" altLang="en-US" sz="2000" dirty="0" smtClean="0"/>
              <a:t>小自動回復</a:t>
            </a:r>
            <a:endParaRPr lang="en-US" altLang="ja-JP" sz="2000" dirty="0" smtClean="0"/>
          </a:p>
          <a:p>
            <a:r>
              <a:rPr lang="ja-JP" altLang="en-US" sz="2000" dirty="0" smtClean="0"/>
              <a:t>布類：</a:t>
            </a:r>
            <a:r>
              <a:rPr lang="en-US" altLang="ja-JP" sz="2000" dirty="0" smtClean="0"/>
              <a:t>HP</a:t>
            </a:r>
            <a:r>
              <a:rPr lang="ja-JP" altLang="en-US" sz="2000" dirty="0"/>
              <a:t>大回復</a:t>
            </a:r>
            <a:endParaRPr lang="en-US" altLang="ja-JP" sz="2000" dirty="0" smtClean="0"/>
          </a:p>
          <a:p>
            <a:r>
              <a:rPr lang="ja-JP" altLang="en-US" sz="2000" dirty="0" smtClean="0"/>
              <a:t>クスリ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鎮痛剤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：</a:t>
            </a:r>
            <a:r>
              <a:rPr lang="ja-JP" altLang="en-US" sz="2000" dirty="0"/>
              <a:t>状態異常を治す</a:t>
            </a:r>
            <a:endParaRPr lang="en-US" altLang="ja-JP" sz="2000" dirty="0"/>
          </a:p>
          <a:p>
            <a:r>
              <a:rPr lang="ja-JP" altLang="en-US" sz="2000" dirty="0" smtClean="0"/>
              <a:t>葉っぱ：</a:t>
            </a:r>
            <a:r>
              <a:rPr lang="en-US" altLang="ja-JP" sz="2000" dirty="0" smtClean="0"/>
              <a:t>HP</a:t>
            </a:r>
            <a:r>
              <a:rPr lang="ja-JP" altLang="en-US" sz="2000" dirty="0" smtClean="0"/>
              <a:t>と状態異常全快</a:t>
            </a:r>
            <a:endParaRPr lang="en-US" altLang="ja-JP" sz="2000" dirty="0" smtClean="0"/>
          </a:p>
          <a:p>
            <a:r>
              <a:rPr lang="ja-JP" altLang="en-US" sz="2000" dirty="0" smtClean="0"/>
              <a:t>水分：他アイテムの効果を上げる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800" dirty="0" smtClean="0"/>
              <a:t>乗り物兵が移動力を活かして戦うためには燃料が必要</a:t>
            </a:r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798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スキル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1926737"/>
          </a:xfrm>
        </p:spPr>
        <p:txBody>
          <a:bodyPr/>
          <a:lstStyle/>
          <a:p>
            <a:r>
              <a:rPr lang="ja-JP" altLang="en-US" sz="2800" dirty="0" smtClean="0"/>
              <a:t>ユニットは汎用スキルと専用スキルを持つ</a:t>
            </a:r>
            <a:endParaRPr lang="en-US" altLang="ja-JP" sz="2800" dirty="0" smtClean="0"/>
          </a:p>
          <a:p>
            <a:r>
              <a:rPr lang="ja-JP" altLang="en-US" sz="2800" dirty="0" smtClean="0"/>
              <a:t>任意</a:t>
            </a:r>
            <a:r>
              <a:rPr lang="ja-JP" altLang="en-US" sz="2800" dirty="0"/>
              <a:t>発動、常時発動、確率発動の</a:t>
            </a:r>
            <a:r>
              <a:rPr lang="en-US" altLang="ja-JP" sz="2800" dirty="0"/>
              <a:t>3</a:t>
            </a:r>
            <a:r>
              <a:rPr lang="ja-JP" altLang="en-US" sz="2800" dirty="0" smtClean="0"/>
              <a:t>種類</a:t>
            </a:r>
            <a:endParaRPr lang="en-US" altLang="ja-JP" sz="2400" dirty="0" smtClean="0"/>
          </a:p>
          <a:p>
            <a:r>
              <a:rPr kumimoji="1" lang="ja-JP" altLang="en-US" sz="2000" dirty="0" smtClean="0"/>
              <a:t>汎用スキル：兵種毎のスキルで</a:t>
            </a:r>
            <a:r>
              <a:rPr kumimoji="1" lang="en-US" altLang="ja-JP" sz="2000" dirty="0" smtClean="0"/>
              <a:t>4</a:t>
            </a:r>
            <a:r>
              <a:rPr kumimoji="1" lang="ja-JP" altLang="en-US" sz="2000" dirty="0" smtClean="0"/>
              <a:t>つ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乗り物兵は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つ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レベルアップで覚える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専用スキル：ユニット固有のスキルで強力なものが多い</a:t>
            </a:r>
            <a:endParaRPr kumimoji="1"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1038" y="3281983"/>
            <a:ext cx="3608513" cy="2772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 smtClean="0"/>
              <a:t>スキル例：主人公画像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30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マップシチュエーション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graphicFrame>
        <p:nvGraphicFramePr>
          <p:cNvPr id="47" name="オブジェクト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381395"/>
              </p:ext>
            </p:extLst>
          </p:nvPr>
        </p:nvGraphicFramePr>
        <p:xfrm>
          <a:off x="533400" y="1252538"/>
          <a:ext cx="3375025" cy="503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ワークシート" r:id="rId4" imgW="3375625" imgH="5037024" progId="Excel.Sheet.12">
                  <p:embed/>
                </p:oleObj>
              </mc:Choice>
              <mc:Fallback>
                <p:oleObj name="ワークシート" r:id="rId4" imgW="3375625" imgH="5037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252538"/>
                        <a:ext cx="3375025" cy="503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コンテンツ プレースホルダー 2"/>
          <p:cNvSpPr txBox="1">
            <a:spLocks/>
          </p:cNvSpPr>
          <p:nvPr/>
        </p:nvSpPr>
        <p:spPr>
          <a:xfrm>
            <a:off x="4289954" y="1367879"/>
            <a:ext cx="3521685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/>
              <a:t>一章　タイトル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794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ストーリー導入部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3518144"/>
          </a:xfrm>
        </p:spPr>
        <p:txBody>
          <a:bodyPr>
            <a:normAutofit/>
          </a:bodyPr>
          <a:lstStyle/>
          <a:p>
            <a:r>
              <a:rPr lang="en-US" altLang="ja-JP" sz="1800" dirty="0"/>
              <a:t>2100</a:t>
            </a:r>
            <a:r>
              <a:rPr lang="ja-JP" altLang="en-US" sz="1800" dirty="0"/>
              <a:t>年の地球は二つの世界に分けられていた</a:t>
            </a:r>
            <a:endParaRPr lang="en-US" altLang="ja-JP" sz="1800" dirty="0"/>
          </a:p>
          <a:p>
            <a:r>
              <a:rPr lang="ja-JP" altLang="en-US" sz="1800" dirty="0"/>
              <a:t>強大国家が立ち並ぶ地上世界</a:t>
            </a:r>
            <a:r>
              <a:rPr lang="ja-JP" altLang="en-US" sz="1800" dirty="0" smtClean="0">
                <a:solidFill>
                  <a:srgbClr val="FF0000"/>
                </a:solidFill>
              </a:rPr>
              <a:t>ハイランド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 smtClean="0"/>
              <a:t>暗殺</a:t>
            </a:r>
            <a:r>
              <a:rPr lang="ja-JP" altLang="en-US" sz="1800" dirty="0"/>
              <a:t>組織が闊歩する地下帝国</a:t>
            </a:r>
            <a:r>
              <a:rPr lang="ja-JP" altLang="en-US" sz="1800" dirty="0">
                <a:solidFill>
                  <a:srgbClr val="FF0000"/>
                </a:solidFill>
              </a:rPr>
              <a:t>ローマニア</a:t>
            </a:r>
            <a:endParaRPr lang="en-US" altLang="ja-JP" sz="1800" dirty="0">
              <a:solidFill>
                <a:srgbClr val="FF0000"/>
              </a:solidFill>
            </a:endParaRPr>
          </a:p>
          <a:p>
            <a:r>
              <a:rPr lang="ja-JP" altLang="en-US" sz="1800" dirty="0"/>
              <a:t>主人公</a:t>
            </a:r>
            <a:r>
              <a:rPr lang="ja-JP" altLang="en-US" sz="1800" dirty="0">
                <a:solidFill>
                  <a:srgbClr val="FF0000"/>
                </a:solidFill>
              </a:rPr>
              <a:t>ヒュー・エヴァンス</a:t>
            </a:r>
            <a:r>
              <a:rPr lang="ja-JP" altLang="en-US" sz="1800" dirty="0"/>
              <a:t>は暗殺組織</a:t>
            </a:r>
            <a:r>
              <a:rPr lang="en-US" altLang="ja-JP" sz="1800" dirty="0">
                <a:solidFill>
                  <a:srgbClr val="FF0000"/>
                </a:solidFill>
              </a:rPr>
              <a:t>JPZ</a:t>
            </a:r>
            <a:r>
              <a:rPr lang="ja-JP" altLang="en-US" sz="1800" dirty="0"/>
              <a:t>に所属する</a:t>
            </a:r>
            <a:r>
              <a:rPr lang="ja-JP" altLang="en-US" sz="1800" dirty="0" smtClean="0"/>
              <a:t>暗殺者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/>
              <a:t>組織</a:t>
            </a:r>
            <a:r>
              <a:rPr lang="ja-JP" altLang="en-US" sz="1800" dirty="0" smtClean="0"/>
              <a:t>長は実父の</a:t>
            </a:r>
            <a:r>
              <a:rPr lang="ja-JP" altLang="en-US" sz="1800" dirty="0" smtClean="0">
                <a:solidFill>
                  <a:srgbClr val="FF0000"/>
                </a:solidFill>
              </a:rPr>
              <a:t>レナード</a:t>
            </a:r>
            <a:r>
              <a:rPr lang="ja-JP" altLang="en-US" sz="1800" dirty="0" smtClean="0"/>
              <a:t>、</a:t>
            </a:r>
            <a:r>
              <a:rPr lang="ja-JP" altLang="en-US" sz="1800" dirty="0"/>
              <a:t>彼から</a:t>
            </a:r>
            <a:r>
              <a:rPr lang="ja-JP" altLang="en-US" sz="1800" dirty="0" smtClean="0"/>
              <a:t>は</a:t>
            </a:r>
            <a:r>
              <a:rPr lang="ja-JP" altLang="en-US" sz="1800" dirty="0"/>
              <a:t>愛情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受けずに育った</a:t>
            </a:r>
            <a:endParaRPr lang="en-US" altLang="ja-JP" sz="1800" dirty="0"/>
          </a:p>
          <a:p>
            <a:pPr algn="r"/>
            <a:r>
              <a:rPr lang="ja-JP" altLang="en-US" sz="1800" dirty="0"/>
              <a:t>親友の</a:t>
            </a:r>
            <a:r>
              <a:rPr lang="ja-JP" altLang="en-US" sz="1800" dirty="0">
                <a:solidFill>
                  <a:srgbClr val="FF0000"/>
                </a:solidFill>
              </a:rPr>
              <a:t>アイン</a:t>
            </a:r>
            <a:r>
              <a:rPr lang="ja-JP" altLang="en-US" sz="1800" dirty="0"/>
              <a:t>と訓練に励む中、一通の手紙が届く</a:t>
            </a:r>
            <a:endParaRPr lang="en-US" altLang="ja-JP" sz="1800" dirty="0"/>
          </a:p>
          <a:p>
            <a:pPr algn="r"/>
            <a:r>
              <a:rPr lang="ja-JP" altLang="en-US" sz="1800" dirty="0"/>
              <a:t>「親愛なる息子</a:t>
            </a:r>
            <a:r>
              <a:rPr lang="ja-JP" altLang="en-US" sz="1800" dirty="0" smtClean="0"/>
              <a:t>よ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お前</a:t>
            </a:r>
            <a:r>
              <a:rPr lang="ja-JP" altLang="en-US" sz="1800" dirty="0"/>
              <a:t>に命令を</a:t>
            </a:r>
            <a:r>
              <a:rPr lang="ja-JP" altLang="en-US" sz="1800" dirty="0" smtClean="0"/>
              <a:t>与える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敵対</a:t>
            </a:r>
            <a:r>
              <a:rPr lang="ja-JP" altLang="en-US" sz="1800" dirty="0"/>
              <a:t>組織を撃滅し、上の世界ハイランドを</a:t>
            </a:r>
            <a:r>
              <a:rPr lang="ja-JP" altLang="en-US" sz="1800" dirty="0" smtClean="0"/>
              <a:t>目指せ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私</a:t>
            </a:r>
            <a:r>
              <a:rPr lang="ja-JP" altLang="en-US" sz="1800" dirty="0"/>
              <a:t>はそこで待っている</a:t>
            </a:r>
            <a:r>
              <a:rPr lang="en-US" altLang="ja-JP" sz="1800" dirty="0"/>
              <a:t>…</a:t>
            </a:r>
            <a:r>
              <a:rPr lang="ja-JP" altLang="en-US" sz="1800" dirty="0"/>
              <a:t>」</a:t>
            </a:r>
            <a:endParaRPr lang="en-US" altLang="ja-JP" sz="1800" dirty="0"/>
          </a:p>
          <a:p>
            <a:pPr algn="r"/>
            <a:r>
              <a:rPr kumimoji="1" lang="ja-JP" altLang="en-US" sz="1800" dirty="0" smtClean="0"/>
              <a:t>ヒューはこの言葉に乗り</a:t>
            </a:r>
            <a:r>
              <a:rPr lang="ja-JP" altLang="en-US" sz="1800" dirty="0" smtClean="0"/>
              <a:t>、部隊を結成して上の世界を目指す</a:t>
            </a:r>
            <a:r>
              <a:rPr lang="en-US" altLang="ja-JP" sz="1800" dirty="0" smtClean="0"/>
              <a:t>…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34716" y="676676"/>
            <a:ext cx="3153810" cy="1889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/>
              <a:t>主人公</a:t>
            </a:r>
            <a:r>
              <a:rPr kumimoji="1" lang="ja-JP" altLang="en-US" dirty="0" smtClean="0"/>
              <a:t>画像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横</a:t>
            </a:r>
            <a:r>
              <a:rPr lang="ja-JP" altLang="en-US" dirty="0" smtClean="0"/>
              <a:t>に走ってるかんじ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88688" y="4996105"/>
            <a:ext cx="3072810" cy="1725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敵画像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上半身</a:t>
            </a:r>
            <a:r>
              <a:rPr lang="ja-JP" altLang="en-US" dirty="0" smtClean="0"/>
              <a:t>のみ、手を広げているかんじ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4044" y="2962397"/>
            <a:ext cx="2680662" cy="3161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仲間画像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集合</a:t>
            </a:r>
            <a:r>
              <a:rPr lang="ja-JP" altLang="en-US" dirty="0" smtClean="0"/>
              <a:t>写真的なもの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416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/>
              <a:t>　</a:t>
            </a:r>
            <a:r>
              <a:rPr lang="ja-JP" altLang="en-US" sz="4800" dirty="0" smtClean="0"/>
              <a:t>目次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コンセプト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ゲームの流れ</a:t>
            </a:r>
            <a:r>
              <a:rPr kumimoji="1" lang="en-US" altLang="ja-JP" sz="2400" dirty="0" smtClean="0"/>
              <a:t>/</a:t>
            </a:r>
            <a:r>
              <a:rPr kumimoji="1" lang="ja-JP" altLang="en-US" sz="2400" dirty="0" smtClean="0"/>
              <a:t>ゲーム画面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職業</a:t>
            </a:r>
            <a:r>
              <a:rPr kumimoji="1" lang="en-US" altLang="ja-JP" sz="2400" dirty="0" smtClean="0"/>
              <a:t>/</a:t>
            </a:r>
            <a:r>
              <a:rPr kumimoji="1" lang="ja-JP" altLang="en-US" sz="2400" dirty="0" smtClean="0"/>
              <a:t>武器</a:t>
            </a:r>
            <a:r>
              <a:rPr kumimoji="1" lang="ja-JP" altLang="en-US" sz="2400" dirty="0" smtClean="0"/>
              <a:t>紹介</a:t>
            </a:r>
            <a:endParaRPr lang="en-US" altLang="ja-JP" sz="1600" dirty="0"/>
          </a:p>
          <a:p>
            <a:r>
              <a:rPr kumimoji="1" lang="ja-JP" altLang="en-US" sz="2400" dirty="0" smtClean="0"/>
              <a:t>消費</a:t>
            </a:r>
            <a:r>
              <a:rPr kumimoji="1" lang="ja-JP" altLang="en-US" sz="2400" dirty="0" smtClean="0"/>
              <a:t>アイテム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スキル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マップシチュエーション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ストーリー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世界観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90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　コンセプト</a:t>
            </a:r>
            <a:endParaRPr kumimoji="1" lang="ja-JP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81038" y="1202401"/>
            <a:ext cx="8543925" cy="1876465"/>
          </a:xfrm>
        </p:spPr>
        <p:txBody>
          <a:bodyPr anchor="ctr" anchorCtr="0">
            <a:normAutofit/>
          </a:bodyPr>
          <a:lstStyle/>
          <a:p>
            <a:pPr algn="ctr"/>
            <a:r>
              <a:rPr lang="ja-JP" altLang="en-US" sz="4800" dirty="0">
                <a:solidFill>
                  <a:srgbClr val="FF0000"/>
                </a:solidFill>
              </a:rPr>
              <a:t>銃</a:t>
            </a:r>
            <a:r>
              <a:rPr lang="ja-JP" altLang="en-US" sz="4800" dirty="0" smtClean="0">
                <a:solidFill>
                  <a:srgbClr val="FF0000"/>
                </a:solidFill>
              </a:rPr>
              <a:t>火器</a:t>
            </a:r>
            <a:r>
              <a:rPr lang="en-US" altLang="ja-JP" sz="4800" dirty="0" smtClean="0"/>
              <a:t>×</a:t>
            </a:r>
            <a:r>
              <a:rPr lang="ja-JP" altLang="en-US" sz="4800" dirty="0" smtClean="0">
                <a:solidFill>
                  <a:srgbClr val="FF0000"/>
                </a:solidFill>
              </a:rPr>
              <a:t>近未来</a:t>
            </a:r>
            <a:r>
              <a:rPr lang="en-US" altLang="ja-JP" sz="4800" dirty="0" smtClean="0"/>
              <a:t>×</a:t>
            </a:r>
            <a:r>
              <a:rPr lang="ja-JP" altLang="en-US" sz="4800" dirty="0" smtClean="0">
                <a:solidFill>
                  <a:srgbClr val="FF0000"/>
                </a:solidFill>
              </a:rPr>
              <a:t>サバイバル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4800" dirty="0" smtClean="0"/>
              <a:t>FPS</a:t>
            </a:r>
            <a:r>
              <a:rPr lang="ja-JP" altLang="en-US" sz="4800" dirty="0"/>
              <a:t>感覚の</a:t>
            </a:r>
            <a:r>
              <a:rPr lang="ja-JP" altLang="en-US" sz="4800" dirty="0" smtClean="0"/>
              <a:t>ストラテジー</a:t>
            </a:r>
            <a:r>
              <a:rPr lang="en-US" altLang="ja-JP" sz="4800" dirty="0" smtClean="0"/>
              <a:t>RPG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714501" y="3429001"/>
            <a:ext cx="6476998" cy="690970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50" charset="-128"/>
              </a:rPr>
              <a:t>一　</a:t>
            </a:r>
            <a:r>
              <a:rPr lang="ja-JP" altLang="en-US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豊富な射程</a:t>
            </a:r>
            <a:r>
              <a:rPr lang="en-US" altLang="ja-JP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×</a:t>
            </a:r>
            <a:r>
              <a:rPr lang="ja-JP" altLang="en-US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武器</a:t>
            </a:r>
            <a:r>
              <a:rPr lang="en-US" altLang="ja-JP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×</a:t>
            </a:r>
            <a:r>
              <a:rPr lang="ja-JP" altLang="en-US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スキルで敵を倒せ　</a:t>
            </a:r>
            <a:r>
              <a:rPr lang="ja-JP" altLang="en-US" dirty="0" smtClean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50" charset="-128"/>
              </a:rPr>
              <a:t>一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1714501" y="4172034"/>
            <a:ext cx="6476998" cy="690970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50" charset="-128"/>
              </a:rPr>
              <a:t>二　</a:t>
            </a:r>
            <a:r>
              <a:rPr lang="ja-JP" altLang="en-US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耐久と燃料は重要だ　</a:t>
            </a:r>
            <a:r>
              <a:rPr lang="ja-JP" altLang="en-US" dirty="0" smtClean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50" charset="-128"/>
              </a:rPr>
              <a:t>二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1714501" y="4915067"/>
            <a:ext cx="6476998" cy="690970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50" charset="-128"/>
              </a:rPr>
              <a:t>三　</a:t>
            </a:r>
            <a:r>
              <a:rPr lang="ja-JP" altLang="en-US" dirty="0" smtClean="0">
                <a:latin typeface="Calibri" panose="020F0502020204030204"/>
                <a:ea typeface="ＭＳ Ｐゴシック" panose="020B0600070205080204" pitchFamily="50" charset="-128"/>
              </a:rPr>
              <a:t>ストラテジー </a:t>
            </a:r>
            <a:r>
              <a:rPr lang="en-US" altLang="ja-JP" dirty="0" smtClean="0">
                <a:latin typeface="Calibri" panose="020F0502020204030204"/>
                <a:ea typeface="ＭＳ Ｐゴシック" panose="020B0600070205080204" pitchFamily="50" charset="-128"/>
              </a:rPr>
              <a:t>in</a:t>
            </a:r>
            <a:r>
              <a:rPr lang="ja-JP" altLang="en-US" dirty="0">
                <a:latin typeface="Calibri" panose="020F0502020204030204"/>
                <a:ea typeface="ＭＳ Ｐゴシック" panose="020B0600070205080204" pitchFamily="50" charset="-128"/>
              </a:rPr>
              <a:t> </a:t>
            </a:r>
            <a:r>
              <a:rPr lang="ja-JP" altLang="en-US" dirty="0" smtClean="0">
                <a:latin typeface="Calibri" panose="020F0502020204030204"/>
                <a:ea typeface="ＭＳ Ｐゴシック" panose="020B0600070205080204" pitchFamily="50" charset="-128"/>
              </a:rPr>
              <a:t>近未来</a:t>
            </a:r>
            <a:r>
              <a:rPr lang="ja-JP" altLang="en-US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Calibri" panose="020F0502020204030204"/>
                <a:ea typeface="ＭＳ Ｐゴシック" panose="020B0600070205080204" pitchFamily="50" charset="-128"/>
              </a:rPr>
              <a:t>三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96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5616450" y="1202400"/>
            <a:ext cx="3608513" cy="2772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/>
              <a:t>編成準備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80400" y="1202400"/>
            <a:ext cx="3608513" cy="2772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/>
              <a:t>章前会話画面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ゲームの流れ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0400" y="1202400"/>
            <a:ext cx="141577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章前会話</a:t>
            </a:r>
            <a:endParaRPr kumimoji="1" lang="en-US" altLang="ja-JP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40805" y="1202400"/>
            <a:ext cx="141577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編成準備</a:t>
            </a:r>
            <a:endParaRPr kumimoji="1" lang="ja-JP" altLang="en-US" sz="2400" dirty="0"/>
          </a:p>
        </p:txBody>
      </p:sp>
      <p:sp>
        <p:nvSpPr>
          <p:cNvPr id="3" name="右矢印 2"/>
          <p:cNvSpPr/>
          <p:nvPr/>
        </p:nvSpPr>
        <p:spPr>
          <a:xfrm>
            <a:off x="4082902" y="2345697"/>
            <a:ext cx="1739652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5400000">
            <a:off x="6634919" y="5516699"/>
            <a:ext cx="1614102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80400" y="4114629"/>
            <a:ext cx="3608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章単位でマップを</a:t>
            </a:r>
            <a:r>
              <a:rPr lang="ja-JP" altLang="en-US" dirty="0"/>
              <a:t>攻略</a:t>
            </a:r>
            <a:r>
              <a:rPr lang="ja-JP" altLang="en-US" dirty="0" smtClean="0"/>
              <a:t>していく</a:t>
            </a:r>
            <a:endParaRPr lang="en-US" altLang="ja-JP" dirty="0" smtClean="0"/>
          </a:p>
          <a:p>
            <a:r>
              <a:rPr lang="ja-JP" altLang="en-US" dirty="0" smtClean="0"/>
              <a:t>ストーリーの会話からスタート</a:t>
            </a:r>
            <a:endParaRPr lang="en-US" altLang="ja-JP" dirty="0"/>
          </a:p>
        </p:txBody>
      </p:sp>
      <p:sp>
        <p:nvSpPr>
          <p:cNvPr id="41" name="正方形/長方形 40"/>
          <p:cNvSpPr/>
          <p:nvPr/>
        </p:nvSpPr>
        <p:spPr>
          <a:xfrm>
            <a:off x="5616450" y="4114629"/>
            <a:ext cx="3608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ゲーム本編に入る前にユニットの</a:t>
            </a:r>
            <a:endParaRPr lang="en-US" altLang="ja-JP" dirty="0" smtClean="0"/>
          </a:p>
          <a:p>
            <a:r>
              <a:rPr lang="ja-JP" altLang="en-US" dirty="0"/>
              <a:t>調整など</a:t>
            </a:r>
            <a:r>
              <a:rPr lang="ja-JP" altLang="en-US" dirty="0" smtClean="0"/>
              <a:t>を行える画面</a:t>
            </a:r>
            <a:endParaRPr lang="en-US" altLang="ja-JP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40734" y="5533037"/>
            <a:ext cx="2002471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ゲーム本編へ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676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6999996" y="5028392"/>
            <a:ext cx="2169604" cy="16669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章後会話画面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999996" y="5028392"/>
            <a:ext cx="141577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章後会話</a:t>
            </a:r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バトル画面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91713" y="1233614"/>
            <a:ext cx="2169604" cy="16669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/>
              <a:t>移動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91712" y="1233613"/>
            <a:ext cx="80021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移動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91712" y="3131004"/>
            <a:ext cx="2169604" cy="16669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/>
              <a:t>戦闘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91712" y="3131003"/>
            <a:ext cx="80021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戦闘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21687" y="1200358"/>
            <a:ext cx="2169604" cy="16669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章間会話画面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21687" y="1200357"/>
            <a:ext cx="119616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イベント</a:t>
            </a:r>
            <a:endParaRPr kumimoji="1" lang="ja-JP" altLang="en-US" sz="2400" dirty="0"/>
          </a:p>
        </p:txBody>
      </p:sp>
      <p:sp>
        <p:nvSpPr>
          <p:cNvPr id="15" name="右矢印 14"/>
          <p:cNvSpPr/>
          <p:nvPr/>
        </p:nvSpPr>
        <p:spPr>
          <a:xfrm>
            <a:off x="6486344" y="1819891"/>
            <a:ext cx="771049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21686" y="3131004"/>
            <a:ext cx="2169604" cy="16669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ボス戦画面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21686" y="3131004"/>
            <a:ext cx="10631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ボス戦</a:t>
            </a:r>
            <a:endParaRPr kumimoji="1" lang="ja-JP" altLang="en-US" sz="2400" dirty="0"/>
          </a:p>
        </p:txBody>
      </p:sp>
      <p:sp>
        <p:nvSpPr>
          <p:cNvPr id="19" name="右矢印 18"/>
          <p:cNvSpPr/>
          <p:nvPr/>
        </p:nvSpPr>
        <p:spPr>
          <a:xfrm rot="5400000" flipV="1">
            <a:off x="5290990" y="2854915"/>
            <a:ext cx="771049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1380392" y="4033817"/>
            <a:ext cx="2196252" cy="468872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 smtClean="0">
                <a:solidFill>
                  <a:srgbClr val="FF0000"/>
                </a:solidFill>
              </a:rPr>
              <a:t>将棋型ターン制</a:t>
            </a:r>
            <a:endParaRPr lang="en-US" altLang="ja-JP" sz="2000" dirty="0" smtClean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6422" y="1204575"/>
            <a:ext cx="3608513" cy="2772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 smtClean="0"/>
              <a:t>ゲーム本編画面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1947" y="1204576"/>
            <a:ext cx="20842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ステージマップ</a:t>
            </a:r>
            <a:endParaRPr kumimoji="1" lang="en-US" altLang="ja-JP" sz="2400" dirty="0" smtClean="0"/>
          </a:p>
        </p:txBody>
      </p:sp>
      <p:sp>
        <p:nvSpPr>
          <p:cNvPr id="18" name="右矢印 17"/>
          <p:cNvSpPr/>
          <p:nvPr/>
        </p:nvSpPr>
        <p:spPr>
          <a:xfrm>
            <a:off x="4072285" y="1819892"/>
            <a:ext cx="751563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2700000">
            <a:off x="6486343" y="2832683"/>
            <a:ext cx="771049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591712" y="5028394"/>
            <a:ext cx="2169604" cy="16669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レベルアップ画面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91712" y="5028393"/>
            <a:ext cx="182293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レベルアップ</a:t>
            </a:r>
            <a:endParaRPr kumimoji="1" lang="ja-JP" altLang="en-US" sz="2400" dirty="0"/>
          </a:p>
        </p:txBody>
      </p:sp>
      <p:sp>
        <p:nvSpPr>
          <p:cNvPr id="29" name="右矢印 28"/>
          <p:cNvSpPr/>
          <p:nvPr/>
        </p:nvSpPr>
        <p:spPr>
          <a:xfrm rot="5400000" flipV="1">
            <a:off x="5290989" y="4579651"/>
            <a:ext cx="771049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15331" y="5028393"/>
            <a:ext cx="2169604" cy="16669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昇格画面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115331" y="5028392"/>
            <a:ext cx="80021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昇格</a:t>
            </a:r>
            <a:endParaRPr kumimoji="1" lang="ja-JP" altLang="en-US" sz="2400" dirty="0"/>
          </a:p>
        </p:txBody>
      </p:sp>
      <p:sp>
        <p:nvSpPr>
          <p:cNvPr id="32" name="右矢印 31"/>
          <p:cNvSpPr/>
          <p:nvPr/>
        </p:nvSpPr>
        <p:spPr>
          <a:xfrm rot="10800000" flipV="1">
            <a:off x="4052799" y="5598333"/>
            <a:ext cx="771049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5400000">
            <a:off x="7720963" y="4579650"/>
            <a:ext cx="771049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1947" y="3595122"/>
            <a:ext cx="360298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補足テキスト欄</a:t>
            </a:r>
            <a:endParaRPr kumimoji="1" lang="en-US" altLang="ja-JP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21686" y="6325961"/>
            <a:ext cx="214791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次の章へ</a:t>
            </a:r>
            <a:r>
              <a:rPr kumimoji="1" lang="en-US" altLang="ja-JP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1691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ステータス画面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76422" y="1204575"/>
            <a:ext cx="3608513" cy="2772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 smtClean="0"/>
              <a:t>ページ</a:t>
            </a:r>
            <a:r>
              <a:rPr lang="en-US" altLang="ja-JP" dirty="0" smtClean="0"/>
              <a:t>1</a:t>
            </a:r>
          </a:p>
          <a:p>
            <a:pPr algn="ctr"/>
            <a:r>
              <a:rPr lang="ja-JP" altLang="en-US" dirty="0" smtClean="0"/>
              <a:t>基本ステータス画面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16450" y="1204575"/>
            <a:ext cx="3608513" cy="2772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 smtClean="0"/>
              <a:t>ページ</a:t>
            </a:r>
            <a:r>
              <a:rPr lang="en-US" altLang="ja-JP" dirty="0" smtClean="0"/>
              <a:t>2</a:t>
            </a:r>
          </a:p>
          <a:p>
            <a:pPr algn="ctr"/>
            <a:r>
              <a:rPr lang="ja-JP" altLang="en-US" dirty="0" smtClean="0"/>
              <a:t>所持アイテム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戦闘用ステータス画面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48743" y="3949066"/>
            <a:ext cx="3608513" cy="2772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US" altLang="ja-JP" dirty="0" smtClean="0"/>
          </a:p>
          <a:p>
            <a:pPr algn="ctr"/>
            <a:r>
              <a:rPr lang="ja-JP" altLang="en-US" dirty="0"/>
              <a:t>ページ</a:t>
            </a:r>
            <a:r>
              <a:rPr lang="en-US" altLang="ja-JP" dirty="0" smtClean="0"/>
              <a:t>3</a:t>
            </a:r>
          </a:p>
          <a:p>
            <a:pPr algn="ctr"/>
            <a:r>
              <a:rPr lang="ja-JP" altLang="en-US" dirty="0" smtClean="0"/>
              <a:t>スキル画面</a:t>
            </a:r>
            <a:endParaRPr lang="ja-JP" altLang="en-US" dirty="0"/>
          </a:p>
        </p:txBody>
      </p:sp>
      <p:sp>
        <p:nvSpPr>
          <p:cNvPr id="28" name="左右矢印 27"/>
          <p:cNvSpPr/>
          <p:nvPr/>
        </p:nvSpPr>
        <p:spPr>
          <a:xfrm>
            <a:off x="4082902" y="2345697"/>
            <a:ext cx="1739652" cy="4943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左右矢印 28"/>
          <p:cNvSpPr/>
          <p:nvPr/>
        </p:nvSpPr>
        <p:spPr>
          <a:xfrm rot="2700000">
            <a:off x="2119424" y="3861176"/>
            <a:ext cx="1739652" cy="4943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左右矢印 29"/>
          <p:cNvSpPr/>
          <p:nvPr/>
        </p:nvSpPr>
        <p:spPr>
          <a:xfrm rot="18900000">
            <a:off x="6046923" y="3861178"/>
            <a:ext cx="1739652" cy="4943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3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職業と武器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4750908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ゲームに登場する数多</a:t>
            </a:r>
            <a:r>
              <a:rPr lang="ja-JP" altLang="en-US" sz="2800" dirty="0" smtClean="0"/>
              <a:t>くの</a:t>
            </a:r>
            <a:r>
              <a:rPr lang="ja-JP" altLang="en-US" sz="2800" dirty="0"/>
              <a:t>職業</a:t>
            </a:r>
            <a:r>
              <a:rPr lang="ja-JP" altLang="en-US" sz="2800" dirty="0" smtClean="0"/>
              <a:t>と武器。その長所</a:t>
            </a:r>
            <a:r>
              <a:rPr lang="ja-JP" altLang="en-US" sz="2800" dirty="0"/>
              <a:t>を生かして戦術を練るのがプレイヤーの</a:t>
            </a:r>
            <a:r>
              <a:rPr lang="ja-JP" altLang="en-US" sz="2800" dirty="0" smtClean="0"/>
              <a:t>仕事です。</a:t>
            </a:r>
            <a:endParaRPr lang="ja-JP" altLang="en-US" sz="2800" dirty="0"/>
          </a:p>
          <a:p>
            <a:r>
              <a:rPr lang="ja-JP" altLang="en-US" sz="2000" dirty="0" smtClean="0"/>
              <a:t>銃兵：軽い</a:t>
            </a:r>
            <a:r>
              <a:rPr lang="ja-JP" altLang="en-US" sz="2000" dirty="0"/>
              <a:t>防具を身にまとい</a:t>
            </a:r>
            <a:r>
              <a:rPr lang="ja-JP" altLang="en-US" sz="2000" dirty="0" smtClean="0"/>
              <a:t>、</a:t>
            </a:r>
            <a:r>
              <a:rPr lang="ja-JP" altLang="en-US" sz="2000" dirty="0"/>
              <a:t>銃</a:t>
            </a:r>
            <a:r>
              <a:rPr lang="ja-JP" altLang="en-US" sz="2000" dirty="0" smtClean="0"/>
              <a:t>と</a:t>
            </a:r>
            <a:r>
              <a:rPr lang="ja-JP" altLang="en-US" sz="2000" dirty="0"/>
              <a:t>短剣を</a:t>
            </a:r>
            <a:r>
              <a:rPr lang="ja-JP" altLang="en-US" sz="2000" dirty="0" smtClean="0"/>
              <a:t>用いて</a:t>
            </a:r>
            <a:r>
              <a:rPr lang="ja-JP" altLang="en-US" sz="2000" dirty="0"/>
              <a:t>戦う</a:t>
            </a:r>
            <a:r>
              <a:rPr lang="ja-JP" altLang="en-US" sz="2000" dirty="0" smtClean="0"/>
              <a:t>。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 smtClean="0"/>
              <a:t>少し</a:t>
            </a:r>
            <a:r>
              <a:rPr lang="ja-JP" altLang="en-US" sz="2000" dirty="0"/>
              <a:t>離れた位置の敵に攻撃可能</a:t>
            </a:r>
            <a:r>
              <a:rPr lang="ja-JP" altLang="en-US" sz="2000" dirty="0" smtClean="0"/>
              <a:t>。ゲームの花形。</a:t>
            </a:r>
            <a:endParaRPr lang="en-US" altLang="ja-JP" sz="2000" dirty="0" smtClean="0"/>
          </a:p>
          <a:p>
            <a:r>
              <a:rPr lang="ja-JP" altLang="en-US" sz="2000" dirty="0" smtClean="0"/>
              <a:t>拳士：東方の拳の使い手。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高い力</a:t>
            </a:r>
            <a:r>
              <a:rPr lang="ja-JP" altLang="en-US" sz="2000" dirty="0"/>
              <a:t>＆</a:t>
            </a:r>
            <a:r>
              <a:rPr lang="ja-JP" altLang="en-US" sz="2000" dirty="0" smtClean="0"/>
              <a:t>速さで密接戦闘を行う</a:t>
            </a:r>
            <a:endParaRPr lang="en-US" altLang="ja-JP" sz="2000" dirty="0"/>
          </a:p>
          <a:p>
            <a:r>
              <a:rPr lang="ja-JP" altLang="en-US" sz="2000" dirty="0" smtClean="0"/>
              <a:t>重装</a:t>
            </a:r>
            <a:r>
              <a:rPr lang="ja-JP" altLang="en-US" sz="2000" dirty="0"/>
              <a:t>槍兵：厚い鎧を</a:t>
            </a:r>
            <a:r>
              <a:rPr lang="ja-JP" altLang="en-US" sz="2000" dirty="0" smtClean="0"/>
              <a:t>まとった</a:t>
            </a:r>
            <a:r>
              <a:rPr lang="ja-JP" altLang="en-US" sz="2000" dirty="0"/>
              <a:t>傭兵</a:t>
            </a:r>
            <a:r>
              <a:rPr lang="ja-JP" altLang="en-US" sz="2000" dirty="0" smtClean="0"/>
              <a:t>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守備力</a:t>
            </a:r>
            <a:r>
              <a:rPr lang="ja-JP" altLang="en-US" sz="2000" dirty="0"/>
              <a:t>に優れるが、速さや移動力に劣る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r>
              <a:rPr lang="ja-JP" altLang="en-US" sz="2000" dirty="0" smtClean="0"/>
              <a:t>斧兵</a:t>
            </a:r>
            <a:r>
              <a:rPr lang="ja-JP" altLang="en-US" sz="2000" dirty="0"/>
              <a:t>：斧を用いて</a:t>
            </a:r>
            <a:r>
              <a:rPr lang="ja-JP" altLang="en-US" sz="2000" dirty="0" smtClean="0"/>
              <a:t>戦う傭兵。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力</a:t>
            </a:r>
            <a:r>
              <a:rPr lang="ja-JP" altLang="en-US" sz="2000" dirty="0"/>
              <a:t>は強いが守備力に劣る。</a:t>
            </a:r>
          </a:p>
          <a:p>
            <a:r>
              <a:rPr lang="ja-JP" altLang="en-US" sz="2000" dirty="0"/>
              <a:t>バイク兵</a:t>
            </a:r>
            <a:r>
              <a:rPr lang="ja-JP" altLang="en-US" sz="2000" dirty="0" smtClean="0"/>
              <a:t>：バイクを乗りこなし移動力</a:t>
            </a:r>
            <a:r>
              <a:rPr lang="ja-JP" altLang="en-US" sz="2000" dirty="0"/>
              <a:t>に優れる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r>
              <a:rPr lang="ja-JP" altLang="en-US" sz="2000" dirty="0" smtClean="0"/>
              <a:t>ヘリコプター兵：ヘリコプターに</a:t>
            </a:r>
            <a:r>
              <a:rPr lang="ja-JP" altLang="en-US" sz="2000" dirty="0"/>
              <a:t>乗って空を</a:t>
            </a:r>
            <a:r>
              <a:rPr lang="ja-JP" altLang="en-US" sz="2000" dirty="0" smtClean="0"/>
              <a:t>駆け回る</a:t>
            </a:r>
            <a:r>
              <a:rPr lang="ja-JP" altLang="en-US" sz="2000" dirty="0"/>
              <a:t>兵士</a:t>
            </a:r>
            <a:r>
              <a:rPr lang="ja-JP" altLang="en-US" sz="2000" dirty="0" smtClean="0"/>
              <a:t>。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76977" y="2073350"/>
            <a:ext cx="2047986" cy="34662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/>
              <a:t>職業</a:t>
            </a:r>
            <a:r>
              <a:rPr lang="ja-JP" altLang="en-US" dirty="0" smtClean="0"/>
              <a:t>ごとの画像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はる</a:t>
            </a:r>
            <a:r>
              <a:rPr lang="ja-JP" altLang="en-US" dirty="0"/>
              <a:t>ところ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930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080000" y="4763038"/>
            <a:ext cx="3938567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射程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種類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多い</a:t>
            </a:r>
            <a:endParaRPr lang="en-US" altLang="ja-JP" sz="2000" dirty="0"/>
          </a:p>
          <a:p>
            <a:r>
              <a:rPr lang="ja-JP" altLang="en-US" sz="2000" dirty="0" smtClean="0"/>
              <a:t>弾丸で</a:t>
            </a:r>
            <a:r>
              <a:rPr lang="ja-JP" altLang="en-US" sz="2000" dirty="0"/>
              <a:t>耐久を計る特殊な武器</a:t>
            </a:r>
            <a:endParaRPr lang="en-US" altLang="ja-JP" sz="2000" dirty="0"/>
          </a:p>
        </p:txBody>
      </p:sp>
      <p:sp>
        <p:nvSpPr>
          <p:cNvPr id="67" name="正方形/長方形 66"/>
          <p:cNvSpPr/>
          <p:nvPr/>
        </p:nvSpPr>
        <p:spPr>
          <a:xfrm>
            <a:off x="5760000" y="3780000"/>
            <a:ext cx="1980000" cy="19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ガンナー</a:t>
            </a:r>
            <a:r>
              <a:rPr kumimoji="1" lang="en-US" altLang="ja-JP" sz="4800" dirty="0" smtClean="0"/>
              <a:t>/</a:t>
            </a:r>
            <a:r>
              <a:rPr kumimoji="1" lang="ja-JP" altLang="en-US" sz="4800" dirty="0" smtClean="0"/>
              <a:t>銃器＋短剣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31501" y="1199660"/>
            <a:ext cx="3818682" cy="578592"/>
          </a:xfrm>
        </p:spPr>
        <p:txBody>
          <a:bodyPr anchor="ctr" anchorCtr="0">
            <a:noAutofit/>
          </a:bodyPr>
          <a:lstStyle/>
          <a:p>
            <a:r>
              <a:rPr lang="ja-JP" altLang="en-US" sz="2800" dirty="0" smtClean="0"/>
              <a:t>ガンナー </a:t>
            </a:r>
            <a:r>
              <a:rPr lang="ja-JP" altLang="en-US" sz="2800" dirty="0" smtClean="0">
                <a:latin typeface="+mn-ea"/>
              </a:rPr>
              <a:t>→</a:t>
            </a:r>
            <a:r>
              <a:rPr lang="ja-JP" altLang="en-US" sz="2800" dirty="0" smtClean="0"/>
              <a:t> スナイパー</a:t>
            </a:r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6" name="コンテンツ プレースホルダー 2"/>
          <p:cNvSpPr txBox="1">
            <a:spLocks/>
          </p:cNvSpPr>
          <p:nvPr/>
        </p:nvSpPr>
        <p:spPr>
          <a:xfrm>
            <a:off x="3780000" y="2053679"/>
            <a:ext cx="3521685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/>
              <a:t>銃を扱う者たち。</a:t>
            </a:r>
            <a:endParaRPr lang="en-US" altLang="ja-JP" sz="2000" dirty="0"/>
          </a:p>
          <a:p>
            <a:r>
              <a:rPr lang="ja-JP" altLang="en-US" sz="2000" dirty="0" smtClean="0"/>
              <a:t>技が高く、遠距離攻撃が得意</a:t>
            </a:r>
            <a:endParaRPr lang="en-US" altLang="ja-JP" sz="20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80400" y="1202400"/>
            <a:ext cx="2389061" cy="2895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dirty="0" smtClean="0"/>
              <a:t>ガンナー画像</a:t>
            </a:r>
            <a:endParaRPr kumimoji="1" lang="ja-JP" altLang="en-US" dirty="0"/>
          </a:p>
        </p:txBody>
      </p:sp>
      <p:cxnSp>
        <p:nvCxnSpPr>
          <p:cNvPr id="60" name="カギ線コネクタ 59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図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0900" y="4977902"/>
            <a:ext cx="889498" cy="889498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7462" y="5211581"/>
            <a:ext cx="964223" cy="964223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8319" y="4535356"/>
            <a:ext cx="885092" cy="885092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銃器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0171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</a:t>
            </a:r>
            <a:r>
              <a:rPr lang="ja-JP" altLang="en-US" sz="4800" dirty="0" smtClean="0"/>
              <a:t>細かい種類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6"/>
            <a:ext cx="8543925" cy="2479064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ハンドガン：軽くて命中しやすいが他の能力は低い</a:t>
            </a:r>
          </a:p>
          <a:p>
            <a:r>
              <a:rPr lang="ja-JP" altLang="en-US" sz="2000" dirty="0" smtClean="0"/>
              <a:t>アサルト：射程と威力が伸びるが命中は落ちる</a:t>
            </a:r>
          </a:p>
          <a:p>
            <a:r>
              <a:rPr lang="ja-JP" altLang="en-US" sz="2000" dirty="0" smtClean="0"/>
              <a:t>スナイパー：使用制限があるが超遠距離攻撃ができる</a:t>
            </a:r>
          </a:p>
          <a:p>
            <a:r>
              <a:rPr lang="ja-JP" altLang="en-US" sz="2000" dirty="0" smtClean="0"/>
              <a:t>グレネード：一発きりだが最大火力</a:t>
            </a:r>
          </a:p>
          <a:p>
            <a:r>
              <a:rPr lang="ja-JP" altLang="en-US" sz="2000" dirty="0" smtClean="0"/>
              <a:t>サブマシンガン：低威力低命中で連射する</a:t>
            </a:r>
          </a:p>
          <a:p>
            <a:r>
              <a:rPr lang="ja-JP" altLang="en-US" sz="2000" dirty="0" smtClean="0"/>
              <a:t>ガトリング：リロードの手間があるが超連射武器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760000" y="3780000"/>
            <a:ext cx="1980000" cy="19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80000" y="4763038"/>
            <a:ext cx="3938567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ガンナーのサブ武器</a:t>
            </a:r>
            <a:endParaRPr lang="en-US" altLang="ja-JP" sz="2000" dirty="0"/>
          </a:p>
          <a:p>
            <a:r>
              <a:rPr lang="ja-JP" altLang="en-US" sz="2000" dirty="0"/>
              <a:t>状態異常やデバフを付与する</a:t>
            </a:r>
            <a:endParaRPr lang="en-US" altLang="ja-JP" sz="2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/>
              <a:t>短剣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27143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2764</TotalTime>
  <Words>746</Words>
  <Application>Microsoft Office PowerPoint</Application>
  <PresentationFormat>A4 210 x 297 mm</PresentationFormat>
  <Paragraphs>199</Paragraphs>
  <Slides>18</Slides>
  <Notes>13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7" baseType="lpstr">
      <vt:lpstr>Microsoft YaHei UI</vt:lpstr>
      <vt:lpstr>ＭＳ Ｐゴシック</vt:lpstr>
      <vt:lpstr>Arial</vt:lpstr>
      <vt:lpstr>Calibri</vt:lpstr>
      <vt:lpstr>Calibri Light</vt:lpstr>
      <vt:lpstr>Judaspriest</vt:lpstr>
      <vt:lpstr>Modern No. 20</vt:lpstr>
      <vt:lpstr>Office テーマ</vt:lpstr>
      <vt:lpstr>ワークシート</vt:lpstr>
      <vt:lpstr>PowerPoint プレゼンテーション</vt:lpstr>
      <vt:lpstr>　目次</vt:lpstr>
      <vt:lpstr>　コンセプト</vt:lpstr>
      <vt:lpstr>　ゲームの流れ</vt:lpstr>
      <vt:lpstr>　バトル画面</vt:lpstr>
      <vt:lpstr>　ステータス画面</vt:lpstr>
      <vt:lpstr>　職業と武器</vt:lpstr>
      <vt:lpstr>　ガンナー/銃器＋短剣</vt:lpstr>
      <vt:lpstr>　細かい種類</vt:lpstr>
      <vt:lpstr>　ファイター/拳</vt:lpstr>
      <vt:lpstr>　ソルジャー/槍</vt:lpstr>
      <vt:lpstr>　マーセナリー/斧</vt:lpstr>
      <vt:lpstr>　乗り物兵</vt:lpstr>
      <vt:lpstr>　武器の種類</vt:lpstr>
      <vt:lpstr>　消費アイテム</vt:lpstr>
      <vt:lpstr>　スキル</vt:lpstr>
      <vt:lpstr>　マップシチュエーション</vt:lpstr>
      <vt:lpstr>　ストーリー導入部</vt:lpstr>
    </vt:vector>
  </TitlesOfParts>
  <Company>日本工学院八王子専門学校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mastar</dc:creator>
  <cp:lastModifiedBy>遠藤伸一</cp:lastModifiedBy>
  <cp:revision>162</cp:revision>
  <dcterms:created xsi:type="dcterms:W3CDTF">2015-07-27T00:53:59Z</dcterms:created>
  <dcterms:modified xsi:type="dcterms:W3CDTF">2017-11-28T08:12:47Z</dcterms:modified>
</cp:coreProperties>
</file>