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306" r:id="rId3"/>
    <p:sldId id="272" r:id="rId4"/>
    <p:sldId id="293" r:id="rId5"/>
    <p:sldId id="307" r:id="rId6"/>
    <p:sldId id="309" r:id="rId7"/>
    <p:sldId id="308" r:id="rId8"/>
    <p:sldId id="296" r:id="rId9"/>
    <p:sldId id="299" r:id="rId10"/>
    <p:sldId id="297" r:id="rId11"/>
    <p:sldId id="302" r:id="rId12"/>
    <p:sldId id="301" r:id="rId13"/>
    <p:sldId id="303" r:id="rId14"/>
    <p:sldId id="305" r:id="rId15"/>
    <p:sldId id="300" r:id="rId16"/>
    <p:sldId id="313" r:id="rId17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82512" autoAdjust="0"/>
  </p:normalViewPr>
  <p:slideViewPr>
    <p:cSldViewPr snapToGrid="0">
      <p:cViewPr varScale="1">
        <p:scale>
          <a:sx n="87" d="100"/>
          <a:sy n="87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DFB6-E6FF-4A02-9167-B9AEC4AA8CD7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9137-26C3-4903-9983-A17A3C1F08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6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戦争映画のポスターみたくしたいな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52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投げる系、長い系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投斧系、ハンマー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30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46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Modern No. 20" panose="02070704070505020303" pitchFamily="18" charset="0"/>
              </a:rPr>
              <a:t>Assassination - Bullet - Cigarettes</a:t>
            </a:r>
            <a:endParaRPr lang="ja-JP" altLang="en-US" sz="1200" dirty="0" smtClean="0">
              <a:latin typeface="Modern No. 20" panose="02070704070505020303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63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0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63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ステータス類に</a:t>
            </a:r>
            <a:r>
              <a:rPr kumimoji="1" lang="en-US" altLang="ja-JP" dirty="0" smtClean="0"/>
              <a:t>lv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42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職業の説明が長いので、第二の目次の役割を果たす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仮テキスト　画像を用意しよう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36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6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ダガーとか毒ぬられているやつとか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状態異常とデバフは別ページで説明？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02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ナックル系とか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08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AB1D-C72E-4EA0-86C9-2033FF6C92F0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26C3-DD51-4632-B57A-26CCC49DA8E5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7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979E-BD98-4A84-A238-F997E2008B9A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92869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540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ja-JP" altLang="en-US" dirty="0"/>
              <a:t>　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35133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963" y="6356352"/>
            <a:ext cx="56356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3410374E-CEDC-4103-8CA4-CF3AC163F67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9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7EF1-E734-46B0-8BF5-7D647C73119E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50E-1018-4C42-85FD-88DE106BEFEC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2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BC15-3B00-4DD7-8713-7588341ACFF2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9A0-5F5B-495D-9A9C-23C63B43B35F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6CFE-C0F6-4ACB-821E-790271F9C128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8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280-E391-4FAD-8430-24AA8658D120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AC95-9289-465A-84F7-0FAA4B219EFE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7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3801-CB7D-48B6-B738-3824FEC07774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1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69073" y="1319514"/>
            <a:ext cx="7565624" cy="5036838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5" t="8787"/>
          <a:stretch/>
        </p:blipFill>
        <p:spPr>
          <a:xfrm>
            <a:off x="-8793" y="26377"/>
            <a:ext cx="1689584" cy="1521069"/>
          </a:xfrm>
          <a:prstGeom prst="rect">
            <a:avLst/>
          </a:prstGeom>
        </p:spPr>
      </p:pic>
      <p:sp>
        <p:nvSpPr>
          <p:cNvPr id="4" name="サブタイトル 2"/>
          <p:cNvSpPr txBox="1">
            <a:spLocks/>
          </p:cNvSpPr>
          <p:nvPr/>
        </p:nvSpPr>
        <p:spPr>
          <a:xfrm>
            <a:off x="164486" y="181419"/>
            <a:ext cx="1338999" cy="434043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FFFF00"/>
                </a:solidFill>
              </a:rPr>
              <a:t>企画書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841755" y="1640698"/>
            <a:ext cx="8222487" cy="1925781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5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Judaspriest" panose="00000400000000000000" pitchFamily="2" charset="0"/>
              </a:rPr>
              <a:t>F</a:t>
            </a:r>
            <a:r>
              <a:rPr lang="en-US" altLang="ja-JP" sz="8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reewheel </a:t>
            </a:r>
            <a:r>
              <a:rPr lang="en-US" altLang="ja-JP" sz="115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Judaspriest" panose="00000400000000000000" pitchFamily="2" charset="0"/>
              </a:rPr>
              <a:t>E</a:t>
            </a:r>
            <a:r>
              <a:rPr lang="en-US" altLang="ja-JP" sz="8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xciter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6007262"/>
            <a:ext cx="9906000" cy="850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タイトル：</a:t>
            </a:r>
            <a:r>
              <a:rPr lang="en-US" altLang="ja-JP" dirty="0" smtClean="0">
                <a:solidFill>
                  <a:schemeClr val="tx1"/>
                </a:solidFill>
              </a:rPr>
              <a:t>Freewheel Exciter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フリーホイール・エキサイター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ジャンル：ストラテジー</a:t>
            </a:r>
            <a:r>
              <a:rPr lang="en-US" altLang="ja-JP" dirty="0" smtClean="0">
                <a:solidFill>
                  <a:schemeClr val="tx1"/>
                </a:solidFill>
              </a:rPr>
              <a:t>RPG</a:t>
            </a:r>
            <a:r>
              <a:rPr lang="ja-JP" altLang="en-US" dirty="0" smtClean="0">
                <a:solidFill>
                  <a:schemeClr val="tx1"/>
                </a:solidFill>
              </a:rPr>
              <a:t>　開発</a:t>
            </a:r>
            <a:r>
              <a:rPr lang="ja-JP" altLang="en-US" dirty="0">
                <a:solidFill>
                  <a:schemeClr val="tx1"/>
                </a:solidFill>
              </a:rPr>
              <a:t>：</a:t>
            </a:r>
            <a:r>
              <a:rPr lang="en-US" altLang="ja-JP" dirty="0" smtClean="0">
                <a:solidFill>
                  <a:schemeClr val="tx1"/>
                </a:solidFill>
              </a:rPr>
              <a:t>Unity5.6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機種：</a:t>
            </a:r>
            <a:r>
              <a:rPr lang="en-US" altLang="ja-JP" dirty="0" smtClean="0">
                <a:solidFill>
                  <a:schemeClr val="tx1"/>
                </a:solidFill>
              </a:rPr>
              <a:t>PC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ターゲット：</a:t>
            </a:r>
            <a:r>
              <a:rPr kumimoji="1" lang="en-US" altLang="ja-JP" dirty="0" smtClean="0">
                <a:solidFill>
                  <a:schemeClr val="tx1"/>
                </a:solidFill>
              </a:rPr>
              <a:t>SRPG</a:t>
            </a:r>
            <a:r>
              <a:rPr lang="ja-JP" altLang="en-US" dirty="0" smtClean="0">
                <a:solidFill>
                  <a:schemeClr val="tx1"/>
                </a:solidFill>
              </a:rPr>
              <a:t>マニア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2381247" y="756293"/>
            <a:ext cx="5143501" cy="537886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Modern No. 20" panose="02070704070505020303" pitchFamily="18" charset="0"/>
              </a:rPr>
              <a:t>The first victim of change is innocence.</a:t>
            </a:r>
            <a:endParaRPr lang="ja-JP" altLang="en-US" dirty="0">
              <a:latin typeface="Modern No. 20" panose="02070704070505020303" pitchFamily="18" charset="0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2381247" y="5199340"/>
            <a:ext cx="5143501" cy="537886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>
                <a:latin typeface="Modern No. 20" panose="02070704070505020303" pitchFamily="18" charset="0"/>
              </a:rPr>
              <a:t> </a:t>
            </a:r>
            <a:r>
              <a:rPr lang="en-US" altLang="ja-JP" sz="2000" dirty="0" smtClean="0">
                <a:latin typeface="Modern No. 20" panose="02070704070505020303" pitchFamily="18" charset="0"/>
              </a:rPr>
              <a:t>Emblem of the Bullet</a:t>
            </a:r>
            <a:r>
              <a:rPr lang="ja-JP" altLang="en-US" sz="2000" dirty="0">
                <a:latin typeface="Modern No. 20" panose="02070704070505020303" pitchFamily="18" charset="0"/>
              </a:rPr>
              <a:t> </a:t>
            </a:r>
            <a:r>
              <a:rPr lang="en-US" altLang="ja-JP" sz="2000" dirty="0" smtClean="0">
                <a:latin typeface="Modern No. 20" panose="02070704070505020303" pitchFamily="18" charset="0"/>
              </a:rPr>
              <a:t>Presents</a:t>
            </a:r>
            <a:endParaRPr lang="ja-JP" altLang="en-US" sz="20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3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/>
              <a:t>　</a:t>
            </a:r>
            <a:r>
              <a:rPr lang="ja-JP" altLang="en-US" sz="4800" dirty="0" smtClean="0"/>
              <a:t>ファイター</a:t>
            </a:r>
            <a:r>
              <a:rPr lang="en-US" altLang="ja-JP" sz="4800" dirty="0" smtClean="0"/>
              <a:t>/</a:t>
            </a:r>
            <a:r>
              <a:rPr kumimoji="1" lang="ja-JP" altLang="en-US" sz="4800" dirty="0" smtClean="0"/>
              <a:t>拳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ファイター画像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000" y="4655316"/>
            <a:ext cx="3938567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二回攻撃</a:t>
            </a:r>
            <a:r>
              <a:rPr lang="ja-JP" altLang="en-US" dirty="0" smtClean="0"/>
              <a:t>できる</a:t>
            </a:r>
            <a:endParaRPr lang="en-US" altLang="ja-JP" dirty="0"/>
          </a:p>
          <a:p>
            <a:r>
              <a:rPr lang="ja-JP" altLang="en-US" dirty="0" smtClean="0"/>
              <a:t>必殺</a:t>
            </a:r>
            <a:r>
              <a:rPr lang="ja-JP" altLang="en-US" dirty="0"/>
              <a:t>の一撃が出やすい</a:t>
            </a:r>
            <a:endParaRPr lang="en-US" altLang="ja-JP" dirty="0"/>
          </a:p>
          <a:p>
            <a:r>
              <a:rPr lang="ja-JP" altLang="en-US" dirty="0" smtClean="0"/>
              <a:t>攻撃力</a:t>
            </a:r>
            <a:r>
              <a:rPr lang="ja-JP" altLang="en-US" dirty="0"/>
              <a:t>が使用者の力に強く依存する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383916" y="4047173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631501" y="1199660"/>
            <a:ext cx="3818682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ファイター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マーシャル</a:t>
            </a:r>
            <a:endParaRPr lang="en-US" altLang="ja-JP" sz="28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3780000" y="2053679"/>
            <a:ext cx="3521685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己の拳を武器に戦う闘士。</a:t>
            </a:r>
            <a:endParaRPr lang="en-US" altLang="ja-JP" sz="2000" dirty="0"/>
          </a:p>
          <a:p>
            <a:r>
              <a:rPr lang="ja-JP" altLang="en-US" sz="2000" dirty="0"/>
              <a:t>力と速さに優れる</a:t>
            </a:r>
            <a:endParaRPr lang="en-US" altLang="ja-JP" sz="1400" dirty="0"/>
          </a:p>
        </p:txBody>
      </p:sp>
      <p:cxnSp>
        <p:nvCxnSpPr>
          <p:cNvPr id="16" name="カギ線コネクタ 15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拳</a:t>
            </a:r>
            <a:endParaRPr lang="en-US" altLang="ja-JP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32663" y="4098233"/>
            <a:ext cx="1260000" cy="12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18290" y="5046466"/>
            <a:ext cx="1260000" cy="126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684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ソルジャー</a:t>
            </a:r>
            <a:r>
              <a:rPr kumimoji="1" lang="en-US" altLang="ja-JP" sz="4800" dirty="0" smtClean="0"/>
              <a:t>/</a:t>
            </a:r>
            <a:r>
              <a:rPr kumimoji="1" lang="ja-JP" altLang="en-US" sz="4800" dirty="0" smtClean="0"/>
              <a:t>槍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ソルジャー画像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097726" y="4793815"/>
            <a:ext cx="3920842" cy="64633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1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 smtClean="0"/>
              <a:t>最もオーソドックスな近接武器</a:t>
            </a:r>
            <a:endParaRPr lang="en-US" altLang="ja-JP" dirty="0" smtClean="0"/>
          </a:p>
          <a:p>
            <a:r>
              <a:rPr lang="ja-JP" altLang="en-US" dirty="0" smtClean="0"/>
              <a:t>射程や特攻が豊富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473428" y="4017590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631501" y="1199660"/>
            <a:ext cx="4002676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ソルジャー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ジェネラル</a:t>
            </a:r>
            <a:endParaRPr lang="en-US" altLang="ja-JP" sz="28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780000" y="2053679"/>
            <a:ext cx="3747851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鎧に身を包んだ雇われ兵士</a:t>
            </a:r>
            <a:endParaRPr lang="en-US" altLang="ja-JP" sz="2000" dirty="0"/>
          </a:p>
          <a:p>
            <a:r>
              <a:rPr lang="ja-JP" altLang="en-US" sz="2000" dirty="0"/>
              <a:t>高い守備を誇るが敏捷性に劣る</a:t>
            </a: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槍</a:t>
            </a:r>
            <a:endParaRPr lang="en-US" altLang="ja-JP" sz="2800" dirty="0"/>
          </a:p>
        </p:txBody>
      </p:sp>
      <p:sp>
        <p:nvSpPr>
          <p:cNvPr id="16" name="テキスト ボックス 15"/>
          <p:cNvSpPr txBox="1"/>
          <p:nvPr/>
        </p:nvSpPr>
        <p:spPr>
          <a:xfrm flipH="1">
            <a:off x="7527851" y="3931882"/>
            <a:ext cx="1260000" cy="12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 flipH="1">
            <a:off x="7812358" y="5007590"/>
            <a:ext cx="1260000" cy="126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072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マーセナリー</a:t>
            </a:r>
            <a:r>
              <a:rPr kumimoji="1" lang="en-US" altLang="ja-JP" sz="4800" dirty="0" smtClean="0"/>
              <a:t>/</a:t>
            </a:r>
            <a:r>
              <a:rPr kumimoji="1" lang="ja-JP" altLang="en-US" sz="4800" dirty="0" smtClean="0"/>
              <a:t>斧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マーセナリー画像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080000" y="4793815"/>
            <a:ext cx="3938567" cy="64633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 smtClean="0"/>
              <a:t>ずば抜けた火力</a:t>
            </a:r>
            <a:endParaRPr lang="en-US" altLang="ja-JP" dirty="0" smtClean="0"/>
          </a:p>
          <a:p>
            <a:r>
              <a:rPr lang="ja-JP" altLang="en-US" dirty="0" smtClean="0"/>
              <a:t>破壊できる地形を迅速に処理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429455" y="4029234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631500" y="1199660"/>
            <a:ext cx="4225959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マーセナリー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ウォーリア</a:t>
            </a:r>
            <a:endParaRPr lang="en-US" altLang="ja-JP" sz="28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780000" y="2053679"/>
            <a:ext cx="3960000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力自慢の傭兵</a:t>
            </a:r>
            <a:endParaRPr lang="en-US" altLang="ja-JP" sz="2000" dirty="0"/>
          </a:p>
          <a:p>
            <a:r>
              <a:rPr lang="ja-JP" altLang="en-US" sz="2000" dirty="0"/>
              <a:t>強力な斧での攻撃を得意とする</a:t>
            </a: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斧</a:t>
            </a:r>
            <a:endParaRPr lang="en-US" altLang="ja-JP" sz="2800" dirty="0"/>
          </a:p>
        </p:txBody>
      </p:sp>
      <p:sp>
        <p:nvSpPr>
          <p:cNvPr id="16" name="テキスト ボックス 15"/>
          <p:cNvSpPr txBox="1"/>
          <p:nvPr/>
        </p:nvSpPr>
        <p:spPr>
          <a:xfrm flipH="1">
            <a:off x="7550286" y="3906768"/>
            <a:ext cx="1260000" cy="12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78245" y="4971599"/>
            <a:ext cx="1260000" cy="126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668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乗り物兵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ライダー画像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902" y="3825644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パイロット画像</a:t>
            </a:r>
            <a:endParaRPr kumimoji="1" lang="ja-JP" altLang="en-US" dirty="0"/>
          </a:p>
        </p:txBody>
      </p:sp>
      <p:cxnSp>
        <p:nvCxnSpPr>
          <p:cNvPr id="12" name="カギ線コネクタ 11"/>
          <p:cNvCxnSpPr/>
          <p:nvPr/>
        </p:nvCxnSpPr>
        <p:spPr>
          <a:xfrm flipH="1" flipV="1">
            <a:off x="2757217" y="4942149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3631501" y="1199660"/>
            <a:ext cx="4236592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ライダー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モーターヘッド</a:t>
            </a:r>
            <a:endParaRPr lang="en-US" altLang="ja-JP" sz="28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3780000" y="2053679"/>
            <a:ext cx="3521685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高い移動力を持つバイク兵</a:t>
            </a:r>
            <a:endParaRPr lang="en-US" altLang="ja-JP" sz="2000" dirty="0"/>
          </a:p>
          <a:p>
            <a:r>
              <a:rPr lang="ja-JP" altLang="en-US" sz="2000" dirty="0"/>
              <a:t>ヒットアンドアウェイが得意</a:t>
            </a:r>
          </a:p>
        </p:txBody>
      </p:sp>
      <p:cxnSp>
        <p:nvCxnSpPr>
          <p:cNvPr id="15" name="カギ線コネクタ 14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2449578" y="4266260"/>
            <a:ext cx="3841685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2800" dirty="0"/>
              <a:t>パイロット</a:t>
            </a:r>
            <a:r>
              <a:rPr lang="ja-JP" altLang="en-US" sz="2800" dirty="0" smtClean="0"/>
              <a:t> </a:t>
            </a:r>
            <a:r>
              <a:rPr lang="ja-JP" altLang="en-US" sz="2800" dirty="0" smtClean="0">
                <a:latin typeface="+mn-ea"/>
              </a:rPr>
              <a:t>→</a:t>
            </a:r>
            <a:r>
              <a:rPr lang="ja-JP" altLang="en-US" sz="2800" dirty="0" smtClean="0"/>
              <a:t> キャプテン</a:t>
            </a:r>
            <a:endParaRPr lang="en-US" altLang="ja-JP" sz="2800" dirty="0" smtClean="0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2155417" y="5095644"/>
            <a:ext cx="3960000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ヘリコプターに乗って戦う空中</a:t>
            </a:r>
            <a:r>
              <a:rPr lang="ja-JP" altLang="en-US" sz="2000" dirty="0" smtClean="0"/>
              <a:t>兵士</a:t>
            </a:r>
            <a:endParaRPr lang="en-US" altLang="ja-JP" sz="2000" dirty="0" smtClean="0"/>
          </a:p>
          <a:p>
            <a:r>
              <a:rPr lang="ja-JP" altLang="en-US" sz="2000" dirty="0" smtClean="0"/>
              <a:t>地形</a:t>
            </a:r>
            <a:r>
              <a:rPr lang="ja-JP" altLang="en-US" sz="2000" dirty="0"/>
              <a:t>の影響を受けない</a:t>
            </a:r>
          </a:p>
        </p:txBody>
      </p:sp>
    </p:spTree>
    <p:extLst>
      <p:ext uri="{BB962C8B-B14F-4D97-AF65-F5344CB8AC3E}">
        <p14:creationId xmlns:p14="http://schemas.microsoft.com/office/powerpoint/2010/main" val="85942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</a:t>
            </a:r>
            <a:r>
              <a:rPr lang="ja-JP" altLang="en-US" sz="4800" dirty="0"/>
              <a:t>消費アイテム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602052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5</a:t>
            </a:r>
            <a:r>
              <a:rPr lang="ja-JP" altLang="en-US" sz="2800" dirty="0" smtClean="0"/>
              <a:t>種類の回復アイテムを使う</a:t>
            </a:r>
            <a:endParaRPr lang="en-US" altLang="ja-JP" sz="2800" dirty="0" smtClean="0"/>
          </a:p>
          <a:p>
            <a:r>
              <a:rPr lang="ja-JP" altLang="en-US" sz="2000" dirty="0" smtClean="0"/>
              <a:t>シガレット：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5</a:t>
            </a:r>
            <a:r>
              <a:rPr lang="ja-JP" altLang="en-US" sz="2000" dirty="0" smtClean="0"/>
              <a:t>ターンの間</a:t>
            </a:r>
            <a:r>
              <a:rPr lang="en-US" altLang="ja-JP" sz="2000" dirty="0" smtClean="0"/>
              <a:t>HP</a:t>
            </a:r>
            <a:r>
              <a:rPr lang="ja-JP" altLang="en-US" sz="2000" dirty="0" smtClean="0"/>
              <a:t>自動小回復</a:t>
            </a:r>
            <a:endParaRPr lang="en-US" altLang="ja-JP" sz="2000" dirty="0" smtClean="0"/>
          </a:p>
          <a:p>
            <a:r>
              <a:rPr lang="ja-JP" altLang="en-US" sz="2000" dirty="0" smtClean="0"/>
              <a:t>布類：</a:t>
            </a:r>
            <a:r>
              <a:rPr lang="en-US" altLang="ja-JP" sz="2000" dirty="0" smtClean="0"/>
              <a:t>HP</a:t>
            </a:r>
            <a:r>
              <a:rPr lang="ja-JP" altLang="en-US" sz="2000" dirty="0" smtClean="0"/>
              <a:t>大回復</a:t>
            </a:r>
            <a:endParaRPr lang="en-US" altLang="ja-JP" sz="2000" dirty="0" smtClean="0"/>
          </a:p>
          <a:p>
            <a:r>
              <a:rPr lang="ja-JP" altLang="en-US" sz="2000" dirty="0" smtClean="0"/>
              <a:t>クスリ：状態異常回復</a:t>
            </a:r>
            <a:endParaRPr lang="en-US" altLang="ja-JP" sz="2000" dirty="0" smtClean="0"/>
          </a:p>
          <a:p>
            <a:r>
              <a:rPr lang="ja-JP" altLang="en-US" sz="2000" dirty="0" smtClean="0"/>
              <a:t>葉っぱ：</a:t>
            </a:r>
            <a:r>
              <a:rPr lang="en-US" altLang="ja-JP" sz="2000" dirty="0" smtClean="0"/>
              <a:t>HP</a:t>
            </a:r>
            <a:r>
              <a:rPr lang="en-US" altLang="ja-JP" sz="2000" dirty="0"/>
              <a:t>/</a:t>
            </a:r>
            <a:r>
              <a:rPr lang="ja-JP" altLang="en-US" sz="2000" dirty="0" smtClean="0"/>
              <a:t>状態異常</a:t>
            </a:r>
            <a:r>
              <a:rPr lang="ja-JP" altLang="en-US" sz="2000" dirty="0"/>
              <a:t>全回復</a:t>
            </a:r>
            <a:endParaRPr lang="en-US" altLang="ja-JP" sz="2000" dirty="0" smtClean="0"/>
          </a:p>
          <a:p>
            <a:r>
              <a:rPr lang="ja-JP" altLang="en-US" sz="2000" dirty="0" smtClean="0"/>
              <a:t>水分：他アイテムの効果を上げる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800" dirty="0" smtClean="0"/>
              <a:t>乗り物兵が移動力を活かして戦うためには燃料が必要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98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スキル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1926737"/>
          </a:xfrm>
        </p:spPr>
        <p:txBody>
          <a:bodyPr/>
          <a:lstStyle/>
          <a:p>
            <a:r>
              <a:rPr lang="ja-JP" altLang="en-US" sz="2800" dirty="0" smtClean="0"/>
              <a:t>ユニットは汎用スキルと専用スキルを持つ</a:t>
            </a:r>
            <a:endParaRPr lang="en-US" altLang="ja-JP" sz="2800" dirty="0" smtClean="0"/>
          </a:p>
          <a:p>
            <a:r>
              <a:rPr lang="ja-JP" altLang="en-US" sz="2800" dirty="0" smtClean="0"/>
              <a:t>任意</a:t>
            </a:r>
            <a:r>
              <a:rPr lang="ja-JP" altLang="en-US" sz="2800" dirty="0"/>
              <a:t>発動、常時発動、確率発動の</a:t>
            </a:r>
            <a:r>
              <a:rPr lang="en-US" altLang="ja-JP" sz="2800" dirty="0"/>
              <a:t>3</a:t>
            </a:r>
            <a:r>
              <a:rPr lang="ja-JP" altLang="en-US" sz="2800" dirty="0" smtClean="0"/>
              <a:t>種類</a:t>
            </a:r>
            <a:endParaRPr lang="en-US" altLang="ja-JP" sz="2400" dirty="0" smtClean="0"/>
          </a:p>
          <a:p>
            <a:r>
              <a:rPr kumimoji="1" lang="ja-JP" altLang="en-US" sz="2000" dirty="0" smtClean="0"/>
              <a:t>汎用スキル：兵種毎のスキルで</a:t>
            </a:r>
            <a:r>
              <a:rPr kumimoji="1" lang="en-US" altLang="ja-JP" sz="2000" dirty="0" smtClean="0"/>
              <a:t>4</a:t>
            </a:r>
            <a:r>
              <a:rPr kumimoji="1" lang="ja-JP" altLang="en-US" sz="2000" dirty="0" smtClean="0"/>
              <a:t>つ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乗り物兵は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つ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レベルアップで覚える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専用スキル：ユニット固有のスキルで強力なものが多い</a:t>
            </a:r>
            <a:endParaRPr kumimoji="1"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1038" y="3281983"/>
            <a:ext cx="3608513" cy="2772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 smtClean="0"/>
              <a:t>スキル例：主人公画像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30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ストーリー導入部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3518144"/>
          </a:xfrm>
        </p:spPr>
        <p:txBody>
          <a:bodyPr>
            <a:normAutofit/>
          </a:bodyPr>
          <a:lstStyle/>
          <a:p>
            <a:r>
              <a:rPr lang="en-US" altLang="ja-JP" sz="1800" dirty="0"/>
              <a:t>2100</a:t>
            </a:r>
            <a:r>
              <a:rPr lang="ja-JP" altLang="en-US" sz="1800" dirty="0"/>
              <a:t>年の地球は二つの世界に分けられていた</a:t>
            </a:r>
            <a:endParaRPr lang="en-US" altLang="ja-JP" sz="1800" dirty="0"/>
          </a:p>
          <a:p>
            <a:r>
              <a:rPr lang="ja-JP" altLang="en-US" sz="1800" dirty="0"/>
              <a:t>強大国家が立ち並ぶ地上世界</a:t>
            </a:r>
            <a:r>
              <a:rPr lang="ja-JP" altLang="en-US" sz="1800" dirty="0" smtClean="0">
                <a:solidFill>
                  <a:srgbClr val="FF0000"/>
                </a:solidFill>
              </a:rPr>
              <a:t>ハイランド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 smtClean="0"/>
              <a:t>暗殺</a:t>
            </a:r>
            <a:r>
              <a:rPr lang="ja-JP" altLang="en-US" sz="1800" dirty="0"/>
              <a:t>組織が闊歩する地下帝国</a:t>
            </a:r>
            <a:r>
              <a:rPr lang="ja-JP" altLang="en-US" sz="1800" dirty="0">
                <a:solidFill>
                  <a:srgbClr val="FF0000"/>
                </a:solidFill>
              </a:rPr>
              <a:t>ローマニア</a:t>
            </a:r>
            <a:endParaRPr lang="en-US" altLang="ja-JP" sz="1800" dirty="0">
              <a:solidFill>
                <a:srgbClr val="FF0000"/>
              </a:solidFill>
            </a:endParaRPr>
          </a:p>
          <a:p>
            <a:r>
              <a:rPr lang="ja-JP" altLang="en-US" sz="1800" dirty="0"/>
              <a:t>主人公</a:t>
            </a:r>
            <a:r>
              <a:rPr lang="ja-JP" altLang="en-US" sz="1800" dirty="0">
                <a:solidFill>
                  <a:srgbClr val="FF0000"/>
                </a:solidFill>
              </a:rPr>
              <a:t>ヒュー・エヴァンス</a:t>
            </a:r>
            <a:r>
              <a:rPr lang="ja-JP" altLang="en-US" sz="1800" dirty="0"/>
              <a:t>は暗殺組織</a:t>
            </a:r>
            <a:r>
              <a:rPr lang="en-US" altLang="ja-JP" sz="1800" dirty="0">
                <a:solidFill>
                  <a:srgbClr val="FF0000"/>
                </a:solidFill>
              </a:rPr>
              <a:t>JPZ</a:t>
            </a:r>
            <a:r>
              <a:rPr lang="ja-JP" altLang="en-US" sz="1800" dirty="0"/>
              <a:t>に所属する</a:t>
            </a:r>
            <a:r>
              <a:rPr lang="ja-JP" altLang="en-US" sz="1800" dirty="0" smtClean="0"/>
              <a:t>暗殺者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組織</a:t>
            </a:r>
            <a:r>
              <a:rPr lang="ja-JP" altLang="en-US" sz="1800" dirty="0" smtClean="0"/>
              <a:t>長は実父の</a:t>
            </a:r>
            <a:r>
              <a:rPr lang="ja-JP" altLang="en-US" sz="1800" dirty="0" smtClean="0">
                <a:solidFill>
                  <a:srgbClr val="FF0000"/>
                </a:solidFill>
              </a:rPr>
              <a:t>レナード</a:t>
            </a:r>
            <a:r>
              <a:rPr lang="ja-JP" altLang="en-US" sz="1800" dirty="0" smtClean="0"/>
              <a:t>、</a:t>
            </a:r>
            <a:r>
              <a:rPr lang="ja-JP" altLang="en-US" sz="1800" dirty="0"/>
              <a:t>彼から</a:t>
            </a:r>
            <a:r>
              <a:rPr lang="ja-JP" altLang="en-US" sz="1800" dirty="0" smtClean="0"/>
              <a:t>は</a:t>
            </a:r>
            <a:r>
              <a:rPr lang="ja-JP" altLang="en-US" sz="1800" dirty="0"/>
              <a:t>愛情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受けずに育った</a:t>
            </a:r>
            <a:endParaRPr lang="en-US" altLang="ja-JP" sz="1800" dirty="0"/>
          </a:p>
          <a:p>
            <a:pPr algn="r"/>
            <a:r>
              <a:rPr lang="ja-JP" altLang="en-US" sz="1800" dirty="0"/>
              <a:t>親友の</a:t>
            </a:r>
            <a:r>
              <a:rPr lang="ja-JP" altLang="en-US" sz="1800" dirty="0">
                <a:solidFill>
                  <a:srgbClr val="FF0000"/>
                </a:solidFill>
              </a:rPr>
              <a:t>アイン</a:t>
            </a:r>
            <a:r>
              <a:rPr lang="ja-JP" altLang="en-US" sz="1800" dirty="0"/>
              <a:t>と訓練に励む中、一通の手紙が届く</a:t>
            </a:r>
            <a:endParaRPr lang="en-US" altLang="ja-JP" sz="1800" dirty="0"/>
          </a:p>
          <a:p>
            <a:pPr algn="r"/>
            <a:r>
              <a:rPr lang="ja-JP" altLang="en-US" sz="1800" dirty="0"/>
              <a:t>「親愛なる息子</a:t>
            </a:r>
            <a:r>
              <a:rPr lang="ja-JP" altLang="en-US" sz="1800" dirty="0" smtClean="0"/>
              <a:t>よ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お前</a:t>
            </a:r>
            <a:r>
              <a:rPr lang="ja-JP" altLang="en-US" sz="1800" dirty="0"/>
              <a:t>に命令を</a:t>
            </a:r>
            <a:r>
              <a:rPr lang="ja-JP" altLang="en-US" sz="1800" dirty="0" smtClean="0"/>
              <a:t>与える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敵対</a:t>
            </a:r>
            <a:r>
              <a:rPr lang="ja-JP" altLang="en-US" sz="1800" dirty="0"/>
              <a:t>組織を撃滅し、上の世界ハイランドを</a:t>
            </a:r>
            <a:r>
              <a:rPr lang="ja-JP" altLang="en-US" sz="1800" dirty="0" smtClean="0"/>
              <a:t>目指せ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私</a:t>
            </a:r>
            <a:r>
              <a:rPr lang="ja-JP" altLang="en-US" sz="1800" dirty="0"/>
              <a:t>はそこで待っている</a:t>
            </a:r>
            <a:r>
              <a:rPr lang="en-US" altLang="ja-JP" sz="1800" dirty="0"/>
              <a:t>…</a:t>
            </a:r>
            <a:r>
              <a:rPr lang="ja-JP" altLang="en-US" sz="1800" dirty="0"/>
              <a:t>」</a:t>
            </a:r>
            <a:endParaRPr lang="en-US" altLang="ja-JP" sz="1800" dirty="0"/>
          </a:p>
          <a:p>
            <a:pPr algn="r"/>
            <a:r>
              <a:rPr kumimoji="1" lang="ja-JP" altLang="en-US" sz="1800" dirty="0" smtClean="0"/>
              <a:t>ヒューはこの言葉に乗り</a:t>
            </a:r>
            <a:r>
              <a:rPr lang="ja-JP" altLang="en-US" sz="1800" dirty="0" smtClean="0"/>
              <a:t>、部隊を結成して上の世界を目指す</a:t>
            </a:r>
            <a:r>
              <a:rPr lang="en-US" altLang="ja-JP" sz="1800" dirty="0" smtClean="0"/>
              <a:t>…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34716" y="676676"/>
            <a:ext cx="3153810" cy="1889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主人公</a:t>
            </a:r>
            <a:r>
              <a:rPr kumimoji="1" lang="ja-JP" altLang="en-US" dirty="0" smtClean="0"/>
              <a:t>画像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横</a:t>
            </a:r>
            <a:r>
              <a:rPr lang="ja-JP" altLang="en-US" dirty="0" smtClean="0"/>
              <a:t>に走ってるかんじ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8688" y="4996105"/>
            <a:ext cx="3072810" cy="1725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敵画像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上半身</a:t>
            </a:r>
            <a:r>
              <a:rPr lang="ja-JP" altLang="en-US" dirty="0" smtClean="0"/>
              <a:t>のみ、手を広げているかんじ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044" y="2962397"/>
            <a:ext cx="2680662" cy="3161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仲間画像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集合</a:t>
            </a:r>
            <a:r>
              <a:rPr lang="ja-JP" altLang="en-US" dirty="0" smtClean="0"/>
              <a:t>写真的なもの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416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/>
              <a:t>　</a:t>
            </a:r>
            <a:r>
              <a:rPr lang="ja-JP" altLang="en-US" sz="4800" dirty="0" smtClean="0"/>
              <a:t>目次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9" y="1203325"/>
            <a:ext cx="3882170" cy="4351338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コンセプト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ゲームの流れ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ゲーム画面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職業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武器紹介</a:t>
            </a:r>
            <a:endParaRPr lang="en-US" altLang="ja-JP" sz="1600" dirty="0"/>
          </a:p>
          <a:p>
            <a:r>
              <a:rPr kumimoji="1" lang="ja-JP" altLang="en-US" sz="2400" dirty="0" smtClean="0"/>
              <a:t>消費アイテム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スキル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ストーリー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世界観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91263" y="1203323"/>
            <a:ext cx="2933700" cy="4599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・・・</a:t>
            </a:r>
            <a:r>
              <a:rPr lang="en-US" altLang="ja-JP" sz="2400" dirty="0" smtClean="0"/>
              <a:t>3P</a:t>
            </a:r>
            <a:endParaRPr lang="en-US" altLang="ja-JP" sz="2400" dirty="0"/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/>
              <a:t>4</a:t>
            </a:r>
            <a:r>
              <a:rPr lang="ja-JP" altLang="en-US" sz="2400" dirty="0" smtClean="0"/>
              <a:t>～</a:t>
            </a:r>
            <a:r>
              <a:rPr lang="en-US" altLang="ja-JP" sz="2400" dirty="0"/>
              <a:t>6</a:t>
            </a:r>
            <a:r>
              <a:rPr lang="en-US" altLang="ja-JP" sz="2400" dirty="0" smtClean="0"/>
              <a:t>P</a:t>
            </a:r>
            <a:endParaRPr lang="en-US" altLang="ja-JP" sz="2400" dirty="0"/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7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13P</a:t>
            </a:r>
            <a:endParaRPr lang="en-US" altLang="ja-JP" sz="2400" dirty="0"/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/>
              <a:t>14</a:t>
            </a:r>
            <a:r>
              <a:rPr lang="en-US" altLang="ja-JP" sz="2400" dirty="0" smtClean="0"/>
              <a:t>P</a:t>
            </a:r>
            <a:endParaRPr lang="en-US" altLang="ja-JP" sz="2400" dirty="0"/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15P</a:t>
            </a:r>
            <a:endParaRPr lang="en-US" altLang="ja-JP" sz="2400" dirty="0"/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16P</a:t>
            </a:r>
            <a:endParaRPr lang="en-US" altLang="ja-JP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71017" y="6413700"/>
            <a:ext cx="5022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/>
              <a:t>企画書上の一部画像はインターネットからお借りしました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29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コンセプト</a:t>
            </a:r>
            <a:endParaRPr kumimoji="1" lang="ja-JP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1038" y="1202401"/>
            <a:ext cx="8543925" cy="1876465"/>
          </a:xfrm>
        </p:spPr>
        <p:txBody>
          <a:bodyPr anchor="ctr" anchorCtr="0">
            <a:normAutofit/>
          </a:bodyPr>
          <a:lstStyle/>
          <a:p>
            <a:pPr algn="ctr"/>
            <a:r>
              <a:rPr lang="ja-JP" altLang="en-US" sz="4800" dirty="0">
                <a:solidFill>
                  <a:srgbClr val="FF0000"/>
                </a:solidFill>
              </a:rPr>
              <a:t>銃</a:t>
            </a:r>
            <a:r>
              <a:rPr lang="ja-JP" altLang="en-US" sz="4800" dirty="0" smtClean="0">
                <a:solidFill>
                  <a:srgbClr val="FF0000"/>
                </a:solidFill>
              </a:rPr>
              <a:t>火器</a:t>
            </a:r>
            <a:r>
              <a:rPr lang="en-US" altLang="ja-JP" sz="4800" dirty="0" smtClean="0"/>
              <a:t>×</a:t>
            </a:r>
            <a:r>
              <a:rPr lang="ja-JP" altLang="en-US" sz="4800" dirty="0" smtClean="0">
                <a:solidFill>
                  <a:srgbClr val="FF0000"/>
                </a:solidFill>
              </a:rPr>
              <a:t>近未来</a:t>
            </a:r>
            <a:r>
              <a:rPr lang="en-US" altLang="ja-JP" sz="4800" dirty="0" smtClean="0"/>
              <a:t>×</a:t>
            </a:r>
            <a:r>
              <a:rPr lang="ja-JP" altLang="en-US" sz="4800" dirty="0" smtClean="0">
                <a:solidFill>
                  <a:srgbClr val="FF0000"/>
                </a:solidFill>
              </a:rPr>
              <a:t>サバイバル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4800" dirty="0" smtClean="0"/>
              <a:t>FPS</a:t>
            </a:r>
            <a:r>
              <a:rPr lang="ja-JP" altLang="en-US" sz="4800" dirty="0"/>
              <a:t>感覚の</a:t>
            </a:r>
            <a:r>
              <a:rPr lang="ja-JP" altLang="en-US" sz="4800" dirty="0" smtClean="0"/>
              <a:t>ストラテジー</a:t>
            </a:r>
            <a:r>
              <a:rPr lang="en-US" altLang="ja-JP" sz="4800" dirty="0" smtClean="0"/>
              <a:t>RPG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345223" y="3429000"/>
            <a:ext cx="7215554" cy="2118945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近未来の世界</a:t>
            </a:r>
            <a:r>
              <a:rPr lang="ja-JP" altLang="en-US" sz="2800" dirty="0" smtClean="0">
                <a:solidFill>
                  <a:prstClr val="black"/>
                </a:solidFill>
              </a:rPr>
              <a:t>観で行うオーソドックス</a:t>
            </a:r>
            <a:r>
              <a:rPr lang="ja-JP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な</a:t>
            </a:r>
            <a:r>
              <a:rPr lang="en-US" altLang="ja-JP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SRPG</a:t>
            </a:r>
          </a:p>
          <a:p>
            <a:pPr lvl="0">
              <a:defRPr/>
            </a:pPr>
            <a:r>
              <a:rPr lang="ja-JP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豊富な射程</a:t>
            </a:r>
            <a:r>
              <a:rPr lang="en-US" altLang="ja-JP" sz="28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×</a:t>
            </a:r>
            <a:r>
              <a:rPr lang="ja-JP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武器</a:t>
            </a:r>
            <a:r>
              <a:rPr lang="en-US" altLang="ja-JP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×</a:t>
            </a:r>
            <a:r>
              <a:rPr lang="ja-JP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スキルを活かして</a:t>
            </a:r>
            <a:endParaRPr lang="en-US" altLang="ja-JP" sz="2800" dirty="0" smtClean="0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  <a:p>
            <a:pPr lvl="0"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迫り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くる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敵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を倒し、マップをクリアせよ！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96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5616450" y="1202400"/>
            <a:ext cx="3608513" cy="27724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0400" y="1202400"/>
            <a:ext cx="3608513" cy="27724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ゲームの流れ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0400" y="1202400"/>
            <a:ext cx="14157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章前会話</a:t>
            </a:r>
            <a:endParaRPr kumimoji="1"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0805" y="1202400"/>
            <a:ext cx="14157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編成準備</a:t>
            </a:r>
            <a:endParaRPr kumimoji="1" lang="ja-JP" altLang="en-US" sz="2400" dirty="0"/>
          </a:p>
        </p:txBody>
      </p:sp>
      <p:sp>
        <p:nvSpPr>
          <p:cNvPr id="3" name="右矢印 2"/>
          <p:cNvSpPr/>
          <p:nvPr/>
        </p:nvSpPr>
        <p:spPr>
          <a:xfrm>
            <a:off x="4288913" y="2345697"/>
            <a:ext cx="1327538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5400000">
            <a:off x="6634919" y="5516699"/>
            <a:ext cx="1614102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80400" y="4114629"/>
            <a:ext cx="360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/>
              <a:t>ストーリー会話</a:t>
            </a:r>
            <a:r>
              <a:rPr lang="ja-JP" altLang="en-US" dirty="0"/>
              <a:t>からスタート</a:t>
            </a:r>
            <a:endParaRPr lang="en-US" altLang="ja-JP" dirty="0"/>
          </a:p>
          <a:p>
            <a:pPr algn="ctr"/>
            <a:r>
              <a:rPr lang="ja-JP" altLang="en-US" dirty="0" smtClean="0"/>
              <a:t>章単位でマップを</a:t>
            </a:r>
            <a:r>
              <a:rPr lang="ja-JP" altLang="en-US" dirty="0"/>
              <a:t>攻略</a:t>
            </a:r>
            <a:r>
              <a:rPr lang="ja-JP" altLang="en-US" dirty="0" smtClean="0"/>
              <a:t>していく</a:t>
            </a:r>
            <a:endParaRPr lang="en-US" altLang="ja-JP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5616450" y="4114629"/>
            <a:ext cx="360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攻略</a:t>
            </a:r>
            <a:r>
              <a:rPr lang="ja-JP" altLang="en-US" dirty="0" smtClean="0"/>
              <a:t>に入る前にユニットの</a:t>
            </a:r>
            <a:endParaRPr lang="en-US" altLang="ja-JP" dirty="0" smtClean="0"/>
          </a:p>
          <a:p>
            <a:pPr algn="ctr"/>
            <a:r>
              <a:rPr lang="ja-JP" altLang="en-US" dirty="0"/>
              <a:t>調整など</a:t>
            </a:r>
            <a:r>
              <a:rPr lang="ja-JP" altLang="en-US" dirty="0" smtClean="0"/>
              <a:t>を行おう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40734" y="5533037"/>
            <a:ext cx="2002471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ゲーム本編へ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676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6999996" y="5028392"/>
            <a:ext cx="2169604" cy="16669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99996" y="5028392"/>
            <a:ext cx="110799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章後会話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バトル画面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91713" y="1233614"/>
            <a:ext cx="2169604" cy="166690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91712" y="1233613"/>
            <a:ext cx="6463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91712" y="3131004"/>
            <a:ext cx="2169604" cy="166690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91712" y="3131003"/>
            <a:ext cx="6463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戦闘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21687" y="1200358"/>
            <a:ext cx="2169604" cy="166690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1687" y="1200357"/>
            <a:ext cx="94128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6761317" y="1944903"/>
            <a:ext cx="260370" cy="244320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21686" y="3131004"/>
            <a:ext cx="2169604" cy="166690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21686" y="3131004"/>
            <a:ext cx="84350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ボス戦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 flipV="1">
            <a:off x="5561272" y="2870593"/>
            <a:ext cx="230490" cy="290334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6422" y="1204575"/>
            <a:ext cx="3608513" cy="277241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1947" y="1204576"/>
            <a:ext cx="20842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ステージマップ</a:t>
            </a:r>
            <a:endParaRPr kumimoji="1" lang="en-US" altLang="ja-JP" sz="2400" dirty="0" smtClean="0"/>
          </a:p>
        </p:txBody>
      </p:sp>
      <p:sp>
        <p:nvSpPr>
          <p:cNvPr id="18" name="右矢印 17"/>
          <p:cNvSpPr/>
          <p:nvPr/>
        </p:nvSpPr>
        <p:spPr>
          <a:xfrm>
            <a:off x="4284935" y="1944904"/>
            <a:ext cx="306777" cy="244320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2700000">
            <a:off x="6694625" y="2880220"/>
            <a:ext cx="393755" cy="288054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91712" y="5028394"/>
            <a:ext cx="2169604" cy="1666901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91712" y="5028393"/>
            <a:ext cx="141096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レベルアップ</a:t>
            </a:r>
            <a:endParaRPr kumimoji="1" lang="ja-JP" altLang="en-US" dirty="0"/>
          </a:p>
        </p:txBody>
      </p:sp>
      <p:sp>
        <p:nvSpPr>
          <p:cNvPr id="29" name="右矢印 28"/>
          <p:cNvSpPr/>
          <p:nvPr/>
        </p:nvSpPr>
        <p:spPr>
          <a:xfrm rot="5400000" flipV="1">
            <a:off x="5561270" y="4767980"/>
            <a:ext cx="230489" cy="290340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15331" y="5028393"/>
            <a:ext cx="2169604" cy="1666901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15331" y="5028392"/>
            <a:ext cx="6463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昇格</a:t>
            </a:r>
            <a:endParaRPr kumimoji="1" lang="ja-JP" altLang="en-US" sz="2400" dirty="0"/>
          </a:p>
        </p:txBody>
      </p:sp>
      <p:sp>
        <p:nvSpPr>
          <p:cNvPr id="32" name="右矢印 31"/>
          <p:cNvSpPr/>
          <p:nvPr/>
        </p:nvSpPr>
        <p:spPr>
          <a:xfrm rot="10800000" flipV="1">
            <a:off x="4284934" y="5723345"/>
            <a:ext cx="306778" cy="244320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5400000">
            <a:off x="7991241" y="4769633"/>
            <a:ext cx="230487" cy="287032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1947" y="3638432"/>
            <a:ext cx="360298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1</a:t>
            </a:r>
            <a:r>
              <a:rPr lang="ja-JP" altLang="en-US" sz="1600" dirty="0"/>
              <a:t>手</a:t>
            </a:r>
            <a:r>
              <a:rPr lang="en-US" altLang="ja-JP" sz="1600" dirty="0"/>
              <a:t>1</a:t>
            </a:r>
            <a:r>
              <a:rPr lang="ja-JP" altLang="en-US" sz="1600" dirty="0"/>
              <a:t>手交互に動かす</a:t>
            </a:r>
            <a:r>
              <a:rPr lang="ja-JP" altLang="en-US" sz="1600" dirty="0">
                <a:solidFill>
                  <a:srgbClr val="FF0000"/>
                </a:solidFill>
              </a:rPr>
              <a:t>将棋型ターン制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999996" y="6356739"/>
            <a:ext cx="216960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次の章へ</a:t>
            </a:r>
            <a:r>
              <a:rPr kumimoji="1" lang="en-US" altLang="ja-JP" sz="16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1691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ステータス画面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6422" y="1204575"/>
            <a:ext cx="3608513" cy="27724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16450" y="1204575"/>
            <a:ext cx="3608513" cy="27724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48743" y="3949066"/>
            <a:ext cx="3608513" cy="277241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en-US" altLang="ja-JP" dirty="0" smtClean="0"/>
          </a:p>
        </p:txBody>
      </p:sp>
      <p:sp>
        <p:nvSpPr>
          <p:cNvPr id="28" name="左右矢印 27"/>
          <p:cNvSpPr/>
          <p:nvPr/>
        </p:nvSpPr>
        <p:spPr>
          <a:xfrm>
            <a:off x="4284935" y="2345697"/>
            <a:ext cx="1331516" cy="4943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1947" y="1204576"/>
            <a:ext cx="215956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基本ステータス</a:t>
            </a:r>
            <a:endParaRPr kumimoji="1" lang="en-US" altLang="ja-JP" sz="2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22361" y="1209071"/>
            <a:ext cx="128913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アイテム</a:t>
            </a:r>
            <a:endParaRPr kumimoji="1" lang="en-US" altLang="ja-JP" sz="2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50040" y="3976986"/>
            <a:ext cx="106631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スキル</a:t>
            </a:r>
            <a:endParaRPr kumimoji="1" lang="en-US" altLang="ja-JP" sz="2400" dirty="0" smtClean="0"/>
          </a:p>
        </p:txBody>
      </p:sp>
      <p:sp>
        <p:nvSpPr>
          <p:cNvPr id="3" name="二方向矢印 2"/>
          <p:cNvSpPr/>
          <p:nvPr/>
        </p:nvSpPr>
        <p:spPr>
          <a:xfrm flipH="1">
            <a:off x="1761730" y="4056467"/>
            <a:ext cx="1266093" cy="1266093"/>
          </a:xfrm>
          <a:prstGeom prst="leftUpArrow">
            <a:avLst>
              <a:gd name="adj1" fmla="val 1527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方向矢印 13"/>
          <p:cNvSpPr/>
          <p:nvPr/>
        </p:nvSpPr>
        <p:spPr>
          <a:xfrm>
            <a:off x="6878176" y="4056466"/>
            <a:ext cx="1266093" cy="1266093"/>
          </a:xfrm>
          <a:prstGeom prst="leftUpArrow">
            <a:avLst>
              <a:gd name="adj1" fmla="val 1527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4135" y="5086012"/>
            <a:ext cx="193496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bg1">
                    <a:lumMod val="95000"/>
                  </a:schemeClr>
                </a:solidFill>
              </a:rPr>
              <a:t>スキル</a:t>
            </a:r>
            <a:r>
              <a:rPr kumimoji="1" lang="en-US" altLang="ja-JP" sz="16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kumimoji="1" lang="ja-JP" altLang="en-US" sz="1600" dirty="0" smtClean="0">
                <a:solidFill>
                  <a:schemeClr val="bg1">
                    <a:lumMod val="95000"/>
                  </a:schemeClr>
                </a:solidFill>
              </a:rPr>
              <a:t>：隼斬り</a:t>
            </a:r>
            <a:endParaRPr kumimoji="1" lang="en-US" altLang="ja-JP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84135" y="5461151"/>
            <a:ext cx="193496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bg1">
                    <a:lumMod val="95000"/>
                  </a:schemeClr>
                </a:solidFill>
              </a:rPr>
              <a:t>スキル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ja-JP" altLang="en-US" sz="1600" dirty="0" smtClean="0">
                <a:solidFill>
                  <a:schemeClr val="bg1">
                    <a:lumMod val="95000"/>
                  </a:schemeClr>
                </a:solidFill>
              </a:rPr>
              <a:t>：かえん斬り</a:t>
            </a:r>
            <a:endParaRPr kumimoji="1" lang="en-US" altLang="ja-JP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3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506559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ゲームに登場する数多</a:t>
            </a:r>
            <a:r>
              <a:rPr lang="ja-JP" altLang="en-US" sz="2800" dirty="0" smtClean="0"/>
              <a:t>くの</a:t>
            </a:r>
            <a:r>
              <a:rPr lang="ja-JP" altLang="en-US" sz="2800" dirty="0"/>
              <a:t>職業</a:t>
            </a:r>
            <a:r>
              <a:rPr lang="ja-JP" altLang="en-US" sz="2800" dirty="0" smtClean="0"/>
              <a:t>と武器。その長所</a:t>
            </a:r>
            <a:r>
              <a:rPr lang="ja-JP" altLang="en-US" sz="2800" dirty="0"/>
              <a:t>を生かして戦術を練るのがプレイヤーの</a:t>
            </a:r>
            <a:r>
              <a:rPr lang="ja-JP" altLang="en-US" sz="2800" dirty="0" smtClean="0"/>
              <a:t>仕事です。</a:t>
            </a:r>
            <a:endParaRPr lang="ja-JP" altLang="en-US" sz="2800" dirty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このゲームの花形</a:t>
            </a:r>
            <a:r>
              <a:rPr lang="en-US" altLang="ja-JP" sz="2000" dirty="0" smtClean="0"/>
              <a:t>【</a:t>
            </a:r>
            <a:r>
              <a:rPr lang="ja-JP" altLang="en-US" sz="2000" dirty="0">
                <a:solidFill>
                  <a:srgbClr val="FF0000"/>
                </a:solidFill>
              </a:rPr>
              <a:t>ガンナー</a:t>
            </a:r>
            <a:r>
              <a:rPr lang="en-US" altLang="ja-JP" sz="2000" dirty="0" smtClean="0"/>
              <a:t>】</a:t>
            </a:r>
          </a:p>
          <a:p>
            <a:endParaRPr lang="en-US" altLang="ja-JP" sz="1000" dirty="0" smtClean="0"/>
          </a:p>
          <a:p>
            <a:pPr algn="r"/>
            <a:r>
              <a:rPr lang="ja-JP" altLang="en-US" sz="2000" dirty="0" smtClean="0"/>
              <a:t>近接攻撃を得意とする</a:t>
            </a:r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ファイター</a:t>
            </a:r>
            <a:r>
              <a:rPr lang="en-US" altLang="ja-JP" sz="2000" dirty="0" smtClean="0"/>
              <a:t>】</a:t>
            </a:r>
          </a:p>
          <a:p>
            <a:endParaRPr lang="en-US" altLang="ja-JP" sz="1000" dirty="0" smtClean="0"/>
          </a:p>
          <a:p>
            <a:r>
              <a:rPr lang="ja-JP" altLang="en-US" sz="2000" dirty="0" smtClean="0"/>
              <a:t>厚い鎧をまとった</a:t>
            </a:r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ソルジャー</a:t>
            </a:r>
            <a:r>
              <a:rPr lang="en-US" altLang="ja-JP" sz="2000" dirty="0" smtClean="0"/>
              <a:t>】</a:t>
            </a:r>
          </a:p>
          <a:p>
            <a:endParaRPr lang="en-US" altLang="ja-JP" sz="1000" dirty="0" smtClean="0"/>
          </a:p>
          <a:p>
            <a:pPr algn="r"/>
            <a:r>
              <a:rPr lang="ja-JP" altLang="en-US" sz="2000" dirty="0"/>
              <a:t>強力</a:t>
            </a:r>
            <a:r>
              <a:rPr lang="ja-JP" altLang="en-US" sz="2000" dirty="0" smtClean="0"/>
              <a:t>な一撃を武器とする</a:t>
            </a:r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マーセナリー</a:t>
            </a:r>
            <a:r>
              <a:rPr lang="en-US" altLang="ja-JP" sz="2000" dirty="0" smtClean="0"/>
              <a:t>】</a:t>
            </a:r>
          </a:p>
          <a:p>
            <a:endParaRPr lang="en-US" altLang="ja-JP" sz="1000" dirty="0" smtClean="0"/>
          </a:p>
          <a:p>
            <a:r>
              <a:rPr lang="ja-JP" altLang="en-US" sz="2000" dirty="0"/>
              <a:t>バイク</a:t>
            </a:r>
            <a:r>
              <a:rPr lang="ja-JP" altLang="en-US" sz="2000" dirty="0" smtClean="0"/>
              <a:t>を乗りこなす機動兵</a:t>
            </a:r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ライダー</a:t>
            </a:r>
            <a:r>
              <a:rPr lang="en-US" altLang="ja-JP" sz="2000" dirty="0" smtClean="0"/>
              <a:t>】</a:t>
            </a:r>
          </a:p>
          <a:p>
            <a:endParaRPr lang="en-US" altLang="ja-JP" sz="1000" dirty="0"/>
          </a:p>
          <a:p>
            <a:pPr algn="r"/>
            <a:r>
              <a:rPr lang="ja-JP" altLang="en-US" sz="2000" dirty="0" smtClean="0"/>
              <a:t>地形を無視して移動できる</a:t>
            </a:r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パイロット</a:t>
            </a:r>
            <a:r>
              <a:rPr lang="en-US" altLang="ja-JP" sz="2000" dirty="0" smtClean="0"/>
              <a:t>】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 flipH="1">
            <a:off x="3270737" y="3894992"/>
            <a:ext cx="749362" cy="125331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3270737" y="2620108"/>
            <a:ext cx="749361" cy="1178370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職業と武器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94430" y="1951892"/>
            <a:ext cx="914399" cy="119792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12877" y="6369637"/>
            <a:ext cx="3114309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ユニット毎の詳細は次ページから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82644" y="3532076"/>
            <a:ext cx="1426186" cy="958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マーセナリー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82644" y="4863869"/>
            <a:ext cx="1426186" cy="958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パイロット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2593913" y="5569613"/>
            <a:ext cx="1426186" cy="958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ライダー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930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080000" y="4763038"/>
            <a:ext cx="3938567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射程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種類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多い</a:t>
            </a:r>
            <a:endParaRPr lang="en-US" altLang="ja-JP" sz="2000" dirty="0"/>
          </a:p>
          <a:p>
            <a:r>
              <a:rPr lang="ja-JP" altLang="en-US" sz="2000" dirty="0" smtClean="0"/>
              <a:t>弾丸で</a:t>
            </a:r>
            <a:r>
              <a:rPr lang="ja-JP" altLang="en-US" sz="2000" dirty="0"/>
              <a:t>耐久を計る特殊な武器</a:t>
            </a:r>
            <a:endParaRPr lang="en-US" altLang="ja-JP" sz="2000" dirty="0"/>
          </a:p>
        </p:txBody>
      </p:sp>
      <p:sp>
        <p:nvSpPr>
          <p:cNvPr id="67" name="正方形/長方形 66"/>
          <p:cNvSpPr/>
          <p:nvPr/>
        </p:nvSpPr>
        <p:spPr>
          <a:xfrm>
            <a:off x="5760000" y="3780000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ガンナー</a:t>
            </a:r>
            <a:r>
              <a:rPr kumimoji="1" lang="en-US" altLang="ja-JP" sz="4800" dirty="0" smtClean="0"/>
              <a:t>/</a:t>
            </a:r>
            <a:r>
              <a:rPr kumimoji="1" lang="ja-JP" altLang="en-US" sz="4800" dirty="0" smtClean="0"/>
              <a:t>銃器＋短剣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31501" y="1199660"/>
            <a:ext cx="3818682" cy="578592"/>
          </a:xfrm>
        </p:spPr>
        <p:txBody>
          <a:bodyPr anchor="ctr" anchorCtr="0">
            <a:noAutofit/>
          </a:bodyPr>
          <a:lstStyle/>
          <a:p>
            <a:r>
              <a:rPr lang="ja-JP" altLang="en-US" sz="2800" dirty="0" smtClean="0"/>
              <a:t>ガンナー </a:t>
            </a:r>
            <a:r>
              <a:rPr lang="ja-JP" altLang="en-US" sz="2800" dirty="0" smtClean="0">
                <a:latin typeface="+mn-ea"/>
              </a:rPr>
              <a:t>→</a:t>
            </a:r>
            <a:r>
              <a:rPr lang="ja-JP" altLang="en-US" sz="2800" dirty="0" smtClean="0"/>
              <a:t> スナイパー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6" name="コンテンツ プレースホルダー 2"/>
          <p:cNvSpPr txBox="1">
            <a:spLocks/>
          </p:cNvSpPr>
          <p:nvPr/>
        </p:nvSpPr>
        <p:spPr>
          <a:xfrm>
            <a:off x="3780000" y="2053679"/>
            <a:ext cx="3521685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銃を扱う者たち。</a:t>
            </a:r>
            <a:endParaRPr lang="en-US" altLang="ja-JP" sz="2000" dirty="0"/>
          </a:p>
          <a:p>
            <a:r>
              <a:rPr lang="ja-JP" altLang="en-US" sz="2000" dirty="0" smtClean="0"/>
              <a:t>技が高く、遠距離攻撃が得意</a:t>
            </a:r>
            <a:endParaRPr lang="en-US" altLang="ja-JP" sz="20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ガンナー画像</a:t>
            </a:r>
            <a:endParaRPr kumimoji="1" lang="ja-JP" altLang="en-US" dirty="0"/>
          </a:p>
        </p:txBody>
      </p:sp>
      <p:cxnSp>
        <p:nvCxnSpPr>
          <p:cNvPr id="60" name="カギ線コネクタ 59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図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0900" y="4977902"/>
            <a:ext cx="889498" cy="889498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7462" y="5211581"/>
            <a:ext cx="964223" cy="964223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8319" y="4535356"/>
            <a:ext cx="885092" cy="885092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銃器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0171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</a:t>
            </a:r>
            <a:r>
              <a:rPr lang="ja-JP" altLang="en-US" sz="4800" dirty="0" smtClean="0"/>
              <a:t>銃の種類＋短剣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6"/>
            <a:ext cx="8543925" cy="2479064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ハンドガン：軽くて命中しやすいが他の能力は低い</a:t>
            </a:r>
          </a:p>
          <a:p>
            <a:r>
              <a:rPr lang="ja-JP" altLang="en-US" sz="2000" dirty="0" smtClean="0"/>
              <a:t>アサルト：射程と威力が伸びるが命中は落ちる</a:t>
            </a:r>
          </a:p>
          <a:p>
            <a:r>
              <a:rPr lang="ja-JP" altLang="en-US" sz="2000" dirty="0" smtClean="0"/>
              <a:t>スナイパー：使用制限があるが超遠距離攻撃ができる</a:t>
            </a:r>
          </a:p>
          <a:p>
            <a:r>
              <a:rPr lang="ja-JP" altLang="en-US" sz="2000" dirty="0" smtClean="0"/>
              <a:t>グレネード：一発きりだが最大火力</a:t>
            </a:r>
          </a:p>
          <a:p>
            <a:r>
              <a:rPr lang="ja-JP" altLang="en-US" sz="2000" dirty="0" smtClean="0"/>
              <a:t>サブマシンガン：低威力低命中で連射する</a:t>
            </a:r>
          </a:p>
          <a:p>
            <a:r>
              <a:rPr lang="ja-JP" altLang="en-US" sz="2000" dirty="0" smtClean="0"/>
              <a:t>ガトリング：リロードの手間があるが超連射武器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543362" y="3993623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80000" y="4763038"/>
            <a:ext cx="3938567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ガンナーのサブ武器</a:t>
            </a:r>
            <a:endParaRPr lang="en-US" altLang="ja-JP" sz="2000" dirty="0"/>
          </a:p>
          <a:p>
            <a:r>
              <a:rPr lang="ja-JP" altLang="en-US" sz="2000" dirty="0"/>
              <a:t>状態異常やデバフを付与する</a:t>
            </a:r>
            <a:endParaRPr lang="en-US" altLang="ja-JP" sz="2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短剣</a:t>
            </a:r>
            <a:endParaRPr lang="en-US" altLang="ja-JP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410333" y="3877610"/>
            <a:ext cx="1260000" cy="12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 flipH="1">
            <a:off x="7418157" y="4983623"/>
            <a:ext cx="1260000" cy="126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43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2918</TotalTime>
  <Words>750</Words>
  <Application>Microsoft Office PowerPoint</Application>
  <PresentationFormat>A4 210 x 297 mm</PresentationFormat>
  <Paragraphs>187</Paragraphs>
  <Slides>16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Microsoft YaHei UI</vt:lpstr>
      <vt:lpstr>ＭＳ Ｐゴシック</vt:lpstr>
      <vt:lpstr>Arial</vt:lpstr>
      <vt:lpstr>Calibri</vt:lpstr>
      <vt:lpstr>Calibri Light</vt:lpstr>
      <vt:lpstr>Judaspriest</vt:lpstr>
      <vt:lpstr>Modern No. 20</vt:lpstr>
      <vt:lpstr>Office テーマ</vt:lpstr>
      <vt:lpstr>PowerPoint プレゼンテーション</vt:lpstr>
      <vt:lpstr>　目次</vt:lpstr>
      <vt:lpstr>　コンセプト</vt:lpstr>
      <vt:lpstr>　ゲームの流れ</vt:lpstr>
      <vt:lpstr>　バトル画面</vt:lpstr>
      <vt:lpstr>　ステータス画面</vt:lpstr>
      <vt:lpstr>　職業と武器</vt:lpstr>
      <vt:lpstr>　ガンナー/銃器＋短剣</vt:lpstr>
      <vt:lpstr>　銃の種類＋短剣</vt:lpstr>
      <vt:lpstr>　ファイター/拳</vt:lpstr>
      <vt:lpstr>　ソルジャー/槍</vt:lpstr>
      <vt:lpstr>　マーセナリー/斧</vt:lpstr>
      <vt:lpstr>　乗り物兵</vt:lpstr>
      <vt:lpstr>　消費アイテム</vt:lpstr>
      <vt:lpstr>　スキル</vt:lpstr>
      <vt:lpstr>　ストーリー導入部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mastar</dc:creator>
  <cp:lastModifiedBy>遠藤伸一</cp:lastModifiedBy>
  <cp:revision>180</cp:revision>
  <dcterms:created xsi:type="dcterms:W3CDTF">2015-07-27T00:53:59Z</dcterms:created>
  <dcterms:modified xsi:type="dcterms:W3CDTF">2017-12-05T01:31:47Z</dcterms:modified>
</cp:coreProperties>
</file>