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1"/>
  </p:notes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</p:sldIdLst>
  <p:sldSz cx="9906000" cy="6858000" type="A4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7" d="100"/>
          <a:sy n="87" d="100"/>
        </p:scale>
        <p:origin x="115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FD7C3D-B619-4FC2-9622-23637602B407}" type="datetimeFigureOut">
              <a:rPr kumimoji="1" lang="ja-JP" altLang="en-US" smtClean="0"/>
              <a:t>2017/11/27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2B8E08-6ABC-4219-A5FE-90A361D985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2696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JU=MON</a:t>
            </a:r>
          </a:p>
          <a:p>
            <a:r>
              <a:rPr kumimoji="1" lang="en-US" altLang="ja-JP" dirty="0"/>
              <a:t>…Judas Monster…</a:t>
            </a:r>
            <a:r>
              <a:rPr kumimoji="1" lang="ja-JP" altLang="en-US" dirty="0"/>
              <a:t>裏切りの魔物</a:t>
            </a:r>
            <a:r>
              <a:rPr kumimoji="1" lang="en-US" altLang="ja-JP" dirty="0"/>
              <a:t>(</a:t>
            </a:r>
            <a:r>
              <a:rPr kumimoji="1" lang="ja-JP" altLang="en-US" dirty="0"/>
              <a:t>改造人間の総称</a:t>
            </a:r>
            <a:r>
              <a:rPr kumimoji="1" lang="en-US" altLang="ja-JP" dirty="0"/>
              <a:t>)</a:t>
            </a:r>
          </a:p>
          <a:p>
            <a:r>
              <a:rPr kumimoji="1" lang="en-US" altLang="ja-JP" dirty="0"/>
              <a:t>…</a:t>
            </a:r>
            <a:r>
              <a:rPr kumimoji="1" lang="ja-JP" altLang="en-US" dirty="0"/>
              <a:t>銃紋</a:t>
            </a:r>
            <a:r>
              <a:rPr kumimoji="1" lang="en-US" altLang="ja-JP" dirty="0"/>
              <a:t>/</a:t>
            </a:r>
            <a:r>
              <a:rPr kumimoji="1" lang="ja-JP" altLang="en-US" dirty="0"/>
              <a:t>呪文</a:t>
            </a:r>
            <a:endParaRPr kumimoji="1" lang="en-US" altLang="ja-JP" dirty="0"/>
          </a:p>
          <a:p>
            <a:r>
              <a:rPr kumimoji="1" lang="en-US" altLang="ja-JP" dirty="0"/>
              <a:t>Freewheel…</a:t>
            </a:r>
            <a:r>
              <a:rPr kumimoji="1" lang="ja-JP" altLang="en-US" dirty="0"/>
              <a:t>自由奔放な　</a:t>
            </a:r>
            <a:r>
              <a:rPr kumimoji="1" lang="en-US" altLang="ja-JP" dirty="0"/>
              <a:t>Exciter…</a:t>
            </a:r>
            <a:r>
              <a:rPr kumimoji="1" lang="ja-JP" altLang="en-US" dirty="0"/>
              <a:t>刺激物</a:t>
            </a:r>
            <a:endParaRPr kumimoji="1" lang="en-US" altLang="ja-JP" dirty="0"/>
          </a:p>
          <a:p>
            <a:r>
              <a:rPr kumimoji="1" lang="ja-JP" altLang="en-US" dirty="0"/>
              <a:t>つまりこのゲームの集中システムを表している</a:t>
            </a:r>
            <a:endParaRPr kumimoji="1" lang="en-US" altLang="ja-JP" dirty="0"/>
          </a:p>
          <a:p>
            <a:r>
              <a:rPr kumimoji="1" lang="ja-JP" altLang="en-US" dirty="0"/>
              <a:t>頭文字とって「</a:t>
            </a:r>
            <a:r>
              <a:rPr kumimoji="1" lang="en-US" altLang="ja-JP" dirty="0"/>
              <a:t>FE</a:t>
            </a:r>
            <a:r>
              <a:rPr kumimoji="1" lang="ja-JP" altLang="en-US" dirty="0"/>
              <a:t>」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B609137-26C3-4903-9983-A17A3C1F084A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24938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B609137-26C3-4903-9983-A17A3C1F084A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7944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4AAB1D-C72E-4EA0-86C9-2033FF6C92F0}" type="datetime1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2017/11/27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10374E-CEDC-4103-8CA4-CF3AC163F670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6177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3226C3-DD51-4632-B57A-26CCC49DA8E5}" type="datetime1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2017/11/27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10374E-CEDC-4103-8CA4-CF3AC163F670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7963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540979E-BD98-4A84-A238-F997E2008B9A}" type="datetime1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2017/11/27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10374E-CEDC-4103-8CA4-CF3AC163F670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9764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906000" cy="928690"/>
          </a:xfrm>
          <a:solidFill>
            <a:schemeClr val="tx1"/>
          </a:solidFill>
        </p:spPr>
        <p:txBody>
          <a:bodyPr>
            <a:noAutofit/>
          </a:bodyPr>
          <a:lstStyle>
            <a:lvl1pPr algn="l">
              <a:defRPr sz="5400">
                <a:ln>
                  <a:solidFill>
                    <a:srgbClr val="0070C0"/>
                  </a:solidFill>
                </a:ln>
                <a:solidFill>
                  <a:schemeClr val="bg1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</a:defRPr>
            </a:lvl1pPr>
          </a:lstStyle>
          <a:p>
            <a:r>
              <a:rPr lang="ja-JP" altLang="en-US" dirty="0"/>
              <a:t>　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8" y="1203325"/>
            <a:ext cx="8543925" cy="4351338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24963" y="6356352"/>
            <a:ext cx="563563" cy="365125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10374E-CEDC-4103-8CA4-CF3AC163F670}" type="slidenum">
              <a:rPr kumimoji="1" lang="ja-JP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4318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BFE7EF1-E734-46B0-8BF5-7D647C73119E}" type="datetime1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2017/11/27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10374E-CEDC-4103-8CA4-CF3AC163F670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3278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47850E-1018-4C42-85FD-88DE106BEFEC}" type="datetime1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2017/11/27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10374E-CEDC-4103-8CA4-CF3AC163F670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363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0E1BC15-3B00-4DD7-8713-7588341ACFF2}" type="datetime1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2017/11/27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10374E-CEDC-4103-8CA4-CF3AC163F670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8463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9B39A0-5F5B-495D-9A9C-23C63B43B35F}" type="datetime1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2017/11/27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10374E-CEDC-4103-8CA4-CF3AC163F670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4623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5406CFE-C0F6-4ACB-821E-790271F9C128}" type="datetime1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2017/11/27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10374E-CEDC-4103-8CA4-CF3AC163F670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1168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644280-E391-4FAD-8430-24AA8658D120}" type="datetime1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2017/11/27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10374E-CEDC-4103-8CA4-CF3AC163F670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4535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2AAC95-9289-465A-84F7-0FAA4B219EFE}" type="datetime1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2017/11/27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10374E-CEDC-4103-8CA4-CF3AC163F670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2182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143801-CB7D-48B6-B738-3824FEC07774}" type="datetime1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2017/11/27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10374E-CEDC-4103-8CA4-CF3AC163F670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3568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サブタイトル 2"/>
          <p:cNvSpPr txBox="1">
            <a:spLocks/>
          </p:cNvSpPr>
          <p:nvPr/>
        </p:nvSpPr>
        <p:spPr>
          <a:xfrm>
            <a:off x="82767" y="181419"/>
            <a:ext cx="1842748" cy="843817"/>
          </a:xfrm>
          <a:prstGeom prst="rect">
            <a:avLst/>
          </a:prstGeom>
        </p:spPr>
        <p:txBody>
          <a:bodyPr vert="horz" lIns="74295" tIns="37148" rIns="74295" bIns="37148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ja-JP" altLang="en-US" dirty="0" smtClean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50" charset="-128"/>
              </a:rPr>
              <a:t>キャラクター</a:t>
            </a:r>
            <a:r>
              <a:rPr lang="en-US" altLang="ja-JP" dirty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50" charset="-128"/>
              </a:rPr>
              <a:t/>
            </a:r>
            <a:br>
              <a:rPr lang="en-US" altLang="ja-JP" dirty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50" charset="-128"/>
              </a:rPr>
            </a:br>
            <a:r>
              <a:rPr kumimoji="1" lang="ja-JP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設定集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6" name="サブタイトル 2"/>
          <p:cNvSpPr txBox="1">
            <a:spLocks/>
          </p:cNvSpPr>
          <p:nvPr/>
        </p:nvSpPr>
        <p:spPr>
          <a:xfrm>
            <a:off x="841755" y="1640698"/>
            <a:ext cx="8222487" cy="1925781"/>
          </a:xfrm>
          <a:prstGeom prst="rect">
            <a:avLst/>
          </a:prstGeom>
        </p:spPr>
        <p:txBody>
          <a:bodyPr vert="horz" lIns="74295" tIns="37148" rIns="74295" bIns="37148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z="11500" b="0" i="0" u="none" strike="noStrike" kern="1200" cap="none" spc="0" normalizeH="0" baseline="0" noProof="0" dirty="0">
                <a:ln>
                  <a:solidFill>
                    <a:srgbClr val="FF0000"/>
                  </a:solidFill>
                </a:ln>
                <a:gradFill flip="none" rotWithShape="1">
                  <a:gsLst>
                    <a:gs pos="0">
                      <a:srgbClr val="44546A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44546A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44546A">
                        <a:lumMod val="75000"/>
                        <a:shade val="100000"/>
                        <a:satMod val="115000"/>
                      </a:srgbClr>
                    </a:gs>
                  </a:gsLst>
                  <a:lin ang="5400000" scaled="1"/>
                  <a:tileRect/>
                </a:gradFill>
                <a:effectLst>
                  <a:glow rad="139700">
                    <a:srgbClr val="ED7D31">
                      <a:satMod val="175000"/>
                      <a:alpha val="40000"/>
                    </a:srgbClr>
                  </a:glow>
                </a:effectLst>
                <a:uLnTx/>
                <a:uFillTx/>
                <a:latin typeface="Judaspriest" panose="00000400000000000000" pitchFamily="2" charset="0"/>
                <a:ea typeface="ＭＳ Ｐゴシック" panose="020B0600070205080204" pitchFamily="50" charset="-128"/>
                <a:cs typeface="+mn-cs"/>
              </a:rPr>
              <a:t>F</a:t>
            </a:r>
            <a:r>
              <a:rPr kumimoji="1" lang="en-US" altLang="ja-JP" sz="8000" b="0" i="0" u="none" strike="noStrike" kern="1200" cap="none" spc="0" normalizeH="0" baseline="0" noProof="0" dirty="0">
                <a:ln>
                  <a:solidFill>
                    <a:srgbClr val="FF0000"/>
                  </a:solidFill>
                </a:ln>
                <a:gradFill flip="none" rotWithShape="1">
                  <a:gsLst>
                    <a:gs pos="0">
                      <a:srgbClr val="44546A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44546A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44546A">
                        <a:lumMod val="75000"/>
                        <a:shade val="100000"/>
                        <a:satMod val="115000"/>
                      </a:srgbClr>
                    </a:gs>
                  </a:gsLst>
                  <a:lin ang="5400000" scaled="1"/>
                  <a:tileRect/>
                </a:gradFill>
                <a:effectLst/>
                <a:uLnTx/>
                <a:uFillTx/>
                <a:latin typeface="Judaspriest" panose="00000400000000000000" pitchFamily="2" charset="0"/>
                <a:ea typeface="ＭＳ Ｐゴシック" panose="020B0600070205080204" pitchFamily="50" charset="-128"/>
                <a:cs typeface="+mn-cs"/>
              </a:rPr>
              <a:t>reewheel </a:t>
            </a:r>
            <a:r>
              <a:rPr kumimoji="1" lang="en-US" altLang="ja-JP" sz="11500" b="0" i="0" u="none" strike="noStrike" kern="1200" cap="none" spc="0" normalizeH="0" baseline="0" noProof="0" dirty="0">
                <a:ln>
                  <a:solidFill>
                    <a:srgbClr val="FF0000"/>
                  </a:solidFill>
                </a:ln>
                <a:gradFill flip="none" rotWithShape="1">
                  <a:gsLst>
                    <a:gs pos="0">
                      <a:srgbClr val="44546A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44546A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44546A">
                        <a:lumMod val="75000"/>
                        <a:shade val="100000"/>
                        <a:satMod val="115000"/>
                      </a:srgbClr>
                    </a:gs>
                  </a:gsLst>
                  <a:lin ang="5400000" scaled="1"/>
                  <a:tileRect/>
                </a:gradFill>
                <a:effectLst>
                  <a:glow rad="139700">
                    <a:srgbClr val="ED7D31">
                      <a:satMod val="175000"/>
                      <a:alpha val="40000"/>
                    </a:srgbClr>
                  </a:glow>
                </a:effectLst>
                <a:uLnTx/>
                <a:uFillTx/>
                <a:latin typeface="Judaspriest" panose="00000400000000000000" pitchFamily="2" charset="0"/>
                <a:ea typeface="ＭＳ Ｐゴシック" panose="020B0600070205080204" pitchFamily="50" charset="-128"/>
                <a:cs typeface="+mn-cs"/>
              </a:rPr>
              <a:t>E</a:t>
            </a:r>
            <a:r>
              <a:rPr kumimoji="1" lang="en-US" altLang="ja-JP" sz="8000" b="0" i="0" u="none" strike="noStrike" kern="1200" cap="none" spc="0" normalizeH="0" baseline="0" noProof="0" dirty="0">
                <a:ln>
                  <a:solidFill>
                    <a:srgbClr val="FF0000"/>
                  </a:solidFill>
                </a:ln>
                <a:gradFill flip="none" rotWithShape="1">
                  <a:gsLst>
                    <a:gs pos="0">
                      <a:srgbClr val="44546A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44546A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44546A">
                        <a:lumMod val="75000"/>
                        <a:shade val="100000"/>
                        <a:satMod val="115000"/>
                      </a:srgbClr>
                    </a:gs>
                  </a:gsLst>
                  <a:lin ang="5400000" scaled="1"/>
                  <a:tileRect/>
                </a:gradFill>
                <a:effectLst/>
                <a:uLnTx/>
                <a:uFillTx/>
                <a:latin typeface="Judaspriest" panose="00000400000000000000" pitchFamily="2" charset="0"/>
                <a:ea typeface="ＭＳ Ｐゴシック" panose="020B0600070205080204" pitchFamily="50" charset="-128"/>
                <a:cs typeface="+mn-cs"/>
              </a:rPr>
              <a:t>xciter</a:t>
            </a:r>
          </a:p>
        </p:txBody>
      </p:sp>
      <p:sp>
        <p:nvSpPr>
          <p:cNvPr id="2" name="正方形/長方形 1"/>
          <p:cNvSpPr/>
          <p:nvPr/>
        </p:nvSpPr>
        <p:spPr>
          <a:xfrm>
            <a:off x="0" y="6251330"/>
            <a:ext cx="9906000" cy="6066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ジャンル：近未来ストラテジー</a:t>
            </a:r>
            <a:r>
              <a:rPr kumimoji="1" lang="en-US" altLang="ja-JP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RPG</a:t>
            </a:r>
            <a:r>
              <a:rPr kumimoji="1" lang="ja-JP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　開発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：</a:t>
            </a:r>
            <a:r>
              <a:rPr kumimoji="1" lang="en-US" altLang="ja-JP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Unity5.6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　</a:t>
            </a:r>
            <a:r>
              <a:rPr kumimoji="1" lang="ja-JP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機種：</a:t>
            </a:r>
            <a:r>
              <a:rPr kumimoji="1" lang="en-US" altLang="ja-JP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PC</a:t>
            </a:r>
            <a:r>
              <a:rPr kumimoji="1" lang="ja-JP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　ターゲット：</a:t>
            </a:r>
            <a:r>
              <a:rPr kumimoji="1" lang="en-US" altLang="ja-JP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RPG</a:t>
            </a:r>
            <a:r>
              <a:rPr kumimoji="1" lang="ja-JP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マニア　</a:t>
            </a: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8497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4800" dirty="0"/>
              <a:t>　コンセプト</a:t>
            </a:r>
            <a:endParaRPr kumimoji="1" lang="ja-JP" altLang="en-US" sz="48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>
          <a:xfrm>
            <a:off x="681038" y="1202401"/>
            <a:ext cx="8543925" cy="1876465"/>
          </a:xfrm>
        </p:spPr>
        <p:txBody>
          <a:bodyPr anchor="ctr" anchorCtr="0">
            <a:normAutofit/>
          </a:bodyPr>
          <a:lstStyle/>
          <a:p>
            <a:pPr algn="ctr"/>
            <a:r>
              <a:rPr lang="ja-JP" altLang="en-US" sz="4800" dirty="0">
                <a:solidFill>
                  <a:srgbClr val="FF0000"/>
                </a:solidFill>
              </a:rPr>
              <a:t>銃</a:t>
            </a:r>
            <a:r>
              <a:rPr lang="ja-JP" altLang="en-US" sz="4800" dirty="0" smtClean="0">
                <a:solidFill>
                  <a:srgbClr val="FF0000"/>
                </a:solidFill>
              </a:rPr>
              <a:t>火器</a:t>
            </a:r>
            <a:r>
              <a:rPr lang="en-US" altLang="ja-JP" sz="4800" dirty="0" smtClean="0"/>
              <a:t>×</a:t>
            </a:r>
            <a:r>
              <a:rPr lang="ja-JP" altLang="en-US" sz="4800" dirty="0" smtClean="0">
                <a:solidFill>
                  <a:srgbClr val="FF0000"/>
                </a:solidFill>
              </a:rPr>
              <a:t>近未来</a:t>
            </a:r>
            <a:r>
              <a:rPr lang="en-US" altLang="ja-JP" sz="4800" dirty="0" smtClean="0"/>
              <a:t>×</a:t>
            </a:r>
            <a:r>
              <a:rPr lang="ja-JP" altLang="en-US" sz="4800" dirty="0" smtClean="0">
                <a:solidFill>
                  <a:srgbClr val="FF0000"/>
                </a:solidFill>
              </a:rPr>
              <a:t>サバイバル</a:t>
            </a:r>
            <a:endParaRPr lang="en-US" altLang="ja-JP" sz="4800" dirty="0" smtClean="0">
              <a:solidFill>
                <a:srgbClr val="FF0000"/>
              </a:solidFill>
            </a:endParaRPr>
          </a:p>
          <a:p>
            <a:pPr algn="ctr"/>
            <a:r>
              <a:rPr lang="en-US" altLang="ja-JP" sz="4800" dirty="0" smtClean="0"/>
              <a:t>FPS</a:t>
            </a:r>
            <a:r>
              <a:rPr lang="ja-JP" altLang="en-US" sz="4800" dirty="0" smtClean="0"/>
              <a:t>感覚</a:t>
            </a:r>
            <a:r>
              <a:rPr lang="ja-JP" altLang="en-US" sz="4800" dirty="0"/>
              <a:t>の</a:t>
            </a:r>
            <a:r>
              <a:rPr lang="ja-JP" altLang="en-US" sz="4800" dirty="0" smtClean="0"/>
              <a:t>ストラテジー</a:t>
            </a:r>
            <a:r>
              <a:rPr lang="en-US" altLang="ja-JP" sz="4800" dirty="0" smtClean="0"/>
              <a:t>RPG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10374E-CEDC-4103-8CA4-CF3AC163F670}" type="slidenum">
              <a:rPr kumimoji="1" lang="ja-JP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6" name="サブタイトル 2"/>
          <p:cNvSpPr txBox="1">
            <a:spLocks/>
          </p:cNvSpPr>
          <p:nvPr/>
        </p:nvSpPr>
        <p:spPr>
          <a:xfrm>
            <a:off x="1714501" y="3429001"/>
            <a:ext cx="6476998" cy="690970"/>
          </a:xfrm>
          <a:prstGeom prst="rect">
            <a:avLst/>
          </a:prstGeom>
        </p:spPr>
        <p:txBody>
          <a:bodyPr vert="horz" lIns="74295" tIns="37148" rIns="74295" bIns="37148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ja-JP" altLang="en-US" dirty="0" smtClean="0">
                <a:solidFill>
                  <a:srgbClr val="FF0000"/>
                </a:solidFill>
                <a:latin typeface="Calibri" panose="020F0502020204030204"/>
                <a:ea typeface="ＭＳ Ｐゴシック" panose="020B0600070205080204" pitchFamily="50" charset="-128"/>
              </a:rPr>
              <a:t>一　</a:t>
            </a:r>
            <a:r>
              <a:rPr lang="ja-JP" altLang="en-US" dirty="0" smtClean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50" charset="-128"/>
              </a:rPr>
              <a:t>豊富な射程</a:t>
            </a:r>
            <a:r>
              <a:rPr lang="ja-JP" altLang="en-US" dirty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50" charset="-128"/>
              </a:rPr>
              <a:t>と</a:t>
            </a:r>
            <a:r>
              <a:rPr lang="ja-JP" altLang="en-US" dirty="0" smtClean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50" charset="-128"/>
              </a:rPr>
              <a:t>武器を使って敵を倒す　</a:t>
            </a:r>
            <a:r>
              <a:rPr lang="ja-JP" altLang="en-US" dirty="0" smtClean="0">
                <a:solidFill>
                  <a:srgbClr val="FF0000"/>
                </a:solidFill>
                <a:latin typeface="Calibri" panose="020F0502020204030204"/>
                <a:ea typeface="ＭＳ Ｐゴシック" panose="020B0600070205080204" pitchFamily="50" charset="-128"/>
              </a:rPr>
              <a:t>一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</a:endParaRPr>
          </a:p>
        </p:txBody>
      </p:sp>
      <p:sp>
        <p:nvSpPr>
          <p:cNvPr id="7" name="サブタイトル 2"/>
          <p:cNvSpPr txBox="1">
            <a:spLocks/>
          </p:cNvSpPr>
          <p:nvPr/>
        </p:nvSpPr>
        <p:spPr>
          <a:xfrm>
            <a:off x="1714501" y="4172034"/>
            <a:ext cx="6476998" cy="690970"/>
          </a:xfrm>
          <a:prstGeom prst="rect">
            <a:avLst/>
          </a:prstGeom>
        </p:spPr>
        <p:txBody>
          <a:bodyPr vert="horz" lIns="74295" tIns="37148" rIns="74295" bIns="37148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ja-JP" altLang="en-US" dirty="0" smtClean="0">
                <a:solidFill>
                  <a:srgbClr val="FF0000"/>
                </a:solidFill>
                <a:latin typeface="Calibri" panose="020F0502020204030204"/>
                <a:ea typeface="ＭＳ Ｐゴシック" panose="020B0600070205080204" pitchFamily="50" charset="-128"/>
              </a:rPr>
              <a:t>二　</a:t>
            </a:r>
            <a:r>
              <a:rPr lang="ja-JP" altLang="en-US" dirty="0" smtClean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50" charset="-128"/>
              </a:rPr>
              <a:t>燃料と弾丸の耐久が重要　</a:t>
            </a:r>
            <a:r>
              <a:rPr lang="ja-JP" altLang="en-US" dirty="0" smtClean="0">
                <a:solidFill>
                  <a:srgbClr val="FF0000"/>
                </a:solidFill>
                <a:latin typeface="Calibri" panose="020F0502020204030204"/>
                <a:ea typeface="ＭＳ Ｐゴシック" panose="020B0600070205080204" pitchFamily="50" charset="-128"/>
              </a:rPr>
              <a:t>二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</a:endParaRPr>
          </a:p>
        </p:txBody>
      </p:sp>
      <p:sp>
        <p:nvSpPr>
          <p:cNvPr id="8" name="サブタイトル 2"/>
          <p:cNvSpPr txBox="1">
            <a:spLocks/>
          </p:cNvSpPr>
          <p:nvPr/>
        </p:nvSpPr>
        <p:spPr>
          <a:xfrm>
            <a:off x="1714501" y="4915067"/>
            <a:ext cx="6476998" cy="690970"/>
          </a:xfrm>
          <a:prstGeom prst="rect">
            <a:avLst/>
          </a:prstGeom>
        </p:spPr>
        <p:txBody>
          <a:bodyPr vert="horz" lIns="74295" tIns="37148" rIns="74295" bIns="37148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ja-JP" altLang="en-US" dirty="0" smtClean="0">
                <a:solidFill>
                  <a:srgbClr val="FF0000"/>
                </a:solidFill>
                <a:latin typeface="Calibri" panose="020F0502020204030204"/>
                <a:ea typeface="ＭＳ Ｐゴシック" panose="020B0600070205080204" pitchFamily="50" charset="-128"/>
              </a:rPr>
              <a:t>三　</a:t>
            </a:r>
            <a:r>
              <a:rPr lang="ja-JP" altLang="en-US" dirty="0" smtClean="0">
                <a:latin typeface="Calibri" panose="020F0502020204030204"/>
                <a:ea typeface="ＭＳ Ｐゴシック" panose="020B0600070205080204" pitchFamily="50" charset="-128"/>
              </a:rPr>
              <a:t>近未来ステージのストラテジー</a:t>
            </a:r>
            <a:r>
              <a:rPr lang="ja-JP" altLang="en-US" dirty="0" smtClean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50" charset="-128"/>
              </a:rPr>
              <a:t>　</a:t>
            </a:r>
            <a:r>
              <a:rPr lang="ja-JP" altLang="en-US" dirty="0" smtClean="0">
                <a:solidFill>
                  <a:srgbClr val="FF0000"/>
                </a:solidFill>
                <a:latin typeface="Calibri" panose="020F0502020204030204"/>
                <a:ea typeface="ＭＳ Ｐゴシック" panose="020B0600070205080204" pitchFamily="50" charset="-128"/>
              </a:rPr>
              <a:t>三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01472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4800" dirty="0" smtClean="0"/>
              <a:t>　</a:t>
            </a:r>
            <a:r>
              <a:rPr kumimoji="1" lang="ja-JP" altLang="en-US" sz="4800" dirty="0" smtClean="0"/>
              <a:t>序章プロット</a:t>
            </a:r>
            <a:endParaRPr kumimoji="1" lang="ja-JP" altLang="en-US" sz="48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sz="1800" dirty="0" smtClean="0"/>
              <a:t>2100</a:t>
            </a:r>
            <a:r>
              <a:rPr kumimoji="1" lang="ja-JP" altLang="en-US" sz="1800" dirty="0" smtClean="0"/>
              <a:t>年の地球は二つの世界に分けられていた</a:t>
            </a:r>
            <a:endParaRPr kumimoji="1" lang="en-US" altLang="ja-JP" sz="1800" dirty="0" smtClean="0"/>
          </a:p>
          <a:p>
            <a:r>
              <a:rPr lang="ja-JP" altLang="en-US" sz="1800" dirty="0" smtClean="0"/>
              <a:t>強大国家が立ち並ぶ地上世界</a:t>
            </a:r>
            <a:r>
              <a:rPr lang="ja-JP" altLang="en-US" sz="1800" dirty="0" smtClean="0">
                <a:solidFill>
                  <a:srgbClr val="FF0000"/>
                </a:solidFill>
              </a:rPr>
              <a:t>ハイランド</a:t>
            </a:r>
            <a:r>
              <a:rPr lang="ja-JP" altLang="en-US" sz="1800" dirty="0" smtClean="0"/>
              <a:t>、暗殺組織が闊歩する地下帝国</a:t>
            </a:r>
            <a:r>
              <a:rPr lang="ja-JP" altLang="en-US" sz="1800" dirty="0" smtClean="0">
                <a:solidFill>
                  <a:srgbClr val="FF0000"/>
                </a:solidFill>
              </a:rPr>
              <a:t>ローマニア</a:t>
            </a:r>
            <a:endParaRPr lang="en-US" altLang="ja-JP" sz="1800" dirty="0" smtClean="0">
              <a:solidFill>
                <a:srgbClr val="FF0000"/>
              </a:solidFill>
            </a:endParaRPr>
          </a:p>
          <a:p>
            <a:r>
              <a:rPr kumimoji="1" lang="ja-JP" altLang="en-US" sz="1800" dirty="0" smtClean="0"/>
              <a:t>主人公</a:t>
            </a:r>
            <a:r>
              <a:rPr kumimoji="1" lang="ja-JP" altLang="en-US" sz="1800" dirty="0" smtClean="0">
                <a:solidFill>
                  <a:srgbClr val="FF0000"/>
                </a:solidFill>
              </a:rPr>
              <a:t>ヒュー・エヴァンス</a:t>
            </a:r>
            <a:r>
              <a:rPr kumimoji="1" lang="ja-JP" altLang="en-US" sz="1800" dirty="0" smtClean="0"/>
              <a:t>は暗殺組織</a:t>
            </a:r>
            <a:r>
              <a:rPr kumimoji="1" lang="en-US" altLang="ja-JP" sz="1800" dirty="0" smtClean="0">
                <a:solidFill>
                  <a:srgbClr val="FF0000"/>
                </a:solidFill>
              </a:rPr>
              <a:t>JPZ</a:t>
            </a:r>
            <a:r>
              <a:rPr kumimoji="1" lang="ja-JP" altLang="en-US" sz="1800" dirty="0" smtClean="0"/>
              <a:t>に所属する暗殺者。実父</a:t>
            </a:r>
            <a:r>
              <a:rPr kumimoji="1" lang="ja-JP" altLang="en-US" sz="1800" dirty="0" smtClean="0">
                <a:solidFill>
                  <a:srgbClr val="FF0000"/>
                </a:solidFill>
              </a:rPr>
              <a:t>レナード</a:t>
            </a:r>
            <a:r>
              <a:rPr kumimoji="1" lang="ja-JP" altLang="en-US" sz="1800" dirty="0" smtClean="0"/>
              <a:t>は組織長でもあるが、彼からは寵愛を受けずに育った</a:t>
            </a:r>
            <a:endParaRPr kumimoji="1" lang="en-US" altLang="ja-JP" sz="1800" dirty="0" smtClean="0"/>
          </a:p>
          <a:p>
            <a:r>
              <a:rPr kumimoji="1" lang="ja-JP" altLang="en-US" sz="1800" dirty="0" smtClean="0"/>
              <a:t>親友の</a:t>
            </a:r>
            <a:r>
              <a:rPr kumimoji="1" lang="ja-JP" altLang="en-US" sz="1800" dirty="0" smtClean="0">
                <a:solidFill>
                  <a:srgbClr val="FF0000"/>
                </a:solidFill>
              </a:rPr>
              <a:t>アイン</a:t>
            </a:r>
            <a:r>
              <a:rPr kumimoji="1" lang="ja-JP" altLang="en-US" sz="1800" dirty="0" smtClean="0"/>
              <a:t>と訓練に励む中、一通の手紙が届く</a:t>
            </a:r>
            <a:endParaRPr kumimoji="1" lang="en-US" altLang="ja-JP" sz="1800" dirty="0" smtClean="0"/>
          </a:p>
          <a:p>
            <a:r>
              <a:rPr lang="ja-JP" altLang="en-US" sz="1800" dirty="0" smtClean="0"/>
              <a:t>「親愛なる息子よ　お前に命令を与える　敵対組織を撃滅し、上の世界ハイランドを目指せ　私はそこで待っている</a:t>
            </a:r>
            <a:r>
              <a:rPr lang="en-US" altLang="ja-JP" sz="1800" dirty="0" smtClean="0"/>
              <a:t>…</a:t>
            </a:r>
            <a:r>
              <a:rPr lang="ja-JP" altLang="en-US" sz="1800" dirty="0" smtClean="0"/>
              <a:t>」</a:t>
            </a:r>
            <a:endParaRPr lang="en-US" altLang="ja-JP" sz="1800" dirty="0" smtClean="0"/>
          </a:p>
          <a:p>
            <a:r>
              <a:rPr kumimoji="1" lang="ja-JP" altLang="en-US" sz="1800" dirty="0" smtClean="0"/>
              <a:t>最初は疑っていたヒューだが、現状の閉塞感を同僚たち</a:t>
            </a:r>
            <a:r>
              <a:rPr kumimoji="1" lang="en-US" altLang="ja-JP" sz="1800" dirty="0" smtClean="0"/>
              <a:t>…</a:t>
            </a:r>
            <a:r>
              <a:rPr kumimoji="1" lang="ja-JP" altLang="en-US" sz="1800" dirty="0" smtClean="0"/>
              <a:t>凄腕の</a:t>
            </a:r>
            <a:r>
              <a:rPr kumimoji="1" lang="ja-JP" altLang="en-US" sz="1800" dirty="0" smtClean="0">
                <a:solidFill>
                  <a:srgbClr val="FF0000"/>
                </a:solidFill>
              </a:rPr>
              <a:t>キース</a:t>
            </a:r>
            <a:r>
              <a:rPr kumimoji="1" lang="ja-JP" altLang="en-US" sz="1800" dirty="0" smtClean="0"/>
              <a:t>と拳士</a:t>
            </a:r>
            <a:r>
              <a:rPr kumimoji="1" lang="ja-JP" altLang="en-US" sz="1800" dirty="0" smtClean="0">
                <a:solidFill>
                  <a:srgbClr val="FF0000"/>
                </a:solidFill>
              </a:rPr>
              <a:t>ケン</a:t>
            </a:r>
            <a:r>
              <a:rPr kumimoji="1" lang="ja-JP" altLang="en-US" sz="1800" dirty="0" smtClean="0"/>
              <a:t>が刺激したことで、その命令を受けることになる。その瞬間物陰から現れたのは本部から遣わされたという傭兵</a:t>
            </a:r>
            <a:r>
              <a:rPr kumimoji="1" lang="ja-JP" altLang="en-US" sz="1800" dirty="0" smtClean="0">
                <a:solidFill>
                  <a:srgbClr val="FF0000"/>
                </a:solidFill>
              </a:rPr>
              <a:t>ゲイリー　</a:t>
            </a:r>
            <a:r>
              <a:rPr kumimoji="1" lang="ja-JP" altLang="en-US" sz="1800" dirty="0" smtClean="0"/>
              <a:t>この</a:t>
            </a:r>
            <a:r>
              <a:rPr kumimoji="1" lang="en-US" altLang="ja-JP" sz="1800" dirty="0" smtClean="0"/>
              <a:t>5</a:t>
            </a:r>
            <a:r>
              <a:rPr kumimoji="1" lang="ja-JP" altLang="en-US" sz="1800" dirty="0" smtClean="0"/>
              <a:t>名で部隊を結成する</a:t>
            </a:r>
            <a:endParaRPr kumimoji="1" lang="en-US" altLang="ja-JP" sz="1800" dirty="0" smtClean="0"/>
          </a:p>
          <a:p>
            <a:r>
              <a:rPr lang="ja-JP" altLang="en-US" sz="1800" dirty="0"/>
              <a:t>ヒューたちが目をつけたのは、近くの小さな組織</a:t>
            </a:r>
            <a:r>
              <a:rPr lang="ja-JP" altLang="en-US" sz="1800" dirty="0">
                <a:solidFill>
                  <a:srgbClr val="FF0000"/>
                </a:solidFill>
              </a:rPr>
              <a:t>ローシーフ</a:t>
            </a:r>
            <a:r>
              <a:rPr lang="ja-JP" altLang="en-US" sz="1800" dirty="0"/>
              <a:t>　彼らはならず者上がりであり、その実力はたかが知れていたと考えていた</a:t>
            </a:r>
            <a:endParaRPr lang="en-US" altLang="ja-JP" sz="1800" dirty="0"/>
          </a:p>
          <a:p>
            <a:r>
              <a:rPr lang="ja-JP" altLang="en-US" sz="1800" dirty="0"/>
              <a:t>だが、予想外の苦戦を強いられ部隊は危機的状況に。そこに現れた謎の老スナイパー</a:t>
            </a:r>
            <a:r>
              <a:rPr lang="ja-JP" altLang="en-US" sz="1800" dirty="0">
                <a:solidFill>
                  <a:srgbClr val="FF0000"/>
                </a:solidFill>
              </a:rPr>
              <a:t>ジェーコブ</a:t>
            </a:r>
            <a:r>
              <a:rPr lang="ja-JP" altLang="en-US" sz="1800" dirty="0"/>
              <a:t>の助けをかり、その場はくぐり抜ける</a:t>
            </a:r>
            <a:r>
              <a:rPr lang="ja-JP" altLang="en-US" sz="1800" dirty="0" smtClean="0"/>
              <a:t>が</a:t>
            </a:r>
            <a:r>
              <a:rPr lang="en-US" altLang="ja-JP" sz="1800" dirty="0"/>
              <a:t>…</a:t>
            </a:r>
            <a:endParaRPr lang="ja-JP" altLang="en-US" sz="18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10374E-CEDC-4103-8CA4-CF3AC163F670}" type="slidenum">
              <a:rPr kumimoji="1" lang="ja-JP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4602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3600" dirty="0" smtClean="0"/>
              <a:t>　ユニット①　</a:t>
            </a:r>
            <a:r>
              <a:rPr kumimoji="1" lang="ja-JP" altLang="en-US" sz="4800" dirty="0" smtClean="0"/>
              <a:t>ヒュー</a:t>
            </a:r>
            <a:endParaRPr kumimoji="1" lang="ja-JP" altLang="en-US" sz="36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81039" y="1203324"/>
            <a:ext cx="2510570" cy="4898537"/>
          </a:xfrm>
        </p:spPr>
        <p:txBody>
          <a:bodyPr>
            <a:normAutofit/>
          </a:bodyPr>
          <a:lstStyle/>
          <a:p>
            <a:r>
              <a:rPr kumimoji="1" lang="ja-JP" altLang="en-US" sz="2000" dirty="0" smtClean="0"/>
              <a:t>ヒュー・エヴァンス</a:t>
            </a:r>
            <a:endParaRPr kumimoji="1" lang="en-US" altLang="ja-JP" sz="2000" dirty="0" smtClean="0"/>
          </a:p>
          <a:p>
            <a:r>
              <a:rPr lang="en-US" altLang="ja-JP" sz="2000" dirty="0"/>
              <a:t>Hugh </a:t>
            </a:r>
            <a:r>
              <a:rPr lang="en-US" altLang="ja-JP" sz="2000" dirty="0" smtClean="0"/>
              <a:t>Evans</a:t>
            </a:r>
          </a:p>
          <a:p>
            <a:endParaRPr lang="en-US" altLang="ja-JP" sz="2000" dirty="0" smtClean="0"/>
          </a:p>
          <a:p>
            <a:r>
              <a:rPr lang="ja-JP" altLang="en-US" sz="1600" dirty="0" smtClean="0"/>
              <a:t>年齢：</a:t>
            </a:r>
            <a:r>
              <a:rPr lang="en-US" altLang="ja-JP" sz="1600" dirty="0" smtClean="0"/>
              <a:t>20</a:t>
            </a:r>
            <a:r>
              <a:rPr lang="ja-JP" altLang="en-US" sz="1600" dirty="0" smtClean="0"/>
              <a:t>歳</a:t>
            </a:r>
            <a:r>
              <a:rPr lang="en-US" altLang="ja-JP" sz="1600" dirty="0" smtClean="0"/>
              <a:t>(</a:t>
            </a:r>
            <a:r>
              <a:rPr lang="ja-JP" altLang="en-US" sz="1600" dirty="0" smtClean="0"/>
              <a:t>部隊最年少</a:t>
            </a:r>
            <a:r>
              <a:rPr lang="en-US" altLang="ja-JP" sz="1600" dirty="0" smtClean="0"/>
              <a:t>)</a:t>
            </a:r>
          </a:p>
          <a:p>
            <a:r>
              <a:rPr lang="ja-JP" altLang="en-US" sz="1600" dirty="0" smtClean="0"/>
              <a:t>出身：イングランド</a:t>
            </a:r>
            <a:endParaRPr lang="en-US" altLang="ja-JP" sz="1600" dirty="0" smtClean="0"/>
          </a:p>
          <a:p>
            <a:r>
              <a:rPr lang="ja-JP" altLang="en-US" sz="1600" dirty="0" smtClean="0"/>
              <a:t>装備：</a:t>
            </a:r>
            <a:r>
              <a:rPr lang="en-US" altLang="ja-JP" sz="1600" dirty="0" smtClean="0">
                <a:solidFill>
                  <a:srgbClr val="000000"/>
                </a:solidFill>
                <a:ea typeface="ＭＳ ゴシック" panose="020B0609070205080204" pitchFamily="49" charset="-128"/>
              </a:rPr>
              <a:t>AK-47</a:t>
            </a:r>
            <a:r>
              <a:rPr lang="ja-JP" altLang="en-US" sz="1600" dirty="0" smtClean="0"/>
              <a:t>　短剣</a:t>
            </a:r>
            <a:endParaRPr lang="en-US" altLang="ja-JP" sz="1600" dirty="0" smtClean="0"/>
          </a:p>
          <a:p>
            <a:r>
              <a:rPr lang="ja-JP" altLang="en-US" sz="1600" dirty="0" smtClean="0"/>
              <a:t>・テーマカラーは青？　血気盛んな主人公</a:t>
            </a:r>
            <a:r>
              <a:rPr lang="en-US" altLang="ja-JP" sz="1600" dirty="0"/>
              <a:t/>
            </a:r>
            <a:br>
              <a:rPr lang="en-US" altLang="ja-JP" sz="1600" dirty="0"/>
            </a:br>
            <a:r>
              <a:rPr lang="ja-JP" altLang="en-US" sz="1600" dirty="0" smtClean="0"/>
              <a:t>ロン毛にはいかないけど髪長めでイケメンでいい</a:t>
            </a:r>
            <a:endParaRPr lang="en-US" altLang="ja-JP" sz="1600" dirty="0"/>
          </a:p>
          <a:p>
            <a:r>
              <a:rPr lang="ja-JP" altLang="en-US" sz="1600" dirty="0" smtClean="0"/>
              <a:t>・首に</a:t>
            </a:r>
            <a:r>
              <a:rPr lang="en-US" altLang="ja-JP" sz="1600" dirty="0" smtClean="0">
                <a:solidFill>
                  <a:schemeClr val="accent5"/>
                </a:solidFill>
              </a:rPr>
              <a:t>X07</a:t>
            </a:r>
            <a:r>
              <a:rPr lang="ja-JP" altLang="en-US" sz="1600" dirty="0" smtClean="0"/>
              <a:t>という紋章がある</a:t>
            </a:r>
            <a:r>
              <a:rPr lang="en-US" altLang="ja-JP" sz="1600" dirty="0"/>
              <a:t/>
            </a:r>
            <a:br>
              <a:rPr lang="en-US" altLang="ja-JP" sz="1600" dirty="0"/>
            </a:br>
            <a:r>
              <a:rPr lang="ja-JP" altLang="en-US" sz="1600" dirty="0" smtClean="0"/>
              <a:t>危機にこれが光って力を発揮し、状況をくぐり抜けることから「覇者の紋章」と呼ばれる、がそれは人造人間の証に過ぎない</a:t>
            </a:r>
            <a:endParaRPr lang="en-US" altLang="ja-JP" sz="1600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10374E-CEDC-4103-8CA4-CF3AC163F670}" type="slidenum">
              <a:rPr kumimoji="1" lang="ja-JP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10"/>
          <a:stretch/>
        </p:blipFill>
        <p:spPr>
          <a:xfrm>
            <a:off x="4185138" y="1700031"/>
            <a:ext cx="2759319" cy="2346936"/>
          </a:xfrm>
          <a:prstGeom prst="rect">
            <a:avLst/>
          </a:prstGeom>
        </p:spPr>
      </p:pic>
      <p:sp>
        <p:nvSpPr>
          <p:cNvPr id="6" name="サブタイトル 2"/>
          <p:cNvSpPr txBox="1">
            <a:spLocks/>
          </p:cNvSpPr>
          <p:nvPr/>
        </p:nvSpPr>
        <p:spPr>
          <a:xfrm>
            <a:off x="3912577" y="1116624"/>
            <a:ext cx="1427990" cy="481260"/>
          </a:xfrm>
          <a:prstGeom prst="rect">
            <a:avLst/>
          </a:prstGeom>
          <a:ln w="57150">
            <a:solidFill>
              <a:schemeClr val="tx1"/>
            </a:solidFill>
          </a:ln>
        </p:spPr>
        <p:txBody>
          <a:bodyPr vert="horz" lIns="74295" tIns="37148" rIns="74295" bIns="37148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モデル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056" y="2233246"/>
            <a:ext cx="2100907" cy="2053004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5138" y="4286250"/>
            <a:ext cx="2158877" cy="2158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870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3600" dirty="0">
                <a:solidFill>
                  <a:prstClr val="white"/>
                </a:solidFill>
                <a:effectLst>
                  <a:glow rad="63500">
                    <a:srgbClr val="FFC000">
                      <a:satMod val="175000"/>
                      <a:alpha val="40000"/>
                    </a:srgbClr>
                  </a:glow>
                </a:effectLst>
              </a:rPr>
              <a:t>　</a:t>
            </a:r>
            <a:r>
              <a:rPr lang="ja-JP" altLang="en-US" sz="3600" dirty="0" smtClean="0">
                <a:solidFill>
                  <a:prstClr val="white"/>
                </a:solidFill>
                <a:effectLst>
                  <a:glow rad="63500">
                    <a:srgbClr val="FFC000">
                      <a:satMod val="175000"/>
                      <a:alpha val="40000"/>
                    </a:srgbClr>
                  </a:glow>
                </a:effectLst>
              </a:rPr>
              <a:t>ユニット②</a:t>
            </a:r>
            <a:r>
              <a:rPr lang="ja-JP" altLang="en-US" sz="3600" dirty="0">
                <a:solidFill>
                  <a:prstClr val="white"/>
                </a:solidFill>
                <a:effectLst>
                  <a:glow rad="63500">
                    <a:srgbClr val="FFC000">
                      <a:satMod val="175000"/>
                      <a:alpha val="40000"/>
                    </a:srgbClr>
                  </a:glow>
                </a:effectLst>
              </a:rPr>
              <a:t>　</a:t>
            </a:r>
            <a:r>
              <a:rPr lang="ja-JP" altLang="en-US" sz="4800" dirty="0" smtClean="0">
                <a:solidFill>
                  <a:prstClr val="white"/>
                </a:solidFill>
                <a:effectLst>
                  <a:glow rad="63500">
                    <a:srgbClr val="FFC000">
                      <a:satMod val="175000"/>
                      <a:alpha val="40000"/>
                    </a:srgbClr>
                  </a:glow>
                </a:effectLst>
              </a:rPr>
              <a:t>ジェーコブ</a:t>
            </a:r>
            <a:endParaRPr kumimoji="1" lang="ja-JP" altLang="en-US" sz="72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10374E-CEDC-4103-8CA4-CF3AC163F670}" type="slidenum">
              <a:rPr kumimoji="1" lang="ja-JP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5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81039" y="1203325"/>
            <a:ext cx="2510570" cy="4351338"/>
          </a:xfrm>
        </p:spPr>
        <p:txBody>
          <a:bodyPr>
            <a:normAutofit/>
          </a:bodyPr>
          <a:lstStyle/>
          <a:p>
            <a:r>
              <a:rPr lang="ja-JP" altLang="en-US" sz="2000" dirty="0" smtClean="0"/>
              <a:t>ジェーコブ</a:t>
            </a:r>
            <a:endParaRPr lang="en-US" altLang="ja-JP" sz="2000" dirty="0" smtClean="0"/>
          </a:p>
          <a:p>
            <a:r>
              <a:rPr lang="en-US" altLang="ja-JP" sz="2000" dirty="0" smtClean="0"/>
              <a:t>Jacob</a:t>
            </a:r>
          </a:p>
          <a:p>
            <a:endParaRPr lang="en-US" altLang="ja-JP" sz="2000" dirty="0" smtClean="0"/>
          </a:p>
          <a:p>
            <a:r>
              <a:rPr lang="ja-JP" altLang="en-US" sz="1600" dirty="0" smtClean="0"/>
              <a:t>年齢：</a:t>
            </a:r>
            <a:r>
              <a:rPr lang="en-US" altLang="ja-JP" sz="1600" dirty="0"/>
              <a:t>60</a:t>
            </a:r>
            <a:r>
              <a:rPr lang="ja-JP" altLang="en-US" sz="1600" dirty="0" smtClean="0"/>
              <a:t>代</a:t>
            </a:r>
            <a:endParaRPr lang="en-US" altLang="ja-JP" sz="1600" dirty="0" smtClean="0"/>
          </a:p>
          <a:p>
            <a:r>
              <a:rPr lang="ja-JP" altLang="en-US" sz="1600" dirty="0" smtClean="0"/>
              <a:t>出身：イングランド</a:t>
            </a:r>
            <a:endParaRPr lang="en-US" altLang="ja-JP" sz="1600" dirty="0" smtClean="0"/>
          </a:p>
          <a:p>
            <a:r>
              <a:rPr lang="ja-JP" altLang="en-US" sz="1600" dirty="0" smtClean="0"/>
              <a:t>装備：</a:t>
            </a:r>
            <a:r>
              <a:rPr lang="en-US" altLang="ja-JP" sz="1600" dirty="0" smtClean="0">
                <a:solidFill>
                  <a:srgbClr val="000000"/>
                </a:solidFill>
                <a:ea typeface="ＭＳ ゴシック" panose="020B0609070205080204" pitchFamily="49" charset="-128"/>
              </a:rPr>
              <a:t>AK-47 M-24</a:t>
            </a:r>
          </a:p>
          <a:p>
            <a:r>
              <a:rPr lang="ja-JP" altLang="en-US" sz="1600" dirty="0" smtClean="0">
                <a:solidFill>
                  <a:srgbClr val="000000"/>
                </a:solidFill>
                <a:latin typeface="+mn-ea"/>
              </a:rPr>
              <a:t>・痩せ型だが、腰の曲がってないイケてるジジイ</a:t>
            </a:r>
            <a:endParaRPr lang="en-US" altLang="ja-JP" sz="1600" dirty="0" smtClean="0">
              <a:solidFill>
                <a:srgbClr val="000000"/>
              </a:solidFill>
              <a:latin typeface="+mn-ea"/>
            </a:endParaRPr>
          </a:p>
          <a:p>
            <a:r>
              <a:rPr lang="ja-JP" altLang="en-US" sz="1600" dirty="0">
                <a:solidFill>
                  <a:srgbClr val="000000"/>
                </a:solidFill>
                <a:latin typeface="+mn-ea"/>
              </a:rPr>
              <a:t>・</a:t>
            </a:r>
            <a:r>
              <a:rPr lang="ja-JP" altLang="en-US" sz="1600" dirty="0" smtClean="0">
                <a:solidFill>
                  <a:srgbClr val="000000"/>
                </a:solidFill>
                <a:latin typeface="+mn-ea"/>
              </a:rPr>
              <a:t>白髪で苦労の跡が見えまくってる</a:t>
            </a:r>
            <a:endParaRPr lang="en-US" altLang="ja-JP" sz="1600" dirty="0" smtClean="0">
              <a:solidFill>
                <a:srgbClr val="000000"/>
              </a:solidFill>
              <a:latin typeface="+mn-ea"/>
            </a:endParaRPr>
          </a:p>
          <a:p>
            <a:r>
              <a:rPr lang="ja-JP" altLang="en-US" sz="1600" dirty="0" smtClean="0"/>
              <a:t>・本名はロドニー・エヴァンス　ヒューの実祖父つまりレナードの実父</a:t>
            </a:r>
            <a:endParaRPr lang="en-US" altLang="ja-JP" sz="1600" dirty="0" smtClean="0"/>
          </a:p>
        </p:txBody>
      </p:sp>
      <p:sp>
        <p:nvSpPr>
          <p:cNvPr id="6" name="サブタイトル 2"/>
          <p:cNvSpPr txBox="1">
            <a:spLocks/>
          </p:cNvSpPr>
          <p:nvPr/>
        </p:nvSpPr>
        <p:spPr>
          <a:xfrm>
            <a:off x="3912577" y="1116624"/>
            <a:ext cx="1427990" cy="481260"/>
          </a:xfrm>
          <a:prstGeom prst="rect">
            <a:avLst/>
          </a:prstGeom>
          <a:ln w="57150">
            <a:solidFill>
              <a:schemeClr val="tx1"/>
            </a:solidFill>
          </a:ln>
        </p:spPr>
        <p:txBody>
          <a:bodyPr vert="horz" lIns="74295" tIns="37148" rIns="74295" bIns="37148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モデル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204" y="1785819"/>
            <a:ext cx="2217801" cy="2109174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1603" y="1985599"/>
            <a:ext cx="3383573" cy="2255715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2907" y="4082928"/>
            <a:ext cx="1758696" cy="2388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186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3600" dirty="0">
                <a:solidFill>
                  <a:prstClr val="white"/>
                </a:solidFill>
                <a:effectLst>
                  <a:glow rad="63500">
                    <a:srgbClr val="FFC000">
                      <a:satMod val="175000"/>
                      <a:alpha val="40000"/>
                    </a:srgbClr>
                  </a:glow>
                </a:effectLst>
              </a:rPr>
              <a:t>　</a:t>
            </a:r>
            <a:r>
              <a:rPr lang="ja-JP" altLang="en-US" sz="3600" dirty="0" smtClean="0">
                <a:solidFill>
                  <a:prstClr val="white"/>
                </a:solidFill>
                <a:effectLst>
                  <a:glow rad="63500">
                    <a:srgbClr val="FFC000">
                      <a:satMod val="175000"/>
                      <a:alpha val="40000"/>
                    </a:srgbClr>
                  </a:glow>
                </a:effectLst>
              </a:rPr>
              <a:t>ユニット③</a:t>
            </a:r>
            <a:r>
              <a:rPr lang="ja-JP" altLang="en-US" sz="3600" dirty="0">
                <a:solidFill>
                  <a:prstClr val="white"/>
                </a:solidFill>
                <a:effectLst>
                  <a:glow rad="63500">
                    <a:srgbClr val="FFC000">
                      <a:satMod val="175000"/>
                      <a:alpha val="40000"/>
                    </a:srgbClr>
                  </a:glow>
                </a:effectLst>
              </a:rPr>
              <a:t>　</a:t>
            </a:r>
            <a:r>
              <a:rPr lang="ja-JP" altLang="en-US" sz="4800" dirty="0">
                <a:solidFill>
                  <a:prstClr val="white"/>
                </a:solidFill>
                <a:effectLst>
                  <a:glow rad="63500">
                    <a:srgbClr val="FFC000">
                      <a:satMod val="175000"/>
                      <a:alpha val="40000"/>
                    </a:srgbClr>
                  </a:glow>
                </a:effectLst>
              </a:rPr>
              <a:t>アイン</a:t>
            </a:r>
            <a:endParaRPr kumimoji="1" lang="ja-JP" altLang="en-US" sz="72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10374E-CEDC-4103-8CA4-CF3AC163F670}" type="slidenum">
              <a:rPr kumimoji="1" lang="ja-JP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5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81039" y="1203325"/>
            <a:ext cx="2510570" cy="4351338"/>
          </a:xfrm>
        </p:spPr>
        <p:txBody>
          <a:bodyPr>
            <a:normAutofit/>
          </a:bodyPr>
          <a:lstStyle/>
          <a:p>
            <a:r>
              <a:rPr lang="ja-JP" altLang="en-US" sz="2000" dirty="0" smtClean="0"/>
              <a:t>アイン</a:t>
            </a:r>
            <a:endParaRPr lang="en-US" altLang="ja-JP" sz="2000" dirty="0" smtClean="0"/>
          </a:p>
          <a:p>
            <a:r>
              <a:rPr lang="en-US" altLang="ja-JP" sz="2000" dirty="0" err="1"/>
              <a:t>Ein</a:t>
            </a:r>
            <a:endParaRPr lang="en-US" altLang="ja-JP" sz="2000" dirty="0" smtClean="0"/>
          </a:p>
          <a:p>
            <a:endParaRPr lang="en-US" altLang="ja-JP" sz="2000" dirty="0" smtClean="0"/>
          </a:p>
          <a:p>
            <a:r>
              <a:rPr lang="ja-JP" altLang="en-US" sz="1600" dirty="0" smtClean="0"/>
              <a:t>年齢：</a:t>
            </a:r>
            <a:r>
              <a:rPr lang="en-US" altLang="ja-JP" sz="1600" dirty="0" smtClean="0"/>
              <a:t>20</a:t>
            </a:r>
            <a:r>
              <a:rPr lang="ja-JP" altLang="en-US" sz="1600" dirty="0" smtClean="0"/>
              <a:t>代前半</a:t>
            </a:r>
            <a:endParaRPr lang="en-US" altLang="ja-JP" sz="1600" dirty="0" smtClean="0"/>
          </a:p>
          <a:p>
            <a:r>
              <a:rPr lang="ja-JP" altLang="en-US" sz="1600" dirty="0" smtClean="0"/>
              <a:t>出身：ドイツ</a:t>
            </a:r>
            <a:endParaRPr lang="en-US" altLang="ja-JP" sz="1600" dirty="0" smtClean="0"/>
          </a:p>
          <a:p>
            <a:r>
              <a:rPr lang="ja-JP" altLang="en-US" sz="1600" dirty="0" smtClean="0"/>
              <a:t>装備：</a:t>
            </a:r>
            <a:r>
              <a:rPr lang="en-US" altLang="ja-JP" sz="1600" dirty="0" smtClean="0">
                <a:solidFill>
                  <a:srgbClr val="000000"/>
                </a:solidFill>
                <a:ea typeface="ＭＳ ゴシック" panose="020B0609070205080204" pitchFamily="49" charset="-128"/>
              </a:rPr>
              <a:t>AK-47 </a:t>
            </a:r>
            <a:r>
              <a:rPr lang="en-US" altLang="ja-JP" sz="1600" dirty="0"/>
              <a:t>S&amp;W </a:t>
            </a:r>
            <a:r>
              <a:rPr lang="en-US" altLang="ja-JP" sz="1600" dirty="0" smtClean="0"/>
              <a:t>M10</a:t>
            </a:r>
          </a:p>
          <a:p>
            <a:r>
              <a:rPr lang="ja-JP" altLang="en-US" sz="1600" dirty="0" smtClean="0"/>
              <a:t>・テーマカラーは赤　キャラとしては常識人</a:t>
            </a:r>
            <a:endParaRPr lang="en-US" altLang="ja-JP" sz="1600" dirty="0" smtClean="0"/>
          </a:p>
          <a:p>
            <a:r>
              <a:rPr lang="en-US" altLang="ja-JP" sz="1050" dirty="0" smtClean="0"/>
              <a:t> </a:t>
            </a:r>
            <a:r>
              <a:rPr lang="ja-JP" altLang="en-US" sz="1600" dirty="0" smtClean="0"/>
              <a:t>・本名はスヴェン・ヴォン・ラークブルグ　いいとこのお坊ちゃん</a:t>
            </a:r>
            <a:r>
              <a:rPr lang="ja-JP" altLang="en-US" sz="1600" dirty="0"/>
              <a:t>、</a:t>
            </a:r>
            <a:r>
              <a:rPr lang="ja-JP" altLang="en-US" sz="1600" dirty="0" smtClean="0"/>
              <a:t>短髪で育ちの良さが出てる感じ</a:t>
            </a:r>
            <a:endParaRPr lang="en-US" altLang="ja-JP" sz="1600" dirty="0" smtClean="0"/>
          </a:p>
        </p:txBody>
      </p:sp>
      <p:sp>
        <p:nvSpPr>
          <p:cNvPr id="6" name="サブタイトル 2"/>
          <p:cNvSpPr txBox="1">
            <a:spLocks/>
          </p:cNvSpPr>
          <p:nvPr/>
        </p:nvSpPr>
        <p:spPr>
          <a:xfrm>
            <a:off x="3912577" y="1116624"/>
            <a:ext cx="1427990" cy="481260"/>
          </a:xfrm>
          <a:prstGeom prst="rect">
            <a:avLst/>
          </a:prstGeom>
          <a:ln w="57150">
            <a:solidFill>
              <a:schemeClr val="tx1"/>
            </a:solidFill>
          </a:ln>
        </p:spPr>
        <p:txBody>
          <a:bodyPr vert="horz" lIns="74295" tIns="37148" rIns="74295" bIns="37148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モデル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577" y="1910742"/>
            <a:ext cx="3389435" cy="2048725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004" y="2171700"/>
            <a:ext cx="1628658" cy="2585171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8761" y="4180201"/>
            <a:ext cx="2997417" cy="234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410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3600" dirty="0">
                <a:solidFill>
                  <a:prstClr val="white"/>
                </a:solidFill>
                <a:effectLst>
                  <a:glow rad="63500">
                    <a:srgbClr val="FFC000">
                      <a:satMod val="175000"/>
                      <a:alpha val="40000"/>
                    </a:srgbClr>
                  </a:glow>
                </a:effectLst>
              </a:rPr>
              <a:t>　</a:t>
            </a:r>
            <a:r>
              <a:rPr lang="ja-JP" altLang="en-US" sz="3600" dirty="0" smtClean="0">
                <a:solidFill>
                  <a:prstClr val="white"/>
                </a:solidFill>
                <a:effectLst>
                  <a:glow rad="63500">
                    <a:srgbClr val="FFC000">
                      <a:satMod val="175000"/>
                      <a:alpha val="40000"/>
                    </a:srgbClr>
                  </a:glow>
                </a:effectLst>
              </a:rPr>
              <a:t>ユニット④</a:t>
            </a:r>
            <a:r>
              <a:rPr lang="ja-JP" altLang="en-US" sz="3600" dirty="0">
                <a:solidFill>
                  <a:prstClr val="white"/>
                </a:solidFill>
                <a:effectLst>
                  <a:glow rad="63500">
                    <a:srgbClr val="FFC000">
                      <a:satMod val="175000"/>
                      <a:alpha val="40000"/>
                    </a:srgbClr>
                  </a:glow>
                </a:effectLst>
              </a:rPr>
              <a:t>　</a:t>
            </a:r>
            <a:r>
              <a:rPr lang="ja-JP" altLang="en-US" sz="4800" dirty="0" smtClean="0">
                <a:solidFill>
                  <a:prstClr val="white"/>
                </a:solidFill>
                <a:effectLst>
                  <a:glow rad="63500">
                    <a:srgbClr val="FFC000">
                      <a:satMod val="175000"/>
                      <a:alpha val="40000"/>
                    </a:srgbClr>
                  </a:glow>
                </a:effectLst>
              </a:rPr>
              <a:t>キース</a:t>
            </a:r>
            <a:endParaRPr kumimoji="1" lang="ja-JP" altLang="en-US" sz="72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10374E-CEDC-4103-8CA4-CF3AC163F670}" type="slidenum">
              <a:rPr kumimoji="1" lang="ja-JP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5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81039" y="1203325"/>
            <a:ext cx="2510570" cy="4351338"/>
          </a:xfrm>
        </p:spPr>
        <p:txBody>
          <a:bodyPr>
            <a:normAutofit/>
          </a:bodyPr>
          <a:lstStyle/>
          <a:p>
            <a:r>
              <a:rPr lang="ja-JP" altLang="en-US" sz="2000" dirty="0" smtClean="0"/>
              <a:t>キース・ティプトン</a:t>
            </a:r>
            <a:endParaRPr lang="en-US" altLang="ja-JP" sz="2000" dirty="0" smtClean="0"/>
          </a:p>
          <a:p>
            <a:r>
              <a:rPr lang="en-US" altLang="ja-JP" sz="2000" dirty="0" err="1"/>
              <a:t>Keath</a:t>
            </a:r>
            <a:r>
              <a:rPr lang="en-US" altLang="ja-JP" sz="2000" dirty="0"/>
              <a:t> Tipton</a:t>
            </a:r>
            <a:endParaRPr lang="en-US" altLang="ja-JP" sz="2000" dirty="0" smtClean="0"/>
          </a:p>
          <a:p>
            <a:endParaRPr lang="en-US" altLang="ja-JP" sz="2000" dirty="0" smtClean="0"/>
          </a:p>
          <a:p>
            <a:r>
              <a:rPr lang="ja-JP" altLang="en-US" sz="1600" dirty="0" smtClean="0"/>
              <a:t>年齢：</a:t>
            </a:r>
            <a:r>
              <a:rPr lang="en-US" altLang="ja-JP" sz="1600" dirty="0" smtClean="0"/>
              <a:t>20</a:t>
            </a:r>
            <a:r>
              <a:rPr lang="ja-JP" altLang="en-US" sz="1600" dirty="0" smtClean="0"/>
              <a:t>代前半</a:t>
            </a:r>
            <a:endParaRPr lang="en-US" altLang="ja-JP" sz="1600" dirty="0" smtClean="0"/>
          </a:p>
          <a:p>
            <a:r>
              <a:rPr lang="ja-JP" altLang="en-US" sz="1600" dirty="0" smtClean="0"/>
              <a:t>出身：イングランド</a:t>
            </a:r>
            <a:endParaRPr lang="en-US" altLang="ja-JP" sz="1600" dirty="0" smtClean="0"/>
          </a:p>
          <a:p>
            <a:r>
              <a:rPr lang="ja-JP" altLang="en-US" sz="1600" dirty="0" smtClean="0"/>
              <a:t>装備：</a:t>
            </a:r>
            <a:r>
              <a:rPr lang="en-US" altLang="ja-JP" sz="1600" dirty="0" smtClean="0">
                <a:solidFill>
                  <a:srgbClr val="000000"/>
                </a:solidFill>
                <a:ea typeface="ＭＳ ゴシック" panose="020B0609070205080204" pitchFamily="49" charset="-128"/>
              </a:rPr>
              <a:t>AK-47 </a:t>
            </a:r>
            <a:r>
              <a:rPr lang="en-US" altLang="ja-JP" sz="1600" dirty="0"/>
              <a:t>S&amp;W </a:t>
            </a:r>
            <a:r>
              <a:rPr lang="en-US" altLang="ja-JP" sz="1600" dirty="0" smtClean="0"/>
              <a:t>M10</a:t>
            </a:r>
          </a:p>
          <a:p>
            <a:r>
              <a:rPr lang="ja-JP" altLang="en-US" sz="1600" dirty="0" smtClean="0"/>
              <a:t>・テーマカラーは緑　キャラとしては自信家</a:t>
            </a:r>
            <a:endParaRPr lang="en-US" altLang="ja-JP" sz="1600" dirty="0" smtClean="0"/>
          </a:p>
          <a:p>
            <a:r>
              <a:rPr lang="en-US" altLang="ja-JP" sz="1050" dirty="0" smtClean="0"/>
              <a:t> </a:t>
            </a:r>
            <a:r>
              <a:rPr lang="ja-JP" altLang="en-US" sz="1600" dirty="0" smtClean="0"/>
              <a:t>・一番治安悪い街の出身で幼馴染</a:t>
            </a:r>
            <a:r>
              <a:rPr lang="en-US" altLang="ja-JP" sz="1600" dirty="0" smtClean="0"/>
              <a:t>(</a:t>
            </a:r>
            <a:r>
              <a:rPr lang="ja-JP" altLang="en-US" sz="1600" dirty="0" smtClean="0"/>
              <a:t>女</a:t>
            </a:r>
            <a:r>
              <a:rPr lang="en-US" altLang="ja-JP" sz="1600" dirty="0" smtClean="0"/>
              <a:t>)</a:t>
            </a:r>
            <a:r>
              <a:rPr lang="ja-JP" altLang="en-US" sz="1600" dirty="0" smtClean="0"/>
              <a:t>がいる　ロン毛で雰囲気は危ない</a:t>
            </a:r>
            <a:endParaRPr lang="en-US" altLang="ja-JP" sz="1600" dirty="0" smtClean="0"/>
          </a:p>
          <a:p>
            <a:r>
              <a:rPr lang="ja-JP" altLang="en-US" sz="1600" dirty="0" smtClean="0"/>
              <a:t>・通称「凄腕」</a:t>
            </a:r>
            <a:endParaRPr lang="en-US" altLang="ja-JP" sz="1600" dirty="0" smtClean="0"/>
          </a:p>
        </p:txBody>
      </p:sp>
      <p:sp>
        <p:nvSpPr>
          <p:cNvPr id="6" name="サブタイトル 2"/>
          <p:cNvSpPr txBox="1">
            <a:spLocks/>
          </p:cNvSpPr>
          <p:nvPr/>
        </p:nvSpPr>
        <p:spPr>
          <a:xfrm>
            <a:off x="3912577" y="1116624"/>
            <a:ext cx="1427990" cy="481260"/>
          </a:xfrm>
          <a:prstGeom prst="rect">
            <a:avLst/>
          </a:prstGeom>
          <a:ln w="57150">
            <a:solidFill>
              <a:schemeClr val="tx1"/>
            </a:solidFill>
          </a:ln>
        </p:spPr>
        <p:txBody>
          <a:bodyPr vert="horz" lIns="74295" tIns="37148" rIns="74295" bIns="37148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モデル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397" y="1930022"/>
            <a:ext cx="1558641" cy="2136846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6884" y="1597884"/>
            <a:ext cx="3395824" cy="2052587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4562" y="3764918"/>
            <a:ext cx="2088146" cy="2445187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6989" y="4303765"/>
            <a:ext cx="3121152" cy="210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170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3600" dirty="0">
                <a:solidFill>
                  <a:prstClr val="white"/>
                </a:solidFill>
                <a:effectLst>
                  <a:glow rad="63500">
                    <a:srgbClr val="FFC000">
                      <a:satMod val="175000"/>
                      <a:alpha val="40000"/>
                    </a:srgbClr>
                  </a:glow>
                </a:effectLst>
              </a:rPr>
              <a:t>　</a:t>
            </a:r>
            <a:r>
              <a:rPr lang="ja-JP" altLang="en-US" sz="3600" dirty="0" smtClean="0">
                <a:solidFill>
                  <a:prstClr val="white"/>
                </a:solidFill>
                <a:effectLst>
                  <a:glow rad="63500">
                    <a:srgbClr val="FFC000">
                      <a:satMod val="175000"/>
                      <a:alpha val="40000"/>
                    </a:srgbClr>
                  </a:glow>
                </a:effectLst>
              </a:rPr>
              <a:t>ユニット⑤</a:t>
            </a:r>
            <a:r>
              <a:rPr lang="ja-JP" altLang="en-US" sz="3600" dirty="0">
                <a:solidFill>
                  <a:prstClr val="white"/>
                </a:solidFill>
                <a:effectLst>
                  <a:glow rad="63500">
                    <a:srgbClr val="FFC000">
                      <a:satMod val="175000"/>
                      <a:alpha val="40000"/>
                    </a:srgbClr>
                  </a:glow>
                </a:effectLst>
              </a:rPr>
              <a:t>　</a:t>
            </a:r>
            <a:r>
              <a:rPr lang="ja-JP" altLang="en-US" sz="4800" dirty="0" smtClean="0">
                <a:solidFill>
                  <a:prstClr val="white"/>
                </a:solidFill>
                <a:effectLst>
                  <a:glow rad="63500">
                    <a:srgbClr val="FFC000">
                      <a:satMod val="175000"/>
                      <a:alpha val="40000"/>
                    </a:srgbClr>
                  </a:glow>
                </a:effectLst>
              </a:rPr>
              <a:t>ケン</a:t>
            </a:r>
            <a:endParaRPr kumimoji="1" lang="ja-JP" altLang="en-US" sz="72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10374E-CEDC-4103-8CA4-CF3AC163F670}" type="slidenum">
              <a:rPr kumimoji="1" lang="ja-JP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5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81039" y="1203325"/>
            <a:ext cx="2510570" cy="4351338"/>
          </a:xfrm>
        </p:spPr>
        <p:txBody>
          <a:bodyPr>
            <a:normAutofit/>
          </a:bodyPr>
          <a:lstStyle/>
          <a:p>
            <a:r>
              <a:rPr lang="ja-JP" altLang="en-US" sz="2000" dirty="0" smtClean="0"/>
              <a:t>ケン・リン・ダウニング</a:t>
            </a:r>
            <a:endParaRPr lang="en-US" altLang="ja-JP" sz="2000" dirty="0" smtClean="0"/>
          </a:p>
          <a:p>
            <a:r>
              <a:rPr lang="en-US" altLang="ja-JP" sz="2000" dirty="0" smtClean="0"/>
              <a:t>Ken Lin Downing</a:t>
            </a:r>
          </a:p>
          <a:p>
            <a:endParaRPr lang="en-US" altLang="ja-JP" sz="2000" dirty="0" smtClean="0"/>
          </a:p>
          <a:p>
            <a:r>
              <a:rPr lang="ja-JP" altLang="en-US" sz="1600" dirty="0" smtClean="0"/>
              <a:t>年齢：</a:t>
            </a:r>
            <a:r>
              <a:rPr lang="en-US" altLang="ja-JP" sz="1600" dirty="0" smtClean="0"/>
              <a:t>20</a:t>
            </a:r>
            <a:r>
              <a:rPr lang="ja-JP" altLang="en-US" sz="1600" dirty="0" smtClean="0"/>
              <a:t>代前半</a:t>
            </a:r>
            <a:endParaRPr lang="en-US" altLang="ja-JP" sz="1600" dirty="0" smtClean="0"/>
          </a:p>
          <a:p>
            <a:r>
              <a:rPr lang="ja-JP" altLang="en-US" sz="1600" dirty="0" smtClean="0"/>
              <a:t>出身：中国</a:t>
            </a:r>
            <a:r>
              <a:rPr lang="ja-JP" altLang="en-US" sz="1600" dirty="0"/>
              <a:t>＋</a:t>
            </a:r>
            <a:r>
              <a:rPr lang="ja-JP" altLang="en-US" sz="1600" dirty="0" smtClean="0"/>
              <a:t>イングランド</a:t>
            </a:r>
            <a:endParaRPr lang="en-US" altLang="ja-JP" sz="1600" dirty="0" smtClean="0"/>
          </a:p>
          <a:p>
            <a:r>
              <a:rPr lang="ja-JP" altLang="en-US" sz="1600" dirty="0" smtClean="0"/>
              <a:t>装備：拳</a:t>
            </a:r>
            <a:endParaRPr lang="en-US" altLang="ja-JP" sz="1600" dirty="0" smtClean="0"/>
          </a:p>
          <a:p>
            <a:r>
              <a:rPr lang="ja-JP" altLang="en-US" sz="1600" dirty="0" smtClean="0"/>
              <a:t>・中国に伝わる暗殺拳法「崋山風林拳」の伝承者の一人。次男で兄と妹がいる</a:t>
            </a:r>
            <a:endParaRPr lang="en-US" altLang="ja-JP" sz="1600" dirty="0" smtClean="0"/>
          </a:p>
          <a:p>
            <a:r>
              <a:rPr lang="ja-JP" altLang="en-US" sz="1600" dirty="0" smtClean="0"/>
              <a:t>・職業柄超軽装で、優秀な二人に囲まれて育ったので不運な感じを</a:t>
            </a:r>
            <a:endParaRPr lang="en-US" altLang="ja-JP" sz="1600" dirty="0" smtClean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577" y="1956255"/>
            <a:ext cx="3139586" cy="1897705"/>
          </a:xfrm>
          <a:prstGeom prst="rect">
            <a:avLst/>
          </a:prstGeom>
        </p:spPr>
      </p:pic>
      <p:sp>
        <p:nvSpPr>
          <p:cNvPr id="7" name="サブタイトル 2"/>
          <p:cNvSpPr txBox="1">
            <a:spLocks/>
          </p:cNvSpPr>
          <p:nvPr/>
        </p:nvSpPr>
        <p:spPr>
          <a:xfrm>
            <a:off x="3912577" y="1116624"/>
            <a:ext cx="1427990" cy="481260"/>
          </a:xfrm>
          <a:prstGeom prst="rect">
            <a:avLst/>
          </a:prstGeom>
          <a:ln w="57150">
            <a:solidFill>
              <a:schemeClr val="tx1"/>
            </a:solidFill>
          </a:ln>
        </p:spPr>
        <p:txBody>
          <a:bodyPr vert="horz" lIns="74295" tIns="37148" rIns="74295" bIns="37148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モデル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225" y="4153324"/>
            <a:ext cx="2141676" cy="2396637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399" y="1173803"/>
            <a:ext cx="1839204" cy="2708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005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3600" dirty="0">
                <a:solidFill>
                  <a:prstClr val="white"/>
                </a:solidFill>
                <a:effectLst>
                  <a:glow rad="63500">
                    <a:srgbClr val="FFC000">
                      <a:satMod val="175000"/>
                      <a:alpha val="40000"/>
                    </a:srgbClr>
                  </a:glow>
                </a:effectLst>
              </a:rPr>
              <a:t>　</a:t>
            </a:r>
            <a:r>
              <a:rPr lang="ja-JP" altLang="en-US" sz="3600" dirty="0" smtClean="0">
                <a:solidFill>
                  <a:prstClr val="white"/>
                </a:solidFill>
                <a:effectLst>
                  <a:glow rad="63500">
                    <a:srgbClr val="FFC000">
                      <a:satMod val="175000"/>
                      <a:alpha val="40000"/>
                    </a:srgbClr>
                  </a:glow>
                </a:effectLst>
              </a:rPr>
              <a:t>ユニット⑥</a:t>
            </a:r>
            <a:r>
              <a:rPr lang="ja-JP" altLang="en-US" sz="3600" dirty="0">
                <a:solidFill>
                  <a:prstClr val="white"/>
                </a:solidFill>
                <a:effectLst>
                  <a:glow rad="63500">
                    <a:srgbClr val="FFC000">
                      <a:satMod val="175000"/>
                      <a:alpha val="40000"/>
                    </a:srgbClr>
                  </a:glow>
                </a:effectLst>
              </a:rPr>
              <a:t>　</a:t>
            </a:r>
            <a:r>
              <a:rPr lang="ja-JP" altLang="en-US" sz="4800" dirty="0">
                <a:solidFill>
                  <a:prstClr val="white"/>
                </a:solidFill>
                <a:effectLst>
                  <a:glow rad="63500">
                    <a:srgbClr val="FFC000">
                      <a:satMod val="175000"/>
                      <a:alpha val="40000"/>
                    </a:srgbClr>
                  </a:glow>
                </a:effectLst>
              </a:rPr>
              <a:t>ゲイリー</a:t>
            </a:r>
            <a:endParaRPr kumimoji="1" lang="ja-JP" altLang="en-US" sz="72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10374E-CEDC-4103-8CA4-CF3AC163F670}" type="slidenum">
              <a:rPr kumimoji="1" lang="ja-JP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5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81039" y="1203325"/>
            <a:ext cx="2510570" cy="4351338"/>
          </a:xfrm>
        </p:spPr>
        <p:txBody>
          <a:bodyPr>
            <a:normAutofit/>
          </a:bodyPr>
          <a:lstStyle/>
          <a:p>
            <a:r>
              <a:rPr lang="ja-JP" altLang="en-US" sz="2000" dirty="0" smtClean="0"/>
              <a:t>ゲイリー・スコルニック</a:t>
            </a:r>
            <a:endParaRPr lang="en-US" altLang="ja-JP" sz="2000" dirty="0" smtClean="0"/>
          </a:p>
          <a:p>
            <a:r>
              <a:rPr lang="en-US" altLang="ja-JP" sz="2000" dirty="0"/>
              <a:t>Gary </a:t>
            </a:r>
            <a:r>
              <a:rPr lang="en-US" altLang="ja-JP" sz="2000" dirty="0" smtClean="0"/>
              <a:t>Skolnick</a:t>
            </a:r>
          </a:p>
          <a:p>
            <a:endParaRPr lang="en-US" altLang="ja-JP" sz="2000" dirty="0" smtClean="0"/>
          </a:p>
          <a:p>
            <a:r>
              <a:rPr lang="ja-JP" altLang="en-US" sz="1600" dirty="0" smtClean="0"/>
              <a:t>年齢：</a:t>
            </a:r>
            <a:r>
              <a:rPr lang="en-US" altLang="ja-JP" sz="1600" dirty="0" smtClean="0"/>
              <a:t>30</a:t>
            </a:r>
          </a:p>
          <a:p>
            <a:r>
              <a:rPr lang="ja-JP" altLang="en-US" sz="1600" dirty="0" smtClean="0"/>
              <a:t>出身：アメリカ</a:t>
            </a:r>
            <a:endParaRPr lang="en-US" altLang="ja-JP" sz="1600" dirty="0" smtClean="0"/>
          </a:p>
          <a:p>
            <a:r>
              <a:rPr lang="ja-JP" altLang="en-US" sz="1600" dirty="0" smtClean="0"/>
              <a:t>装備：重装備</a:t>
            </a:r>
            <a:r>
              <a:rPr lang="en-US" altLang="ja-JP" sz="1600" dirty="0" smtClean="0"/>
              <a:t>(</a:t>
            </a:r>
            <a:r>
              <a:rPr lang="ja-JP" altLang="en-US" sz="1600" dirty="0" smtClean="0"/>
              <a:t>鎧</a:t>
            </a:r>
            <a:r>
              <a:rPr lang="en-US" altLang="ja-JP" sz="1600" dirty="0" smtClean="0"/>
              <a:t>)</a:t>
            </a:r>
            <a:r>
              <a:rPr lang="ja-JP" altLang="en-US" sz="1600" dirty="0" smtClean="0"/>
              <a:t>　長槍</a:t>
            </a:r>
            <a:endParaRPr lang="en-US" altLang="ja-JP" sz="1600" dirty="0" smtClean="0"/>
          </a:p>
          <a:p>
            <a:r>
              <a:rPr lang="ja-JP" altLang="en-US" sz="1600" dirty="0" smtClean="0"/>
              <a:t>・組織に雇われた傭兵</a:t>
            </a:r>
            <a:endParaRPr lang="en-US" altLang="ja-JP" sz="1600" dirty="0" smtClean="0"/>
          </a:p>
          <a:p>
            <a:r>
              <a:rPr lang="ja-JP" altLang="en-US" sz="1600" dirty="0" smtClean="0"/>
              <a:t>・体格が一回り大きい、髭も多い　かなりゴツ</a:t>
            </a:r>
            <a:r>
              <a:rPr lang="ja-JP" altLang="en-US" sz="1600" dirty="0" err="1" smtClean="0"/>
              <a:t>い</a:t>
            </a:r>
            <a:endParaRPr lang="en-US" altLang="ja-JP" sz="1600" dirty="0" smtClean="0"/>
          </a:p>
          <a:p>
            <a:r>
              <a:rPr lang="ja-JP" altLang="en-US" sz="1600" dirty="0" smtClean="0"/>
              <a:t>・ダウナーでヘヴィスモーカー</a:t>
            </a:r>
            <a:endParaRPr lang="en-US" altLang="ja-JP" sz="1600" dirty="0" smtClean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743" y="1868366"/>
            <a:ext cx="2781300" cy="1943100"/>
          </a:xfrm>
          <a:prstGeom prst="rect">
            <a:avLst/>
          </a:prstGeom>
        </p:spPr>
      </p:pic>
      <p:sp>
        <p:nvSpPr>
          <p:cNvPr id="7" name="サブタイトル 2"/>
          <p:cNvSpPr txBox="1">
            <a:spLocks/>
          </p:cNvSpPr>
          <p:nvPr/>
        </p:nvSpPr>
        <p:spPr>
          <a:xfrm>
            <a:off x="3912577" y="1116624"/>
            <a:ext cx="1427990" cy="481260"/>
          </a:xfrm>
          <a:prstGeom prst="rect">
            <a:avLst/>
          </a:prstGeom>
          <a:ln w="57150">
            <a:solidFill>
              <a:schemeClr val="tx1"/>
            </a:solidFill>
          </a:ln>
        </p:spPr>
        <p:txBody>
          <a:bodyPr vert="horz" lIns="74295" tIns="37148" rIns="74295" bIns="37148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モデル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21" r="28206"/>
          <a:stretch/>
        </p:blipFill>
        <p:spPr>
          <a:xfrm>
            <a:off x="6814039" y="1597884"/>
            <a:ext cx="2497015" cy="2574663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3933" y="4172547"/>
            <a:ext cx="2192919" cy="2192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066173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314</Words>
  <Application>Microsoft Office PowerPoint</Application>
  <PresentationFormat>A4 210 x 297 mm</PresentationFormat>
  <Paragraphs>97</Paragraphs>
  <Slides>9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8" baseType="lpstr">
      <vt:lpstr>Microsoft YaHei UI</vt:lpstr>
      <vt:lpstr>ＭＳ Ｐゴシック</vt:lpstr>
      <vt:lpstr>ＭＳ ゴシック</vt:lpstr>
      <vt:lpstr>游ゴシック</vt:lpstr>
      <vt:lpstr>Arial</vt:lpstr>
      <vt:lpstr>Calibri</vt:lpstr>
      <vt:lpstr>Calibri Light</vt:lpstr>
      <vt:lpstr>Judaspriest</vt:lpstr>
      <vt:lpstr>2_Office テーマ</vt:lpstr>
      <vt:lpstr>PowerPoint プレゼンテーション</vt:lpstr>
      <vt:lpstr>　コンセプト</vt:lpstr>
      <vt:lpstr>　序章プロット</vt:lpstr>
      <vt:lpstr>　ユニット①　ヒュー</vt:lpstr>
      <vt:lpstr>　ユニット②　ジェーコブ</vt:lpstr>
      <vt:lpstr>　ユニット③　アイン</vt:lpstr>
      <vt:lpstr>　ユニット④　キース</vt:lpstr>
      <vt:lpstr>　ユニット⑤　ケン</vt:lpstr>
      <vt:lpstr>　ユニット⑥　ゲイリー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遠藤伸一</dc:creator>
  <cp:lastModifiedBy>遠藤伸一</cp:lastModifiedBy>
  <cp:revision>11</cp:revision>
  <dcterms:created xsi:type="dcterms:W3CDTF">2017-11-26T15:48:40Z</dcterms:created>
  <dcterms:modified xsi:type="dcterms:W3CDTF">2017-11-26T17:17:31Z</dcterms:modified>
</cp:coreProperties>
</file>