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06" r:id="rId3"/>
    <p:sldId id="272" r:id="rId4"/>
    <p:sldId id="293" r:id="rId5"/>
    <p:sldId id="307" r:id="rId6"/>
    <p:sldId id="309" r:id="rId7"/>
    <p:sldId id="308" r:id="rId8"/>
    <p:sldId id="296" r:id="rId9"/>
    <p:sldId id="299" r:id="rId10"/>
    <p:sldId id="297" r:id="rId11"/>
    <p:sldId id="302" r:id="rId12"/>
    <p:sldId id="301" r:id="rId13"/>
    <p:sldId id="303" r:id="rId14"/>
    <p:sldId id="305" r:id="rId15"/>
    <p:sldId id="300" r:id="rId16"/>
    <p:sldId id="313" r:id="rId17"/>
    <p:sldId id="314" r:id="rId1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82512" autoAdjust="0"/>
  </p:normalViewPr>
  <p:slideViewPr>
    <p:cSldViewPr snapToGrid="0">
      <p:cViewPr varScale="1">
        <p:scale>
          <a:sx n="87" d="100"/>
          <a:sy n="87" d="100"/>
        </p:scale>
        <p:origin x="9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image" Target="../media/image4.png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DFB6-E6FF-4A02-9167-B9AEC4AA8CD7}" type="datetimeFigureOut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09137-26C3-4903-9983-A17A3C1F08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6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戦争映画のポスターみたくしたいな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252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投げる系、長い系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2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投斧系、ハンマー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30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46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 smtClean="0">
                <a:latin typeface="Modern No. 20" panose="02070704070505020303" pitchFamily="18" charset="0"/>
              </a:rPr>
              <a:t>Assassination - Bullet - Cigarettes</a:t>
            </a:r>
            <a:endParaRPr lang="ja-JP" altLang="en-US" sz="1200" dirty="0" smtClean="0">
              <a:latin typeface="Modern No. 20" panose="02070704070505020303" pitchFamily="18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63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00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63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ステータス類に</a:t>
            </a:r>
            <a:r>
              <a:rPr kumimoji="1" lang="en-US" altLang="ja-JP" dirty="0" smtClean="0"/>
              <a:t>lv</a:t>
            </a:r>
            <a:r>
              <a:rPr kumimoji="1" lang="ja-JP" altLang="en-US" dirty="0" smtClean="0"/>
              <a:t>とか</a:t>
            </a:r>
            <a:r>
              <a:rPr kumimoji="1" lang="en-US" altLang="ja-JP" dirty="0" smtClean="0"/>
              <a:t>HP</a:t>
            </a:r>
            <a:r>
              <a:rPr kumimoji="1" lang="ja-JP" altLang="en-US" dirty="0" smtClean="0"/>
              <a:t>の説明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429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職業の説明が長いので、第二の目次の役割を果たす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仮テキスト　画像を用意しよう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36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569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ダガーとか毒ぬられているやつとか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状態異常とデバフは別ページで説明？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026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ナックル系とか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09137-26C3-4903-9983-A17A3C1F084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0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AB1D-C72E-4EA0-86C9-2033FF6C92F0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226C3-DD51-4632-B57A-26CCC49DA8E5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78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979E-BD98-4A84-A238-F997E2008B9A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7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2">
              <a:alphaModFix amt="25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906000" cy="928690"/>
          </a:xfrm>
          <a:solidFill>
            <a:schemeClr val="tx1"/>
          </a:solidFill>
        </p:spPr>
        <p:txBody>
          <a:bodyPr>
            <a:noAutofit/>
          </a:bodyPr>
          <a:lstStyle>
            <a:lvl1pPr algn="l">
              <a:defRPr sz="5400">
                <a:ln>
                  <a:solidFill>
                    <a:srgbClr val="0070C0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defRPr>
            </a:lvl1pPr>
          </a:lstStyle>
          <a:p>
            <a:r>
              <a:rPr lang="ja-JP" altLang="en-US" dirty="0"/>
              <a:t>　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3513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4963" y="6356352"/>
            <a:ext cx="563563" cy="3651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3410374E-CEDC-4103-8CA4-CF3AC163F67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9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E7EF1-E734-46B0-8BF5-7D647C73119E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69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850E-1018-4C42-85FD-88DE106BEFEC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4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BC15-3B00-4DD7-8713-7588341ACFF2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91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B39A0-5F5B-495D-9A9C-23C63B43B35F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6CFE-C0F6-4ACB-821E-790271F9C128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8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4280-E391-4FAD-8430-24AA8658D120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AAC95-9289-465A-84F7-0FAA4B219EFE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7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43801-CB7D-48B6-B738-3824FEC07774}" type="datetime1">
              <a:rPr kumimoji="1" lang="ja-JP" altLang="en-US" smtClean="0"/>
              <a:t>2017/12/8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0374E-CEDC-4103-8CA4-CF3AC163F6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17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66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7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ta-chi.net/sozai1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age-design.com/wp/" TargetMode="External"/><Relationship Id="rId4" Type="http://schemas.openxmlformats.org/officeDocument/2006/relationships/hyperlink" Target="http://tori.aikotoba.jp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G"/><Relationship Id="rId3" Type="http://schemas.openxmlformats.org/officeDocument/2006/relationships/image" Target="../media/image26.JPG"/><Relationship Id="rId7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-17418" y="0"/>
            <a:ext cx="9923418" cy="68580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169073" y="1319514"/>
            <a:ext cx="7565624" cy="5036838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stretch>
              <a:fillRect l="152" t="1" b="-25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5" t="8787"/>
          <a:stretch/>
        </p:blipFill>
        <p:spPr>
          <a:xfrm>
            <a:off x="-8793" y="26377"/>
            <a:ext cx="1689584" cy="1521069"/>
          </a:xfrm>
          <a:prstGeom prst="rect">
            <a:avLst/>
          </a:prstGeom>
        </p:spPr>
      </p:pic>
      <p:sp>
        <p:nvSpPr>
          <p:cNvPr id="4" name="サブタイトル 2"/>
          <p:cNvSpPr txBox="1">
            <a:spLocks/>
          </p:cNvSpPr>
          <p:nvPr/>
        </p:nvSpPr>
        <p:spPr>
          <a:xfrm>
            <a:off x="164486" y="181419"/>
            <a:ext cx="1338999" cy="434043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rgbClr val="FFFF00"/>
                </a:solidFill>
              </a:rPr>
              <a:t>企画書</a:t>
            </a:r>
            <a:endParaRPr lang="ja-JP" altLang="en-US" dirty="0">
              <a:solidFill>
                <a:srgbClr val="FFFF00"/>
              </a:solidFill>
            </a:endParaRP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841755" y="1640698"/>
            <a:ext cx="8222487" cy="1925781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F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reewheel </a:t>
            </a:r>
            <a:r>
              <a:rPr lang="en-US" altLang="ja-JP" sz="115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Judaspriest" panose="00000400000000000000" pitchFamily="2" charset="0"/>
              </a:rPr>
              <a:t>E</a:t>
            </a:r>
            <a:r>
              <a:rPr lang="en-US" altLang="ja-JP" sz="8000" dirty="0">
                <a:ln>
                  <a:solidFill>
                    <a:srgbClr val="FF0000"/>
                  </a:solidFill>
                </a:ln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atin typeface="Judaspriest" panose="00000400000000000000" pitchFamily="2" charset="0"/>
              </a:rPr>
              <a:t>xciter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0" y="6007262"/>
            <a:ext cx="9906000" cy="850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タイトル：</a:t>
            </a:r>
            <a:r>
              <a:rPr lang="en-US" altLang="ja-JP" dirty="0" smtClean="0">
                <a:solidFill>
                  <a:schemeClr val="tx1"/>
                </a:solidFill>
              </a:rPr>
              <a:t>Freewheel Exciter</a:t>
            </a:r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(</a:t>
            </a:r>
            <a:r>
              <a:rPr lang="ja-JP" altLang="en-US" dirty="0" smtClean="0">
                <a:solidFill>
                  <a:schemeClr val="tx1"/>
                </a:solidFill>
              </a:rPr>
              <a:t>フリーホイール・エキサイター</a:t>
            </a:r>
            <a:r>
              <a:rPr lang="en-US" altLang="ja-JP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ジャンル：ストラテジー</a:t>
            </a:r>
            <a:r>
              <a:rPr lang="en-US" altLang="ja-JP" dirty="0" smtClean="0">
                <a:solidFill>
                  <a:schemeClr val="tx1"/>
                </a:solidFill>
              </a:rPr>
              <a:t>RPG</a:t>
            </a:r>
            <a:r>
              <a:rPr lang="ja-JP" altLang="en-US" dirty="0" smtClean="0">
                <a:solidFill>
                  <a:schemeClr val="tx1"/>
                </a:solidFill>
              </a:rPr>
              <a:t>　開発</a:t>
            </a:r>
            <a:r>
              <a:rPr lang="ja-JP" altLang="en-US" dirty="0">
                <a:solidFill>
                  <a:schemeClr val="tx1"/>
                </a:solidFill>
              </a:rPr>
              <a:t>：</a:t>
            </a:r>
            <a:r>
              <a:rPr lang="en-US" altLang="ja-JP" dirty="0" smtClean="0">
                <a:solidFill>
                  <a:schemeClr val="tx1"/>
                </a:solidFill>
              </a:rPr>
              <a:t>Unity5.6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ja-JP" altLang="en-US" dirty="0" smtClean="0">
                <a:solidFill>
                  <a:schemeClr val="tx1"/>
                </a:solidFill>
              </a:rPr>
              <a:t>機種：</a:t>
            </a:r>
            <a:r>
              <a:rPr lang="en-US" altLang="ja-JP" dirty="0" smtClean="0">
                <a:solidFill>
                  <a:schemeClr val="tx1"/>
                </a:solidFill>
              </a:rPr>
              <a:t>PC</a:t>
            </a:r>
            <a:r>
              <a:rPr lang="ja-JP" altLang="en-US" dirty="0" smtClean="0">
                <a:solidFill>
                  <a:schemeClr val="tx1"/>
                </a:solidFill>
              </a:rPr>
              <a:t>　</a:t>
            </a:r>
            <a:r>
              <a:rPr kumimoji="1" lang="ja-JP" altLang="en-US" dirty="0" smtClean="0">
                <a:solidFill>
                  <a:schemeClr val="tx1"/>
                </a:solidFill>
              </a:rPr>
              <a:t>ターゲット：</a:t>
            </a:r>
            <a:r>
              <a:rPr kumimoji="1" lang="en-US" altLang="ja-JP" dirty="0" smtClean="0">
                <a:solidFill>
                  <a:schemeClr val="tx1"/>
                </a:solidFill>
              </a:rPr>
              <a:t>SRPG</a:t>
            </a:r>
            <a:r>
              <a:rPr lang="ja-JP" altLang="en-US" dirty="0" smtClean="0">
                <a:solidFill>
                  <a:schemeClr val="tx1"/>
                </a:solidFill>
              </a:rPr>
              <a:t>マニア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2381247" y="756293"/>
            <a:ext cx="5143501" cy="537886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>
                <a:latin typeface="Modern No. 20" panose="02070704070505020303" pitchFamily="18" charset="0"/>
              </a:rPr>
              <a:t>The first victim of change is innocence.</a:t>
            </a:r>
            <a:endParaRPr lang="ja-JP" altLang="en-US" dirty="0">
              <a:latin typeface="Modern No. 20" panose="02070704070505020303" pitchFamily="18" charset="0"/>
            </a:endParaRPr>
          </a:p>
        </p:txBody>
      </p:sp>
      <p:sp>
        <p:nvSpPr>
          <p:cNvPr id="8" name="サブタイトル 2"/>
          <p:cNvSpPr txBox="1">
            <a:spLocks/>
          </p:cNvSpPr>
          <p:nvPr/>
        </p:nvSpPr>
        <p:spPr>
          <a:xfrm>
            <a:off x="2381247" y="5199340"/>
            <a:ext cx="5143501" cy="537886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Emblem of the Bullet</a:t>
            </a:r>
            <a:r>
              <a:rPr lang="ja-JP" altLang="en-US" sz="2000" dirty="0">
                <a:latin typeface="Modern No. 20" panose="02070704070505020303" pitchFamily="18" charset="0"/>
              </a:rPr>
              <a:t> </a:t>
            </a:r>
            <a:r>
              <a:rPr lang="en-US" altLang="ja-JP" sz="2000" dirty="0" smtClean="0">
                <a:latin typeface="Modern No. 20" panose="02070704070505020303" pitchFamily="18" charset="0"/>
              </a:rPr>
              <a:t>Presents</a:t>
            </a:r>
            <a:endParaRPr lang="ja-JP" altLang="en-US" sz="2000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33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</a:t>
            </a:r>
            <a:r>
              <a:rPr lang="ja-JP" altLang="en-US" sz="4800" dirty="0" smtClean="0"/>
              <a:t>ファイター</a:t>
            </a:r>
            <a:r>
              <a:rPr lang="en-US" altLang="ja-JP" sz="4800" dirty="0" smtClean="0"/>
              <a:t>/</a:t>
            </a:r>
            <a:r>
              <a:rPr kumimoji="1" lang="ja-JP" altLang="en-US" sz="4800" dirty="0" smtClean="0"/>
              <a:t>拳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7111" y="1148127"/>
            <a:ext cx="1478054" cy="18892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080000" y="4655316"/>
            <a:ext cx="3938567" cy="92333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二回攻撃</a:t>
            </a:r>
            <a:r>
              <a:rPr lang="ja-JP" altLang="en-US" dirty="0" smtClean="0"/>
              <a:t>できる</a:t>
            </a:r>
            <a:endParaRPr lang="en-US" altLang="ja-JP" dirty="0"/>
          </a:p>
          <a:p>
            <a:r>
              <a:rPr lang="ja-JP" altLang="en-US" dirty="0" smtClean="0"/>
              <a:t>必殺</a:t>
            </a:r>
            <a:r>
              <a:rPr lang="ja-JP" altLang="en-US" dirty="0"/>
              <a:t>の一撃が出やすい</a:t>
            </a:r>
            <a:endParaRPr lang="en-US" altLang="ja-JP" dirty="0"/>
          </a:p>
          <a:p>
            <a:r>
              <a:rPr lang="ja-JP" altLang="en-US" dirty="0" smtClean="0"/>
              <a:t>攻撃力</a:t>
            </a:r>
            <a:r>
              <a:rPr lang="ja-JP" altLang="en-US" dirty="0"/>
              <a:t>が使用者の力に強く依存する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5383916" y="4047173"/>
            <a:ext cx="1980000" cy="198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631501" y="1199660"/>
            <a:ext cx="3818682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ファイター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マーシャル</a:t>
            </a:r>
            <a:endParaRPr lang="en-US" altLang="ja-JP" sz="28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己の拳を武器に戦う闘士。</a:t>
            </a:r>
            <a:endParaRPr lang="en-US" altLang="ja-JP" sz="2000" dirty="0"/>
          </a:p>
          <a:p>
            <a:r>
              <a:rPr lang="ja-JP" altLang="en-US" sz="2000" dirty="0"/>
              <a:t>力と速さに優れる</a:t>
            </a:r>
            <a:endParaRPr lang="en-US" altLang="ja-JP" sz="1400" dirty="0"/>
          </a:p>
        </p:txBody>
      </p:sp>
      <p:cxnSp>
        <p:nvCxnSpPr>
          <p:cNvPr id="16" name="カギ線コネクタ 15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拳</a:t>
            </a:r>
            <a:endParaRPr lang="en-US" altLang="ja-JP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32663" y="4098233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18290" y="5046466"/>
            <a:ext cx="1260000" cy="1260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 flipH="1">
            <a:off x="1606299" y="1629174"/>
            <a:ext cx="1478054" cy="188921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268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ソルジャー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槍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97726" y="4793815"/>
            <a:ext cx="3920842" cy="64633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1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最もオーソドックスな近接武器</a:t>
            </a:r>
            <a:endParaRPr lang="en-US" altLang="ja-JP" dirty="0" smtClean="0"/>
          </a:p>
          <a:p>
            <a:r>
              <a:rPr lang="ja-JP" altLang="en-US" dirty="0" smtClean="0"/>
              <a:t>射程や特攻が豊富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73428" y="4017590"/>
            <a:ext cx="1980000" cy="198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631501" y="1199660"/>
            <a:ext cx="4002676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ソルジャー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ジェネラル</a:t>
            </a:r>
            <a:endParaRPr lang="en-US" altLang="ja-JP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780000" y="2053679"/>
            <a:ext cx="3747851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鎧に身を包んだ雇われ兵士</a:t>
            </a:r>
            <a:endParaRPr lang="en-US" altLang="ja-JP" sz="2000" dirty="0"/>
          </a:p>
          <a:p>
            <a:r>
              <a:rPr lang="ja-JP" altLang="en-US" sz="2000" dirty="0"/>
              <a:t>高い守備を誇るが敏捷性に劣る</a:t>
            </a: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槍</a:t>
            </a:r>
            <a:endParaRPr lang="en-US" altLang="ja-JP" sz="2800" dirty="0"/>
          </a:p>
        </p:txBody>
      </p:sp>
      <p:sp>
        <p:nvSpPr>
          <p:cNvPr id="16" name="テキスト ボックス 15"/>
          <p:cNvSpPr txBox="1"/>
          <p:nvPr/>
        </p:nvSpPr>
        <p:spPr>
          <a:xfrm flipH="1">
            <a:off x="7527851" y="3931882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 flipH="1">
            <a:off x="7812358" y="5007590"/>
            <a:ext cx="1260000" cy="1260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07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マーセナリー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斧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0400" y="1202400"/>
            <a:ext cx="2389061" cy="289583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080000" y="4793815"/>
            <a:ext cx="3938567" cy="64633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ずば抜けた火力</a:t>
            </a:r>
            <a:endParaRPr lang="en-US" altLang="ja-JP" dirty="0" smtClean="0"/>
          </a:p>
          <a:p>
            <a:r>
              <a:rPr lang="ja-JP" altLang="en-US" dirty="0" smtClean="0"/>
              <a:t>破壊できる地形を迅速に処理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5429455" y="4029234"/>
            <a:ext cx="1980000" cy="1980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3631500" y="1199660"/>
            <a:ext cx="4225959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マーセナリー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ウォーリア</a:t>
            </a:r>
            <a:endParaRPr lang="en-US" altLang="ja-JP" sz="2800" dirty="0"/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780000" y="2053679"/>
            <a:ext cx="3960000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力自慢の傭兵</a:t>
            </a:r>
            <a:endParaRPr lang="en-US" altLang="ja-JP" sz="2000" dirty="0"/>
          </a:p>
          <a:p>
            <a:r>
              <a:rPr lang="ja-JP" altLang="en-US" sz="2000" dirty="0"/>
              <a:t>強力な斧での攻撃を得意とする</a:t>
            </a:r>
          </a:p>
        </p:txBody>
      </p:sp>
      <p:cxnSp>
        <p:nvCxnSpPr>
          <p:cNvPr id="13" name="カギ線コネクタ 12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斧</a:t>
            </a:r>
            <a:endParaRPr lang="en-US" altLang="ja-JP" sz="2800" dirty="0"/>
          </a:p>
        </p:txBody>
      </p:sp>
      <p:sp>
        <p:nvSpPr>
          <p:cNvPr id="16" name="テキスト ボックス 15"/>
          <p:cNvSpPr txBox="1"/>
          <p:nvPr/>
        </p:nvSpPr>
        <p:spPr>
          <a:xfrm flipH="1">
            <a:off x="7550286" y="3906768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278245" y="4971599"/>
            <a:ext cx="1260000" cy="1260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668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/>
          <p:cNvSpPr txBox="1"/>
          <p:nvPr/>
        </p:nvSpPr>
        <p:spPr>
          <a:xfrm flipH="1">
            <a:off x="960886" y="2249490"/>
            <a:ext cx="2389061" cy="158326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乗り物兵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6861" y="1134724"/>
            <a:ext cx="2389061" cy="17507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91263" y="4001921"/>
            <a:ext cx="2666752" cy="149104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12" name="カギ線コネクタ 11"/>
          <p:cNvCxnSpPr/>
          <p:nvPr/>
        </p:nvCxnSpPr>
        <p:spPr>
          <a:xfrm flipH="1" flipV="1">
            <a:off x="2757217" y="4942149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3631501" y="1199660"/>
            <a:ext cx="4236592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ライダー </a:t>
            </a:r>
            <a:r>
              <a:rPr lang="ja-JP" altLang="en-US" sz="2800" dirty="0">
                <a:latin typeface="+mn-ea"/>
              </a:rPr>
              <a:t>→</a:t>
            </a:r>
            <a:r>
              <a:rPr lang="ja-JP" altLang="en-US" sz="2800" dirty="0"/>
              <a:t> モーターヘッド</a:t>
            </a:r>
            <a:endParaRPr lang="en-US" altLang="ja-JP" sz="2800" dirty="0"/>
          </a:p>
        </p:txBody>
      </p:sp>
      <p:sp>
        <p:nvSpPr>
          <p:cNvPr id="14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高い移動力を持つバイク兵</a:t>
            </a:r>
            <a:endParaRPr lang="en-US" altLang="ja-JP" sz="2000" dirty="0"/>
          </a:p>
          <a:p>
            <a:r>
              <a:rPr lang="ja-JP" altLang="en-US" sz="2000" dirty="0"/>
              <a:t>ヒットアンドアウェイが得意</a:t>
            </a:r>
          </a:p>
        </p:txBody>
      </p:sp>
      <p:cxnSp>
        <p:nvCxnSpPr>
          <p:cNvPr id="15" name="カギ線コネクタ 14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2449578" y="4266260"/>
            <a:ext cx="3841685" cy="5785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sz="2800" dirty="0"/>
              <a:t>パイロット</a:t>
            </a:r>
            <a:r>
              <a:rPr lang="ja-JP" altLang="en-US" sz="2800" dirty="0" smtClean="0"/>
              <a:t> </a:t>
            </a:r>
            <a:r>
              <a:rPr lang="ja-JP" altLang="en-US" sz="2800" dirty="0" smtClean="0">
                <a:latin typeface="+mn-ea"/>
              </a:rPr>
              <a:t>→</a:t>
            </a:r>
            <a:r>
              <a:rPr lang="ja-JP" altLang="en-US" sz="2800" dirty="0" smtClean="0"/>
              <a:t> キャプテン</a:t>
            </a:r>
            <a:endParaRPr lang="en-US" altLang="ja-JP" sz="2800" dirty="0" smtClean="0"/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2155417" y="5095644"/>
            <a:ext cx="3960000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/>
              <a:t>ヘリコプターに乗って戦う空中</a:t>
            </a:r>
            <a:r>
              <a:rPr lang="ja-JP" altLang="en-US" sz="2000" dirty="0" smtClean="0"/>
              <a:t>兵士</a:t>
            </a:r>
            <a:endParaRPr lang="en-US" altLang="ja-JP" sz="2000" dirty="0" smtClean="0"/>
          </a:p>
          <a:p>
            <a:r>
              <a:rPr lang="ja-JP" altLang="en-US" sz="2000" dirty="0" smtClean="0"/>
              <a:t>地形</a:t>
            </a:r>
            <a:r>
              <a:rPr lang="ja-JP" altLang="en-US" sz="2000" dirty="0"/>
              <a:t>の影響を受けない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 flipH="1">
            <a:off x="7239006" y="5035727"/>
            <a:ext cx="2549520" cy="1491044"/>
          </a:xfrm>
          <a:prstGeom prst="rect">
            <a:avLst/>
          </a:prstGeom>
          <a:blipFill>
            <a:blip r:embed="rId5"/>
            <a:srcRect/>
            <a:stretch>
              <a:fillRect r="-4598"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94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</a:t>
            </a:r>
            <a:r>
              <a:rPr lang="ja-JP" altLang="en-US" sz="4800" dirty="0"/>
              <a:t>消費アイテム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4602052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5</a:t>
            </a:r>
            <a:r>
              <a:rPr lang="ja-JP" altLang="en-US" sz="2800" dirty="0" smtClean="0"/>
              <a:t>種類の回復アイテムを使って戦場を生き抜け</a:t>
            </a:r>
            <a:endParaRPr lang="en-US" altLang="ja-JP" sz="2800" dirty="0" smtClean="0"/>
          </a:p>
          <a:p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シガレット</a:t>
            </a:r>
            <a:r>
              <a:rPr lang="en-US" altLang="ja-JP" sz="2000" dirty="0"/>
              <a:t>】</a:t>
            </a:r>
            <a:r>
              <a:rPr lang="en-US" altLang="ja-JP" sz="2000" dirty="0" smtClean="0"/>
              <a:t>3</a:t>
            </a:r>
            <a:r>
              <a:rPr lang="ja-JP" altLang="en-US" sz="2000" dirty="0" smtClean="0"/>
              <a:t>～</a:t>
            </a:r>
            <a:r>
              <a:rPr lang="en-US" altLang="ja-JP" sz="2000" dirty="0" smtClean="0"/>
              <a:t>5</a:t>
            </a:r>
            <a:r>
              <a:rPr lang="ja-JP" altLang="en-US" sz="2000" dirty="0" smtClean="0"/>
              <a:t>ターンの間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自動小回復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pPr algn="r"/>
            <a:r>
              <a:rPr lang="en-US" altLang="ja-JP" sz="2000" dirty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布類</a:t>
            </a:r>
            <a:r>
              <a:rPr lang="en-US" altLang="ja-JP" sz="2000" dirty="0"/>
              <a:t>】 </a:t>
            </a:r>
            <a:r>
              <a:rPr lang="en-US" altLang="ja-JP" sz="2000" dirty="0" smtClean="0"/>
              <a:t>HP</a:t>
            </a:r>
            <a:r>
              <a:rPr lang="ja-JP" altLang="en-US" sz="2000" dirty="0" smtClean="0"/>
              <a:t>大回復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en-US" altLang="ja-JP" sz="2000" dirty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クスリ</a:t>
            </a:r>
            <a:r>
              <a:rPr lang="en-US" altLang="ja-JP" sz="2000" dirty="0"/>
              <a:t>】 </a:t>
            </a:r>
            <a:r>
              <a:rPr lang="ja-JP" altLang="en-US" sz="2000" dirty="0" smtClean="0"/>
              <a:t>状態異常回復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pPr algn="r"/>
            <a:r>
              <a:rPr lang="en-US" altLang="ja-JP" sz="2000" dirty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葉っぱ</a:t>
            </a:r>
            <a:r>
              <a:rPr lang="en-US" altLang="ja-JP" sz="2000" dirty="0"/>
              <a:t>】 </a:t>
            </a:r>
            <a:r>
              <a:rPr lang="en-US" altLang="ja-JP" sz="2000" dirty="0" smtClean="0"/>
              <a:t>HP</a:t>
            </a:r>
            <a:r>
              <a:rPr lang="en-US" altLang="ja-JP" sz="2000" dirty="0"/>
              <a:t>/</a:t>
            </a:r>
            <a:r>
              <a:rPr lang="ja-JP" altLang="en-US" sz="2000" dirty="0" smtClean="0"/>
              <a:t>状態異常</a:t>
            </a:r>
            <a:r>
              <a:rPr lang="ja-JP" altLang="en-US" sz="2000" dirty="0"/>
              <a:t>全回復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r>
              <a:rPr lang="en-US" altLang="ja-JP" sz="2000" dirty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水分</a:t>
            </a:r>
            <a:r>
              <a:rPr lang="en-US" altLang="ja-JP" sz="2000" dirty="0"/>
              <a:t>】 </a:t>
            </a:r>
            <a:r>
              <a:rPr lang="ja-JP" altLang="en-US" sz="2000" dirty="0" smtClean="0"/>
              <a:t>他アイテムの効果を上げる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 flipH="1">
            <a:off x="681038" y="2104344"/>
            <a:ext cx="1260000" cy="12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7893661" y="2874351"/>
            <a:ext cx="1260000" cy="126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 flipH="1">
            <a:off x="681038" y="3635363"/>
            <a:ext cx="1260000" cy="12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7964963" y="4477482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0315" y="5310606"/>
            <a:ext cx="690562" cy="1260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798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スキル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1926737"/>
          </a:xfrm>
        </p:spPr>
        <p:txBody>
          <a:bodyPr/>
          <a:lstStyle/>
          <a:p>
            <a:r>
              <a:rPr lang="ja-JP" altLang="en-US" sz="2800" dirty="0" smtClean="0"/>
              <a:t>ユニットは汎用スキルと専用スキルを持つ</a:t>
            </a:r>
            <a:endParaRPr lang="en-US" altLang="ja-JP" sz="2800" dirty="0" smtClean="0"/>
          </a:p>
          <a:p>
            <a:r>
              <a:rPr lang="ja-JP" altLang="en-US" sz="2800" dirty="0" smtClean="0"/>
              <a:t>任意</a:t>
            </a:r>
            <a:r>
              <a:rPr lang="ja-JP" altLang="en-US" sz="2800" dirty="0"/>
              <a:t>発動、常時発動、確率発動の</a:t>
            </a:r>
            <a:r>
              <a:rPr lang="en-US" altLang="ja-JP" sz="2800" dirty="0"/>
              <a:t>3</a:t>
            </a:r>
            <a:r>
              <a:rPr lang="ja-JP" altLang="en-US" sz="2800" dirty="0" smtClean="0"/>
              <a:t>種類</a:t>
            </a:r>
            <a:endParaRPr lang="en-US" altLang="ja-JP" sz="2400" dirty="0" smtClean="0"/>
          </a:p>
          <a:p>
            <a:r>
              <a:rPr kumimoji="1" lang="ja-JP" altLang="en-US" sz="2000" dirty="0" smtClean="0"/>
              <a:t>汎用スキル：兵種毎のスキルで</a:t>
            </a:r>
            <a:r>
              <a:rPr kumimoji="1" lang="en-US" altLang="ja-JP" sz="2000" dirty="0" smtClean="0"/>
              <a:t>4</a:t>
            </a:r>
            <a:r>
              <a:rPr kumimoji="1" lang="ja-JP" altLang="en-US" sz="2000" dirty="0" smtClean="0"/>
              <a:t>つ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乗り物兵は</a:t>
            </a:r>
            <a:r>
              <a:rPr kumimoji="1" lang="en-US" altLang="ja-JP" sz="2000" dirty="0" smtClean="0"/>
              <a:t>2</a:t>
            </a:r>
            <a:r>
              <a:rPr kumimoji="1" lang="ja-JP" altLang="en-US" sz="2000" dirty="0" smtClean="0"/>
              <a:t>つ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レベルアップで覚える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専用スキル：ユニット固有のスキルで強力なものが多い</a:t>
            </a:r>
            <a:endParaRPr kumimoji="1"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01309" y="3038191"/>
            <a:ext cx="3613638" cy="2772411"/>
          </a:xfrm>
          <a:prstGeom prst="rect">
            <a:avLst/>
          </a:prstGeom>
          <a:blipFill>
            <a:blip r:embed="rId2"/>
            <a:srcRect/>
            <a:stretch>
              <a:fillRect l="116" r="28"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475285" y="5839064"/>
            <a:ext cx="3865686" cy="89308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800" dirty="0" smtClean="0"/>
              <a:t>単純なステータスアップ</a:t>
            </a:r>
            <a:r>
              <a:rPr lang="ja-JP" altLang="en-US" sz="1800" dirty="0" smtClean="0"/>
              <a:t>や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反撃</a:t>
            </a:r>
            <a:r>
              <a:rPr lang="ja-JP" altLang="en-US" sz="1800" dirty="0" smtClean="0"/>
              <a:t>時にのみ効果を発揮する</a:t>
            </a:r>
            <a:r>
              <a:rPr lang="ja-JP" altLang="en-US" sz="1800" dirty="0" smtClean="0"/>
              <a:t>もの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周囲</a:t>
            </a:r>
            <a:r>
              <a:rPr lang="ja-JP" altLang="en-US" sz="1800" dirty="0" smtClean="0"/>
              <a:t>の味方を強化するものなどがある</a:t>
            </a:r>
            <a:endParaRPr lang="ja-JP" altLang="en-US" sz="1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1038" y="3255680"/>
            <a:ext cx="3042356" cy="233743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en-US" altLang="ja-JP" dirty="0" smtClean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25" y="4064143"/>
            <a:ext cx="450615" cy="477121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3498583" y="4177224"/>
            <a:ext cx="1327538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5704036" y="3499780"/>
            <a:ext cx="2303585" cy="18492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命中</a:t>
            </a:r>
            <a:r>
              <a:rPr lang="en-US" altLang="ja-JP" sz="2400" dirty="0" smtClean="0"/>
              <a:t>+10</a:t>
            </a:r>
          </a:p>
          <a:p>
            <a:endParaRPr lang="en-US" altLang="ja-JP" sz="1000" dirty="0" smtClean="0"/>
          </a:p>
          <a:p>
            <a:r>
              <a:rPr lang="ja-JP" altLang="en-US" sz="2400" dirty="0" smtClean="0"/>
              <a:t>ドレインバレット</a:t>
            </a:r>
            <a:endParaRPr lang="en-US" altLang="ja-JP" sz="2400" dirty="0" smtClean="0"/>
          </a:p>
          <a:p>
            <a:endParaRPr lang="en-US" altLang="ja-JP" sz="1100" dirty="0" smtClean="0"/>
          </a:p>
          <a:p>
            <a:r>
              <a:rPr lang="ja-JP" altLang="en-US" sz="2400" dirty="0"/>
              <a:t>キャンセル</a:t>
            </a:r>
            <a:endParaRPr lang="ja-JP" altLang="en-US" sz="2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940533" y="4113555"/>
            <a:ext cx="742016" cy="742016"/>
          </a:xfrm>
          <a:prstGeom prst="rect">
            <a:avLst/>
          </a:prstGeom>
          <a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95" y="3436344"/>
            <a:ext cx="659867" cy="6598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588" y="4717536"/>
            <a:ext cx="631474" cy="6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ストーリー導入部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3518144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2100</a:t>
            </a:r>
            <a:r>
              <a:rPr lang="ja-JP" altLang="en-US" sz="1800" dirty="0"/>
              <a:t>年の地球は二つの世界に分けられていた</a:t>
            </a:r>
            <a:endParaRPr lang="en-US" altLang="ja-JP" sz="1800" dirty="0"/>
          </a:p>
          <a:p>
            <a:r>
              <a:rPr lang="ja-JP" altLang="en-US" sz="1800" dirty="0"/>
              <a:t>強大国家が立ち並ぶ地上世界</a:t>
            </a:r>
            <a:r>
              <a:rPr lang="ja-JP" altLang="en-US" sz="1800" dirty="0" smtClean="0">
                <a:solidFill>
                  <a:srgbClr val="FF0000"/>
                </a:solidFill>
              </a:rPr>
              <a:t>ハイランド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ja-JP" altLang="en-US" sz="1800" dirty="0" smtClean="0"/>
              <a:t>暗殺</a:t>
            </a:r>
            <a:r>
              <a:rPr lang="ja-JP" altLang="en-US" sz="1800" dirty="0"/>
              <a:t>組織が闊歩する地下帝国</a:t>
            </a:r>
            <a:r>
              <a:rPr lang="ja-JP" altLang="en-US" sz="1800" dirty="0">
                <a:solidFill>
                  <a:srgbClr val="FF0000"/>
                </a:solidFill>
              </a:rPr>
              <a:t>ローマニア</a:t>
            </a:r>
            <a:endParaRPr lang="en-US" altLang="ja-JP" sz="1800" dirty="0">
              <a:solidFill>
                <a:srgbClr val="FF0000"/>
              </a:solidFill>
            </a:endParaRPr>
          </a:p>
          <a:p>
            <a:r>
              <a:rPr lang="ja-JP" altLang="en-US" sz="1800" dirty="0"/>
              <a:t>主人公</a:t>
            </a:r>
            <a:r>
              <a:rPr lang="ja-JP" altLang="en-US" sz="1800" dirty="0">
                <a:solidFill>
                  <a:srgbClr val="FF0000"/>
                </a:solidFill>
              </a:rPr>
              <a:t>ヒュー・エヴァンス</a:t>
            </a:r>
            <a:r>
              <a:rPr lang="ja-JP" altLang="en-US" sz="1800" dirty="0"/>
              <a:t>は暗殺組織</a:t>
            </a:r>
            <a:r>
              <a:rPr lang="en-US" altLang="ja-JP" sz="1800" dirty="0">
                <a:solidFill>
                  <a:srgbClr val="FF0000"/>
                </a:solidFill>
              </a:rPr>
              <a:t>JPZ</a:t>
            </a:r>
            <a:r>
              <a:rPr lang="ja-JP" altLang="en-US" sz="1800" dirty="0"/>
              <a:t>に所属する</a:t>
            </a:r>
            <a:r>
              <a:rPr lang="ja-JP" altLang="en-US" sz="1800" dirty="0" smtClean="0"/>
              <a:t>暗殺者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/>
              <a:t>組織</a:t>
            </a:r>
            <a:r>
              <a:rPr lang="ja-JP" altLang="en-US" sz="1800" dirty="0" smtClean="0"/>
              <a:t>長は実父の</a:t>
            </a:r>
            <a:r>
              <a:rPr lang="ja-JP" altLang="en-US" sz="1800" dirty="0" smtClean="0">
                <a:solidFill>
                  <a:srgbClr val="FF0000"/>
                </a:solidFill>
              </a:rPr>
              <a:t>レナード</a:t>
            </a:r>
            <a:r>
              <a:rPr lang="ja-JP" altLang="en-US" sz="1800" dirty="0" smtClean="0"/>
              <a:t>、</a:t>
            </a:r>
            <a:r>
              <a:rPr lang="ja-JP" altLang="en-US" sz="1800" dirty="0"/>
              <a:t>彼から</a:t>
            </a:r>
            <a:r>
              <a:rPr lang="ja-JP" altLang="en-US" sz="1800" dirty="0" smtClean="0"/>
              <a:t>は</a:t>
            </a:r>
            <a:r>
              <a:rPr lang="ja-JP" altLang="en-US" sz="1800" dirty="0"/>
              <a:t>愛情</a:t>
            </a:r>
            <a:r>
              <a:rPr lang="ja-JP" altLang="en-US" sz="1800" dirty="0" smtClean="0"/>
              <a:t>を</a:t>
            </a:r>
            <a:r>
              <a:rPr lang="ja-JP" altLang="en-US" sz="1800" dirty="0"/>
              <a:t>受けずに育った</a:t>
            </a:r>
            <a:endParaRPr lang="en-US" altLang="ja-JP" sz="1800" dirty="0"/>
          </a:p>
          <a:p>
            <a:pPr algn="r"/>
            <a:r>
              <a:rPr lang="ja-JP" altLang="en-US" sz="1800" dirty="0"/>
              <a:t>親友の</a:t>
            </a:r>
            <a:r>
              <a:rPr lang="ja-JP" altLang="en-US" sz="1800" dirty="0">
                <a:solidFill>
                  <a:srgbClr val="FF0000"/>
                </a:solidFill>
              </a:rPr>
              <a:t>アイン</a:t>
            </a:r>
            <a:r>
              <a:rPr lang="ja-JP" altLang="en-US" sz="1800" dirty="0"/>
              <a:t>と訓練に励む中、一通の手紙が届く</a:t>
            </a:r>
            <a:endParaRPr lang="en-US" altLang="ja-JP" sz="1800" dirty="0"/>
          </a:p>
          <a:p>
            <a:pPr algn="r"/>
            <a:r>
              <a:rPr lang="ja-JP" altLang="en-US" sz="1800" dirty="0"/>
              <a:t>「親愛なる息子</a:t>
            </a:r>
            <a:r>
              <a:rPr lang="ja-JP" altLang="en-US" sz="1800" dirty="0" smtClean="0"/>
              <a:t>よ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お前</a:t>
            </a:r>
            <a:r>
              <a:rPr lang="ja-JP" altLang="en-US" sz="1800" dirty="0"/>
              <a:t>に命令を</a:t>
            </a:r>
            <a:r>
              <a:rPr lang="ja-JP" altLang="en-US" sz="1800" dirty="0" smtClean="0"/>
              <a:t>与える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敵対</a:t>
            </a:r>
            <a:r>
              <a:rPr lang="ja-JP" altLang="en-US" sz="1800" dirty="0"/>
              <a:t>組織を撃滅し、上の世界ハイランドを</a:t>
            </a:r>
            <a:r>
              <a:rPr lang="ja-JP" altLang="en-US" sz="1800" dirty="0" smtClean="0"/>
              <a:t>目指せ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私</a:t>
            </a:r>
            <a:r>
              <a:rPr lang="ja-JP" altLang="en-US" sz="1800" dirty="0"/>
              <a:t>はそこで待っている</a:t>
            </a:r>
            <a:r>
              <a:rPr lang="en-US" altLang="ja-JP" sz="1800" dirty="0"/>
              <a:t>…</a:t>
            </a:r>
            <a:r>
              <a:rPr lang="ja-JP" altLang="en-US" sz="1800" dirty="0"/>
              <a:t>」</a:t>
            </a:r>
            <a:endParaRPr lang="en-US" altLang="ja-JP" sz="1800" dirty="0"/>
          </a:p>
          <a:p>
            <a:pPr algn="r"/>
            <a:r>
              <a:rPr kumimoji="1" lang="ja-JP" altLang="en-US" sz="1800" dirty="0" smtClean="0"/>
              <a:t>ヒューはこの言葉に乗り</a:t>
            </a:r>
            <a:r>
              <a:rPr lang="ja-JP" altLang="en-US" sz="1800" dirty="0" smtClean="0"/>
              <a:t>、部隊を結成して上の世界を目指す</a:t>
            </a:r>
            <a:r>
              <a:rPr lang="en-US" altLang="ja-JP" sz="1800" dirty="0" smtClean="0"/>
              <a:t>…</a:t>
            </a:r>
            <a:endParaRPr kumimoji="1" lang="en-US" altLang="ja-JP" sz="1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34717" y="395654"/>
            <a:ext cx="2737884" cy="217011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18284" y="4636899"/>
            <a:ext cx="2643213" cy="2084578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88031" y="2876790"/>
            <a:ext cx="1900499" cy="1760109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40856" y="3568029"/>
            <a:ext cx="1122162" cy="1760109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 flipH="1">
            <a:off x="407905" y="4605605"/>
            <a:ext cx="1106084" cy="1413772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 flipH="1">
            <a:off x="1484595" y="4326113"/>
            <a:ext cx="1627523" cy="1972756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416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セールスポイント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kumimoji="1" lang="ja-JP" altLang="en-US" dirty="0" smtClean="0"/>
              <a:t>豊富な職業と武器とスキルで幅広い戦略性</a:t>
            </a:r>
            <a:endParaRPr kumimoji="1" lang="en-US" altLang="ja-JP" dirty="0" smtClean="0"/>
          </a:p>
          <a:p>
            <a:pPr algn="ctr"/>
            <a:endParaRPr lang="en-US" altLang="ja-JP" sz="2800" dirty="0"/>
          </a:p>
          <a:p>
            <a:pPr algn="ctr"/>
            <a:r>
              <a:rPr kumimoji="1" lang="ja-JP" altLang="en-US" dirty="0" smtClean="0"/>
              <a:t>消費アイテムをうまく使</a:t>
            </a:r>
            <a:r>
              <a:rPr lang="ja-JP" altLang="en-US" dirty="0"/>
              <a:t>わない</a:t>
            </a:r>
            <a:r>
              <a:rPr lang="ja-JP" altLang="en-US" dirty="0" smtClean="0"/>
              <a:t>と</a:t>
            </a:r>
            <a:r>
              <a:rPr lang="ja-JP" altLang="en-US" dirty="0" smtClean="0"/>
              <a:t>死ぬ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ストイック</a:t>
            </a:r>
            <a:r>
              <a:rPr lang="ja-JP" altLang="en-US" dirty="0" smtClean="0"/>
              <a:t>な難易度</a:t>
            </a:r>
            <a:endParaRPr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lang="ja-JP" altLang="en-US" dirty="0" smtClean="0"/>
              <a:t>近未来で行う新しい感覚のストラテジー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5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dirty="0"/>
              <a:t>　</a:t>
            </a:r>
            <a:r>
              <a:rPr lang="ja-JP" altLang="en-US" sz="4800" dirty="0" smtClean="0"/>
              <a:t>目次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9" y="1203325"/>
            <a:ext cx="3882170" cy="4351338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コンセプト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ゲームの流れ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ゲーム画面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職業</a:t>
            </a:r>
            <a:r>
              <a:rPr kumimoji="1" lang="en-US" altLang="ja-JP" sz="2400" dirty="0" smtClean="0"/>
              <a:t>/</a:t>
            </a:r>
            <a:r>
              <a:rPr kumimoji="1" lang="ja-JP" altLang="en-US" sz="2400" dirty="0" smtClean="0"/>
              <a:t>武器紹介</a:t>
            </a:r>
            <a:endParaRPr lang="en-US" altLang="ja-JP" sz="1600" dirty="0"/>
          </a:p>
          <a:p>
            <a:r>
              <a:rPr kumimoji="1" lang="ja-JP" altLang="en-US" sz="2400" dirty="0" smtClean="0"/>
              <a:t>消費アイテム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スキル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ストーリー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世界観</a:t>
            </a:r>
            <a:endParaRPr lang="en-US" altLang="ja-JP" sz="2400" dirty="0" smtClean="0"/>
          </a:p>
          <a:p>
            <a:r>
              <a:rPr lang="ja-JP" altLang="en-US" sz="2400" dirty="0"/>
              <a:t>セールスポイント</a:t>
            </a:r>
            <a:endParaRPr lang="en-US" altLang="ja-JP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6291263" y="1203323"/>
            <a:ext cx="2933700" cy="4599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・・・</a:t>
            </a:r>
            <a:r>
              <a:rPr lang="en-US" altLang="ja-JP" sz="2400" dirty="0" smtClean="0"/>
              <a:t>3P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/>
              <a:t>4</a:t>
            </a:r>
            <a:r>
              <a:rPr lang="ja-JP" altLang="en-US" sz="2400" dirty="0" smtClean="0"/>
              <a:t>～</a:t>
            </a:r>
            <a:r>
              <a:rPr lang="en-US" altLang="ja-JP" sz="2400" dirty="0"/>
              <a:t>6</a:t>
            </a:r>
            <a:r>
              <a:rPr lang="en-US" altLang="ja-JP" sz="2400" dirty="0" smtClean="0"/>
              <a:t>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7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13P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/>
              <a:t>14</a:t>
            </a:r>
            <a:r>
              <a:rPr lang="en-US" altLang="ja-JP" sz="2400" dirty="0" smtClean="0"/>
              <a:t>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15P</a:t>
            </a:r>
            <a:endParaRPr lang="en-US" altLang="ja-JP" sz="2400" dirty="0"/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16P</a:t>
            </a:r>
          </a:p>
          <a:p>
            <a:r>
              <a:rPr lang="ja-JP" altLang="en-US" sz="2400" dirty="0"/>
              <a:t>・・</a:t>
            </a:r>
            <a:r>
              <a:rPr lang="ja-JP" altLang="en-US" sz="2400" dirty="0" smtClean="0"/>
              <a:t>・</a:t>
            </a:r>
            <a:r>
              <a:rPr lang="en-US" altLang="ja-JP" sz="2400" dirty="0" smtClean="0"/>
              <a:t>17P</a:t>
            </a:r>
            <a:endParaRPr lang="en-US" altLang="ja-JP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00405" y="5248356"/>
            <a:ext cx="35051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以下から画像をお借りしました</a:t>
            </a:r>
            <a:endParaRPr kumimoji="1" lang="en-US" altLang="ja-JP" dirty="0" smtClean="0"/>
          </a:p>
          <a:p>
            <a:pPr algn="ctr"/>
            <a:r>
              <a:rPr kumimoji="1" lang="ja-JP" altLang="en-US" sz="1200" dirty="0" smtClean="0"/>
              <a:t>びたちー素材館：</a:t>
            </a:r>
            <a:r>
              <a:rPr lang="en-US" altLang="ja-JP" sz="1200" dirty="0" smtClean="0">
                <a:hlinkClick r:id="rId3"/>
              </a:rPr>
              <a:t>http</a:t>
            </a:r>
            <a:r>
              <a:rPr lang="en-US" altLang="ja-JP" sz="1200" dirty="0">
                <a:hlinkClick r:id="rId3"/>
              </a:rPr>
              <a:t>://</a:t>
            </a:r>
            <a:r>
              <a:rPr lang="en-US" altLang="ja-JP" sz="1200" dirty="0" smtClean="0">
                <a:hlinkClick r:id="rId3"/>
              </a:rPr>
              <a:t>www.vita-chi.net/sozai1.htm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とりのすみか。：</a:t>
            </a:r>
            <a:r>
              <a:rPr lang="en-US" altLang="ja-JP" sz="1200" dirty="0" smtClean="0">
                <a:hlinkClick r:id="rId4"/>
              </a:rPr>
              <a:t>http</a:t>
            </a:r>
            <a:r>
              <a:rPr lang="en-US" altLang="ja-JP" sz="1200" dirty="0">
                <a:hlinkClick r:id="rId4"/>
              </a:rPr>
              <a:t>://</a:t>
            </a:r>
            <a:r>
              <a:rPr lang="en-US" altLang="ja-JP" sz="1200" dirty="0" smtClean="0">
                <a:hlinkClick r:id="rId4"/>
              </a:rPr>
              <a:t>tori.aikotoba.jp/index.html</a:t>
            </a:r>
            <a:endParaRPr lang="en-US" altLang="ja-JP" sz="1200" dirty="0" smtClean="0"/>
          </a:p>
          <a:p>
            <a:pPr algn="ctr"/>
            <a:r>
              <a:rPr lang="ja-JP" altLang="en-US" sz="1200" dirty="0" smtClean="0"/>
              <a:t>シルエットデザイン：</a:t>
            </a:r>
            <a:r>
              <a:rPr lang="en-US" altLang="ja-JP" sz="1200" dirty="0" smtClean="0">
                <a:hlinkClick r:id="rId5"/>
              </a:rPr>
              <a:t>http://kage-design.com/wp/</a:t>
            </a:r>
            <a:endParaRPr lang="en-US" altLang="ja-JP" sz="1200" dirty="0" smtClean="0"/>
          </a:p>
          <a:p>
            <a:pPr algn="ctr"/>
            <a:r>
              <a:rPr lang="en-US" altLang="ja-JP" sz="1200" dirty="0" smtClean="0"/>
              <a:t>Game-icons.net</a:t>
            </a:r>
            <a:r>
              <a:rPr lang="ja-JP" altLang="en-US" sz="1200" dirty="0" smtClean="0"/>
              <a:t>：</a:t>
            </a:r>
            <a:r>
              <a:rPr lang="en-US" altLang="ja-JP" sz="1200" dirty="0" smtClean="0"/>
              <a:t>http</a:t>
            </a:r>
            <a:r>
              <a:rPr lang="en-US" altLang="ja-JP" sz="1200" dirty="0"/>
              <a:t>://game-icons.net/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290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/>
              <a:t>　コンセプト</a:t>
            </a:r>
            <a:endParaRPr kumimoji="1" lang="ja-JP" altLang="en-US" sz="4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202401"/>
            <a:ext cx="8543925" cy="1876465"/>
          </a:xfrm>
        </p:spPr>
        <p:txBody>
          <a:bodyPr anchor="ctr" anchorCtr="0">
            <a:normAutofit/>
          </a:bodyPr>
          <a:lstStyle/>
          <a:p>
            <a:pPr algn="ctr"/>
            <a:r>
              <a:rPr lang="ja-JP" altLang="en-US" sz="4800" dirty="0">
                <a:solidFill>
                  <a:srgbClr val="FF0000"/>
                </a:solidFill>
              </a:rPr>
              <a:t>銃</a:t>
            </a:r>
            <a:r>
              <a:rPr lang="ja-JP" altLang="en-US" sz="4800" dirty="0" smtClean="0">
                <a:solidFill>
                  <a:srgbClr val="FF0000"/>
                </a:solidFill>
              </a:rPr>
              <a:t>火器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近未来</a:t>
            </a:r>
            <a:r>
              <a:rPr lang="en-US" altLang="ja-JP" sz="4800" dirty="0" smtClean="0"/>
              <a:t>×</a:t>
            </a:r>
            <a:r>
              <a:rPr lang="ja-JP" altLang="en-US" sz="4800" dirty="0" smtClean="0">
                <a:solidFill>
                  <a:srgbClr val="FF0000"/>
                </a:solidFill>
              </a:rPr>
              <a:t>サバイバル</a:t>
            </a:r>
            <a:endParaRPr lang="en-US" altLang="ja-JP" sz="48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ja-JP" sz="4800" dirty="0" smtClean="0"/>
              <a:t>FPS</a:t>
            </a:r>
            <a:r>
              <a:rPr lang="ja-JP" altLang="en-US" sz="4800" dirty="0"/>
              <a:t>感覚の</a:t>
            </a:r>
            <a:r>
              <a:rPr lang="ja-JP" altLang="en-US" sz="4800" dirty="0" smtClean="0"/>
              <a:t>ストラテジー</a:t>
            </a:r>
            <a:r>
              <a:rPr lang="en-US" altLang="ja-JP" sz="4800" dirty="0" smtClean="0"/>
              <a:t>RPG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345223" y="3429000"/>
            <a:ext cx="7215554" cy="2118945"/>
          </a:xfrm>
          <a:prstGeom prst="rect">
            <a:avLst/>
          </a:prstGeom>
        </p:spPr>
        <p:txBody>
          <a:bodyPr vert="horz" lIns="74295" tIns="37148" rIns="74295" bIns="37148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ja-JP" altLang="en-US" sz="2800" dirty="0">
                <a:solidFill>
                  <a:prstClr val="black"/>
                </a:solidFill>
              </a:rPr>
              <a:t>近未来の世界</a:t>
            </a:r>
            <a:r>
              <a:rPr lang="ja-JP" altLang="en-US" sz="2800" dirty="0" smtClean="0">
                <a:solidFill>
                  <a:prstClr val="black"/>
                </a:solidFill>
              </a:rPr>
              <a:t>観で行う</a:t>
            </a:r>
            <a:r>
              <a:rPr lang="en-US" altLang="ja-JP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SRPG</a:t>
            </a:r>
          </a:p>
          <a:p>
            <a:pPr lvl="0">
              <a:defRPr/>
            </a:pP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豊富な射程</a:t>
            </a:r>
            <a:r>
              <a:rPr lang="en-US" altLang="ja-JP" sz="280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武器</a:t>
            </a:r>
            <a:r>
              <a:rPr lang="en-US" altLang="ja-JP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×</a:t>
            </a:r>
            <a:r>
              <a:rPr lang="ja-JP" altLang="en-US" sz="2800" dirty="0" smtClean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50" charset="-128"/>
              </a:rPr>
              <a:t>スキルを活かして</a:t>
            </a:r>
            <a:endParaRPr lang="en-US" altLang="ja-JP" sz="2800" dirty="0" smtClean="0">
              <a:solidFill>
                <a:prstClr val="black"/>
              </a:solidFill>
              <a:latin typeface="Calibri" panose="020F0502020204030204"/>
              <a:ea typeface="ＭＳ Ｐゴシック" panose="020B0600070205080204" pitchFamily="50" charset="-128"/>
            </a:endParaRPr>
          </a:p>
          <a:p>
            <a:pPr lvl="0"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迫り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くる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敵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50" charset="-128"/>
              </a:rPr>
              <a:t>を倒し、マップをクリアせよ！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9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5625833" y="1201196"/>
            <a:ext cx="3599130" cy="2773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テキスト ボックス 2"/>
          <p:cNvSpPr txBox="1"/>
          <p:nvPr/>
        </p:nvSpPr>
        <p:spPr>
          <a:xfrm>
            <a:off x="5885047" y="1592022"/>
            <a:ext cx="1495413" cy="134387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ユニット選択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アイテム整理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マップ確認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セーブ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l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出撃</a:t>
            </a:r>
          </a:p>
        </p:txBody>
      </p:sp>
      <p:sp>
        <p:nvSpPr>
          <p:cNvPr id="19" name="テキスト ボックス 3"/>
          <p:cNvSpPr txBox="1"/>
          <p:nvPr/>
        </p:nvSpPr>
        <p:spPr>
          <a:xfrm>
            <a:off x="7233652" y="1295903"/>
            <a:ext cx="1672835" cy="56144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ja-JP" altLang="en-US" sz="18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章</a:t>
            </a:r>
            <a:endParaRPr kumimoji="1" lang="ja-JP" altLang="en-US" sz="1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1" name="テキスト ボックス 5"/>
          <p:cNvSpPr txBox="1"/>
          <p:nvPr/>
        </p:nvSpPr>
        <p:spPr>
          <a:xfrm>
            <a:off x="5640805" y="2978987"/>
            <a:ext cx="1672835" cy="69305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勝利条件</a:t>
            </a:r>
            <a:endParaRPr kumimoji="1" lang="en-US" altLang="ja-JP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敗北条件</a:t>
            </a:r>
          </a:p>
        </p:txBody>
      </p:sp>
      <p:sp>
        <p:nvSpPr>
          <p:cNvPr id="22" name="テキスト ボックス 15"/>
          <p:cNvSpPr txBox="1"/>
          <p:nvPr/>
        </p:nvSpPr>
        <p:spPr>
          <a:xfrm>
            <a:off x="7323023" y="3429541"/>
            <a:ext cx="1449764" cy="4830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start</a:t>
            </a:r>
            <a:r>
              <a:rPr kumimoji="1" lang="ja-JP" altLang="en-US" sz="1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で戦闘開始</a:t>
            </a:r>
          </a:p>
        </p:txBody>
      </p:sp>
      <p:sp>
        <p:nvSpPr>
          <p:cNvPr id="23" name="二等辺三角形 22"/>
          <p:cNvSpPr/>
          <p:nvPr/>
        </p:nvSpPr>
        <p:spPr>
          <a:xfrm rot="5400000">
            <a:off x="5705344" y="1718222"/>
            <a:ext cx="268121" cy="198544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310978"/>
              </p:ext>
            </p:extLst>
          </p:nvPr>
        </p:nvGraphicFramePr>
        <p:xfrm>
          <a:off x="7552803" y="1850277"/>
          <a:ext cx="963456" cy="1478540"/>
        </p:xfrm>
        <a:graphic>
          <a:graphicData uri="http://schemas.openxmlformats.org/drawingml/2006/table">
            <a:tbl>
              <a:tblPr/>
              <a:tblGrid>
                <a:gridCol w="74112">
                  <a:extLst>
                    <a:ext uri="{9D8B030D-6E8A-4147-A177-3AD203B41FA5}">
                      <a16:colId xmlns:a16="http://schemas.microsoft.com/office/drawing/2014/main" val="1754815128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3664953289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2020547476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4033325989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723520943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3356397052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671370096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933266182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64391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827783997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1665098034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3883123814"/>
                    </a:ext>
                  </a:extLst>
                </a:gridCol>
                <a:gridCol w="74112">
                  <a:extLst>
                    <a:ext uri="{9D8B030D-6E8A-4147-A177-3AD203B41FA5}">
                      <a16:colId xmlns:a16="http://schemas.microsoft.com/office/drawing/2014/main" val="2643086596"/>
                    </a:ext>
                  </a:extLst>
                </a:gridCol>
              </a:tblGrid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478308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5708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6097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3C0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44521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6757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18993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57755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2713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989979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070298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61853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56617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932639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7096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956397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27511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136792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gridSpan="3">
                  <a:txBody>
                    <a:bodyPr/>
                    <a:lstStyle/>
                    <a:p>
                      <a:pPr algn="l" fontAlgn="ctr"/>
                      <a:endParaRPr lang="ja-JP" altLang="en-US" sz="300" b="0" i="0" u="none" strike="noStrike">
                        <a:solidFill>
                          <a:srgbClr val="000000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640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060201"/>
                  </a:ext>
                </a:extLst>
              </a:tr>
              <a:tr h="7392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886495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680398" y="1202399"/>
            <a:ext cx="3608513" cy="2772411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4"/>
          <p:cNvSpPr txBox="1"/>
          <p:nvPr/>
        </p:nvSpPr>
        <p:spPr>
          <a:xfrm>
            <a:off x="748163" y="3341558"/>
            <a:ext cx="3472982" cy="571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次の敵はどいつだ？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ゲームの流れ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0400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章前会話</a:t>
            </a:r>
            <a:endParaRPr kumimoji="1" lang="en-US" altLang="ja-JP" sz="24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0805" y="1202400"/>
            <a:ext cx="141577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編成準備</a:t>
            </a:r>
            <a:endParaRPr kumimoji="1" lang="ja-JP" altLang="en-US" sz="2400" dirty="0"/>
          </a:p>
        </p:txBody>
      </p:sp>
      <p:sp>
        <p:nvSpPr>
          <p:cNvPr id="3" name="右矢印 2"/>
          <p:cNvSpPr/>
          <p:nvPr/>
        </p:nvSpPr>
        <p:spPr>
          <a:xfrm>
            <a:off x="4288913" y="2345697"/>
            <a:ext cx="1327538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37"/>
          <p:cNvSpPr/>
          <p:nvPr/>
        </p:nvSpPr>
        <p:spPr>
          <a:xfrm rot="5400000">
            <a:off x="6634919" y="5516699"/>
            <a:ext cx="1614102" cy="494343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8040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/>
              <a:t>ストーリー会話</a:t>
            </a:r>
            <a:r>
              <a:rPr lang="ja-JP" altLang="en-US" dirty="0"/>
              <a:t>からスタート</a:t>
            </a:r>
            <a:endParaRPr lang="en-US" altLang="ja-JP" dirty="0"/>
          </a:p>
          <a:p>
            <a:pPr algn="ctr"/>
            <a:r>
              <a:rPr lang="ja-JP" altLang="en-US" dirty="0" smtClean="0"/>
              <a:t>章単位でマップを</a:t>
            </a:r>
            <a:r>
              <a:rPr lang="ja-JP" altLang="en-US" dirty="0"/>
              <a:t>攻略</a:t>
            </a:r>
            <a:r>
              <a:rPr lang="ja-JP" altLang="en-US" dirty="0" smtClean="0"/>
              <a:t>していく</a:t>
            </a:r>
            <a:endParaRPr lang="en-US" altLang="ja-JP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5616450" y="4114629"/>
            <a:ext cx="3608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攻略</a:t>
            </a:r>
            <a:r>
              <a:rPr lang="ja-JP" altLang="en-US" dirty="0" smtClean="0"/>
              <a:t>に入る前にユニットの</a:t>
            </a:r>
            <a:endParaRPr lang="en-US" altLang="ja-JP" dirty="0" smtClean="0"/>
          </a:p>
          <a:p>
            <a:pPr algn="ctr"/>
            <a:r>
              <a:rPr lang="ja-JP" altLang="en-US" dirty="0"/>
              <a:t>調整など</a:t>
            </a:r>
            <a:r>
              <a:rPr lang="ja-JP" altLang="en-US" dirty="0" smtClean="0"/>
              <a:t>を行おう</a:t>
            </a:r>
            <a:endParaRPr lang="en-US" altLang="ja-JP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40734" y="5533037"/>
            <a:ext cx="2002471" cy="46166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ゲーム本編へ</a:t>
            </a:r>
            <a:endParaRPr kumimoji="1" lang="ja-JP" altLang="en-US" sz="2400" dirty="0"/>
          </a:p>
        </p:txBody>
      </p:sp>
      <p:pic>
        <p:nvPicPr>
          <p:cNvPr id="69" name="図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85" y="1664066"/>
            <a:ext cx="1584298" cy="1677492"/>
          </a:xfrm>
          <a:prstGeom prst="rect">
            <a:avLst/>
          </a:prstGeom>
        </p:spPr>
      </p:pic>
      <p:sp>
        <p:nvSpPr>
          <p:cNvPr id="15" name="テキスト ボックス 17"/>
          <p:cNvSpPr txBox="1"/>
          <p:nvPr/>
        </p:nvSpPr>
        <p:spPr>
          <a:xfrm>
            <a:off x="3169393" y="2980390"/>
            <a:ext cx="1051752" cy="36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主人公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676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テキスト ボックス 46"/>
          <p:cNvSpPr txBox="1"/>
          <p:nvPr/>
        </p:nvSpPr>
        <p:spPr>
          <a:xfrm>
            <a:off x="4591710" y="5028393"/>
            <a:ext cx="2169604" cy="16669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7015792" y="1209386"/>
            <a:ext cx="2157855" cy="1657874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" name="正方形/長方形 2"/>
          <p:cNvSpPr/>
          <p:nvPr/>
        </p:nvSpPr>
        <p:spPr>
          <a:xfrm flipH="1">
            <a:off x="7047901" y="1418834"/>
            <a:ext cx="1014315" cy="105943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999996" y="5028391"/>
            <a:ext cx="2157855" cy="1657874"/>
          </a:xfrm>
          <a:prstGeom prst="rect">
            <a:avLst/>
          </a:prstGeom>
          <a:blipFill>
            <a:blip r:embed="rId4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2" name="テキスト ボックス 14"/>
          <p:cNvSpPr txBox="1"/>
          <p:nvPr/>
        </p:nvSpPr>
        <p:spPr>
          <a:xfrm>
            <a:off x="7052299" y="6330410"/>
            <a:ext cx="2076807" cy="341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俺たちの勝利だ！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9" name="テキスト ボックス 14"/>
          <p:cNvSpPr txBox="1"/>
          <p:nvPr/>
        </p:nvSpPr>
        <p:spPr>
          <a:xfrm>
            <a:off x="7068095" y="2511405"/>
            <a:ext cx="2076807" cy="3414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助けてくれたお礼です</a:t>
            </a:r>
            <a:endParaRPr kumimoji="1" lang="ja-JP" altLang="en-US" sz="1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999996" y="5028392"/>
            <a:ext cx="1107996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章後会話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バトル画面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91713" y="1233614"/>
            <a:ext cx="2169604" cy="1666901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91712" y="1233613"/>
            <a:ext cx="6463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移動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91712" y="3131004"/>
            <a:ext cx="2169604" cy="1666901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91712" y="3131003"/>
            <a:ext cx="64633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戦闘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021687" y="1200357"/>
            <a:ext cx="941283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イベント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6761317" y="1944903"/>
            <a:ext cx="260370" cy="24432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021686" y="3131004"/>
            <a:ext cx="2169604" cy="16669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21686" y="3131004"/>
            <a:ext cx="843501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ボス戦</a:t>
            </a:r>
            <a:endParaRPr kumimoji="1" lang="ja-JP" altLang="en-US" dirty="0"/>
          </a:p>
        </p:txBody>
      </p:sp>
      <p:sp>
        <p:nvSpPr>
          <p:cNvPr id="19" name="右矢印 18"/>
          <p:cNvSpPr/>
          <p:nvPr/>
        </p:nvSpPr>
        <p:spPr>
          <a:xfrm rot="5400000" flipV="1">
            <a:off x="5561272" y="2870593"/>
            <a:ext cx="230490" cy="290334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676422" y="1204575"/>
            <a:ext cx="3608513" cy="2772411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81947" y="1204576"/>
            <a:ext cx="208422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ステージマップ</a:t>
            </a:r>
            <a:endParaRPr kumimoji="1" lang="en-US" altLang="ja-JP" sz="2400" dirty="0" smtClean="0"/>
          </a:p>
        </p:txBody>
      </p:sp>
      <p:sp>
        <p:nvSpPr>
          <p:cNvPr id="18" name="右矢印 17"/>
          <p:cNvSpPr/>
          <p:nvPr/>
        </p:nvSpPr>
        <p:spPr>
          <a:xfrm>
            <a:off x="4284935" y="1944904"/>
            <a:ext cx="306777" cy="24432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 rot="2700000">
            <a:off x="6694625" y="2880220"/>
            <a:ext cx="393755" cy="288054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91712" y="5028393"/>
            <a:ext cx="1410964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レベルアップ</a:t>
            </a:r>
            <a:endParaRPr kumimoji="1" lang="ja-JP" altLang="en-US" dirty="0"/>
          </a:p>
        </p:txBody>
      </p:sp>
      <p:sp>
        <p:nvSpPr>
          <p:cNvPr id="29" name="右矢印 28"/>
          <p:cNvSpPr/>
          <p:nvPr/>
        </p:nvSpPr>
        <p:spPr>
          <a:xfrm rot="5400000" flipV="1">
            <a:off x="5561270" y="4767980"/>
            <a:ext cx="230489" cy="290340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矢印 32"/>
          <p:cNvSpPr/>
          <p:nvPr/>
        </p:nvSpPr>
        <p:spPr>
          <a:xfrm rot="5400000">
            <a:off x="7991241" y="4769633"/>
            <a:ext cx="230487" cy="287032"/>
          </a:xfrm>
          <a:prstGeom prst="rightArrow">
            <a:avLst>
              <a:gd name="adj1" fmla="val 3645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81947" y="3638432"/>
            <a:ext cx="3602988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1</a:t>
            </a:r>
            <a:r>
              <a:rPr lang="ja-JP" altLang="en-US" sz="1600" dirty="0"/>
              <a:t>手</a:t>
            </a:r>
            <a:r>
              <a:rPr lang="en-US" altLang="ja-JP" sz="1600" dirty="0"/>
              <a:t>1</a:t>
            </a:r>
            <a:r>
              <a:rPr lang="ja-JP" altLang="en-US" sz="1600" dirty="0"/>
              <a:t>手交互に動かす</a:t>
            </a:r>
            <a:r>
              <a:rPr lang="ja-JP" altLang="en-US" sz="1600" dirty="0">
                <a:solidFill>
                  <a:srgbClr val="FF0000"/>
                </a:solidFill>
              </a:rPr>
              <a:t>将棋型ターン制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876" y="1424815"/>
            <a:ext cx="1012185" cy="1071725"/>
          </a:xfrm>
          <a:prstGeom prst="rect">
            <a:avLst/>
          </a:prstGeom>
        </p:spPr>
      </p:pic>
      <p:sp>
        <p:nvSpPr>
          <p:cNvPr id="40" name="テキスト ボックス 17"/>
          <p:cNvSpPr txBox="1"/>
          <p:nvPr/>
        </p:nvSpPr>
        <p:spPr>
          <a:xfrm>
            <a:off x="7069312" y="2314201"/>
            <a:ext cx="748248" cy="197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村人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68" y="5258684"/>
            <a:ext cx="1012185" cy="1071725"/>
          </a:xfrm>
          <a:prstGeom prst="rect">
            <a:avLst/>
          </a:prstGeom>
        </p:spPr>
      </p:pic>
      <p:sp>
        <p:nvSpPr>
          <p:cNvPr id="37" name="テキスト ボックス 36"/>
          <p:cNvSpPr txBox="1"/>
          <p:nvPr/>
        </p:nvSpPr>
        <p:spPr>
          <a:xfrm>
            <a:off x="7068093" y="5676228"/>
            <a:ext cx="111608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次の章</a:t>
            </a:r>
            <a:r>
              <a:rPr kumimoji="1" lang="ja-JP" altLang="en-US" sz="1600" dirty="0" smtClean="0">
                <a:solidFill>
                  <a:schemeClr val="bg1">
                    <a:lumMod val="95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へ</a:t>
            </a:r>
            <a:endParaRPr kumimoji="1" lang="en-US" altLang="ja-JP" sz="1600" dirty="0" smtClean="0">
              <a:solidFill>
                <a:schemeClr val="bg1">
                  <a:lumMod val="95000"/>
                </a:schemeClr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3" name="テキスト ボックス 17"/>
          <p:cNvSpPr txBox="1"/>
          <p:nvPr/>
        </p:nvSpPr>
        <p:spPr>
          <a:xfrm>
            <a:off x="8380858" y="6133206"/>
            <a:ext cx="748248" cy="223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0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主人公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4591711" y="5534162"/>
            <a:ext cx="2169602" cy="64633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レベルアップ！</a:t>
            </a:r>
            <a:endParaRPr lang="en-US" altLang="ja-JP" dirty="0" smtClean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HP+1 </a:t>
            </a:r>
            <a:r>
              <a:rPr lang="ja-JP" altLang="en-US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力</a:t>
            </a:r>
            <a:r>
              <a:rPr lang="en-US" altLang="ja-JP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+1 </a:t>
            </a:r>
            <a:r>
              <a:rPr lang="ja-JP" altLang="en-US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守備</a:t>
            </a:r>
            <a:r>
              <a:rPr lang="en-US" altLang="ja-JP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+1</a:t>
            </a:r>
            <a:endParaRPr lang="en-US" altLang="ja-JP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69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ステータス画面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76422" y="1204575"/>
            <a:ext cx="3608513" cy="27724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en-US" altLang="ja-JP" dirty="0" smtClean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616450" y="1204575"/>
            <a:ext cx="3608513" cy="277241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48743" y="3949066"/>
            <a:ext cx="3608513" cy="277241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lang="en-US" altLang="ja-JP" dirty="0" smtClean="0"/>
          </a:p>
        </p:txBody>
      </p:sp>
      <p:sp>
        <p:nvSpPr>
          <p:cNvPr id="28" name="左右矢印 27"/>
          <p:cNvSpPr/>
          <p:nvPr/>
        </p:nvSpPr>
        <p:spPr>
          <a:xfrm>
            <a:off x="4284935" y="2345697"/>
            <a:ext cx="1331516" cy="4943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1947" y="1204576"/>
            <a:ext cx="215956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基本ステータス</a:t>
            </a:r>
            <a:endParaRPr kumimoji="1" lang="en-US" altLang="ja-JP" sz="2400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622361" y="1209071"/>
            <a:ext cx="1289135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アイテム</a:t>
            </a:r>
            <a:endParaRPr kumimoji="1" lang="en-US" altLang="ja-JP" sz="2400" dirty="0" smtClean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150040" y="3976986"/>
            <a:ext cx="106631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スキル</a:t>
            </a:r>
            <a:endParaRPr kumimoji="1" lang="en-US" altLang="ja-JP" sz="2400" dirty="0" smtClean="0"/>
          </a:p>
        </p:txBody>
      </p:sp>
      <p:sp>
        <p:nvSpPr>
          <p:cNvPr id="3" name="二方向矢印 2"/>
          <p:cNvSpPr/>
          <p:nvPr/>
        </p:nvSpPr>
        <p:spPr>
          <a:xfrm flipH="1">
            <a:off x="1761730" y="4056467"/>
            <a:ext cx="1266093" cy="1266093"/>
          </a:xfrm>
          <a:prstGeom prst="leftUpArrow">
            <a:avLst>
              <a:gd name="adj1" fmla="val 1527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方向矢印 13"/>
          <p:cNvSpPr/>
          <p:nvPr/>
        </p:nvSpPr>
        <p:spPr>
          <a:xfrm>
            <a:off x="6878176" y="4056466"/>
            <a:ext cx="1266093" cy="1266093"/>
          </a:xfrm>
          <a:prstGeom prst="leftUpArrow">
            <a:avLst>
              <a:gd name="adj1" fmla="val 1527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95" y="2150196"/>
            <a:ext cx="534470" cy="565909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006" y="4887535"/>
            <a:ext cx="534470" cy="565909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496" y="2150196"/>
            <a:ext cx="534470" cy="5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3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5"/>
            <a:ext cx="8543925" cy="506559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ゲームに登場する数多</a:t>
            </a:r>
            <a:r>
              <a:rPr lang="ja-JP" altLang="en-US" sz="2800" dirty="0" smtClean="0"/>
              <a:t>くの</a:t>
            </a:r>
            <a:r>
              <a:rPr lang="ja-JP" altLang="en-US" sz="2800" dirty="0"/>
              <a:t>職業</a:t>
            </a:r>
            <a:r>
              <a:rPr lang="ja-JP" altLang="en-US" sz="2800" dirty="0" smtClean="0"/>
              <a:t>と武器。その長所</a:t>
            </a:r>
            <a:r>
              <a:rPr lang="ja-JP" altLang="en-US" sz="2800" dirty="0"/>
              <a:t>を生かして戦術を練るのがプレイヤーの</a:t>
            </a:r>
            <a:r>
              <a:rPr lang="ja-JP" altLang="en-US" sz="2800" dirty="0" smtClean="0"/>
              <a:t>仕事です。</a:t>
            </a:r>
            <a:endParaRPr lang="ja-JP" altLang="en-US" sz="2800" dirty="0"/>
          </a:p>
          <a:p>
            <a:endParaRPr lang="en-US" altLang="ja-JP" sz="2000" dirty="0" smtClean="0"/>
          </a:p>
          <a:p>
            <a:r>
              <a:rPr lang="ja-JP" altLang="en-US" sz="2000" dirty="0" smtClean="0"/>
              <a:t>このゲームの花形</a:t>
            </a:r>
            <a:r>
              <a:rPr lang="en-US" altLang="ja-JP" sz="2000" dirty="0" smtClean="0"/>
              <a:t>【</a:t>
            </a:r>
            <a:r>
              <a:rPr lang="ja-JP" altLang="en-US" sz="2000" dirty="0">
                <a:solidFill>
                  <a:srgbClr val="FF0000"/>
                </a:solidFill>
              </a:rPr>
              <a:t>ガンナー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pPr algn="r"/>
            <a:r>
              <a:rPr lang="ja-JP" altLang="en-US" sz="2000" dirty="0" smtClean="0"/>
              <a:t>近接攻撃を得意とする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ファイター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r>
              <a:rPr lang="ja-JP" altLang="en-US" sz="2000" dirty="0" smtClean="0"/>
              <a:t>厚い鎧をまとった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ソルジャー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pPr algn="r"/>
            <a:r>
              <a:rPr lang="ja-JP" altLang="en-US" sz="2000" dirty="0"/>
              <a:t>強力</a:t>
            </a:r>
            <a:r>
              <a:rPr lang="ja-JP" altLang="en-US" sz="2000" dirty="0" smtClean="0"/>
              <a:t>な一撃を武器とする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マーセナリー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 smtClean="0"/>
          </a:p>
          <a:p>
            <a:r>
              <a:rPr lang="ja-JP" altLang="en-US" sz="2000" dirty="0"/>
              <a:t>バイク</a:t>
            </a:r>
            <a:r>
              <a:rPr lang="ja-JP" altLang="en-US" sz="2000" dirty="0" smtClean="0"/>
              <a:t>を乗りこなす機動兵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ライダー</a:t>
            </a:r>
            <a:r>
              <a:rPr lang="en-US" altLang="ja-JP" sz="2000" dirty="0" smtClean="0"/>
              <a:t>】</a:t>
            </a:r>
          </a:p>
          <a:p>
            <a:endParaRPr lang="en-US" altLang="ja-JP" sz="1000" dirty="0"/>
          </a:p>
          <a:p>
            <a:pPr algn="r"/>
            <a:r>
              <a:rPr lang="ja-JP" altLang="en-US" sz="2000" dirty="0" smtClean="0"/>
              <a:t>地形を無視して移動できる</a:t>
            </a:r>
            <a:r>
              <a:rPr lang="en-US" altLang="ja-JP" sz="2000" dirty="0" smtClean="0"/>
              <a:t>【</a:t>
            </a:r>
            <a:r>
              <a:rPr lang="ja-JP" altLang="en-US" sz="2000" dirty="0" smtClean="0">
                <a:solidFill>
                  <a:srgbClr val="FF0000"/>
                </a:solidFill>
              </a:rPr>
              <a:t>パイロット</a:t>
            </a:r>
            <a:r>
              <a:rPr lang="en-US" altLang="ja-JP" sz="2000" dirty="0" smtClean="0"/>
              <a:t>】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職業と武器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12877" y="6369637"/>
            <a:ext cx="3114309" cy="338554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ユニット毎の詳細は次ページから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93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1080000" y="4763038"/>
            <a:ext cx="3938567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射程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種類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多い</a:t>
            </a:r>
            <a:endParaRPr lang="en-US" altLang="ja-JP" sz="2000" dirty="0"/>
          </a:p>
          <a:p>
            <a:r>
              <a:rPr lang="ja-JP" altLang="en-US" sz="2000" dirty="0" smtClean="0"/>
              <a:t>弾丸で</a:t>
            </a:r>
            <a:r>
              <a:rPr lang="ja-JP" altLang="en-US" sz="2000" dirty="0"/>
              <a:t>耐久を計る特殊な武器</a:t>
            </a:r>
            <a:endParaRPr lang="en-US" altLang="ja-JP" sz="2000" dirty="0"/>
          </a:p>
        </p:txBody>
      </p:sp>
      <p:sp>
        <p:nvSpPr>
          <p:cNvPr id="67" name="正方形/長方形 66"/>
          <p:cNvSpPr/>
          <p:nvPr/>
        </p:nvSpPr>
        <p:spPr>
          <a:xfrm>
            <a:off x="5760000" y="3780000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ガンナー</a:t>
            </a:r>
            <a:r>
              <a:rPr kumimoji="1" lang="en-US" altLang="ja-JP" sz="4800" dirty="0" smtClean="0"/>
              <a:t>/</a:t>
            </a:r>
            <a:r>
              <a:rPr kumimoji="1" lang="ja-JP" altLang="en-US" sz="4800" dirty="0" smtClean="0"/>
              <a:t>銃器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31501" y="1199660"/>
            <a:ext cx="3818682" cy="578592"/>
          </a:xfrm>
        </p:spPr>
        <p:txBody>
          <a:bodyPr anchor="ctr" anchorCtr="0">
            <a:noAutofit/>
          </a:bodyPr>
          <a:lstStyle/>
          <a:p>
            <a:r>
              <a:rPr lang="ja-JP" altLang="en-US" sz="2800" dirty="0" smtClean="0"/>
              <a:t>ガンナー </a:t>
            </a:r>
            <a:r>
              <a:rPr lang="ja-JP" altLang="en-US" sz="2800" dirty="0" smtClean="0">
                <a:latin typeface="+mn-ea"/>
              </a:rPr>
              <a:t>→</a:t>
            </a:r>
            <a:r>
              <a:rPr lang="ja-JP" altLang="en-US" sz="2800" dirty="0" smtClean="0"/>
              <a:t> スナイパー</a:t>
            </a:r>
            <a:endParaRPr lang="en-US" altLang="ja-JP" sz="28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6" name="コンテンツ プレースホルダー 2"/>
          <p:cNvSpPr txBox="1">
            <a:spLocks/>
          </p:cNvSpPr>
          <p:nvPr/>
        </p:nvSpPr>
        <p:spPr>
          <a:xfrm>
            <a:off x="3780000" y="2053679"/>
            <a:ext cx="3521685" cy="8101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銃を扱う者たち。</a:t>
            </a:r>
            <a:endParaRPr lang="en-US" altLang="ja-JP" sz="2000" dirty="0"/>
          </a:p>
          <a:p>
            <a:r>
              <a:rPr lang="ja-JP" altLang="en-US" sz="2000" dirty="0" smtClean="0"/>
              <a:t>技が高く、遠距離攻撃が得意</a:t>
            </a:r>
            <a:endParaRPr lang="en-US" altLang="ja-JP" sz="2000" dirty="0" smtClean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96823" y="986444"/>
            <a:ext cx="2389061" cy="2212581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60" name="カギ線コネクタ 59"/>
          <p:cNvCxnSpPr/>
          <p:nvPr/>
        </p:nvCxnSpPr>
        <p:spPr>
          <a:xfrm flipV="1">
            <a:off x="3069461" y="1885652"/>
            <a:ext cx="4078685" cy="731700"/>
          </a:xfrm>
          <a:prstGeom prst="bentConnector3">
            <a:avLst>
              <a:gd name="adj1" fmla="val 1162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図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00900" y="4977902"/>
            <a:ext cx="889498" cy="889498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7462" y="5211581"/>
            <a:ext cx="964223" cy="964223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8319" y="4535356"/>
            <a:ext cx="885092" cy="885092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/>
              <a:t>銃器</a:t>
            </a:r>
            <a:endParaRPr lang="en-US" altLang="ja-JP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698055" y="1721645"/>
            <a:ext cx="1410637" cy="2212581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17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角丸四角形 9"/>
          <p:cNvSpPr/>
          <p:nvPr/>
        </p:nvSpPr>
        <p:spPr>
          <a:xfrm>
            <a:off x="5018567" y="3780000"/>
            <a:ext cx="4316819" cy="2673963"/>
          </a:xfrm>
          <a:prstGeom prst="roundRect">
            <a:avLst/>
          </a:prstGeom>
          <a:gradFill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800" dirty="0" smtClean="0"/>
              <a:t>　</a:t>
            </a:r>
            <a:r>
              <a:rPr lang="ja-JP" altLang="en-US" sz="4800" dirty="0"/>
              <a:t>ガンナー</a:t>
            </a:r>
            <a:r>
              <a:rPr lang="en-US" altLang="ja-JP" sz="4800" dirty="0"/>
              <a:t>/</a:t>
            </a:r>
            <a:r>
              <a:rPr lang="ja-JP" altLang="en-US" sz="4800" dirty="0" smtClean="0"/>
              <a:t>銃の種類＋短剣</a:t>
            </a:r>
            <a:endParaRPr kumimoji="1" lang="ja-JP" altLang="en-US" sz="4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203326"/>
            <a:ext cx="8543925" cy="2479064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ハンドガン：軽くて命中しやすいが他の能力は低い</a:t>
            </a:r>
          </a:p>
          <a:p>
            <a:r>
              <a:rPr lang="ja-JP" altLang="en-US" sz="2000" dirty="0" smtClean="0"/>
              <a:t>アサルト：射程と威力が伸びるが命中は落ちる</a:t>
            </a:r>
          </a:p>
          <a:p>
            <a:r>
              <a:rPr lang="ja-JP" altLang="en-US" sz="2000" dirty="0" smtClean="0"/>
              <a:t>スナイパー：使用制限があるが超遠距離攻撃ができる</a:t>
            </a:r>
          </a:p>
          <a:p>
            <a:r>
              <a:rPr lang="ja-JP" altLang="en-US" sz="2000" dirty="0" smtClean="0"/>
              <a:t>グレネード：一発きりだが最大火力</a:t>
            </a:r>
          </a:p>
          <a:p>
            <a:r>
              <a:rPr lang="ja-JP" altLang="en-US" sz="2000" dirty="0" smtClean="0"/>
              <a:t>サブマシンガン：低威力低命中で連射する</a:t>
            </a:r>
          </a:p>
          <a:p>
            <a:r>
              <a:rPr lang="ja-JP" altLang="en-US" sz="2000" dirty="0" smtClean="0"/>
              <a:t>ガトリング：リロードの手間があるが超連射武器</a:t>
            </a:r>
            <a:endParaRPr lang="en-US" altLang="ja-JP" sz="20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0374E-CEDC-4103-8CA4-CF3AC163F67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5543362" y="3993623"/>
            <a:ext cx="1980000" cy="198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80000" y="4763038"/>
            <a:ext cx="3938567" cy="70788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ガンナーのサブ武器</a:t>
            </a:r>
            <a:endParaRPr lang="en-US" altLang="ja-JP" sz="2000" dirty="0"/>
          </a:p>
          <a:p>
            <a:r>
              <a:rPr lang="ja-JP" altLang="en-US" sz="2000" dirty="0"/>
              <a:t>状態異常やデバフを付与する</a:t>
            </a:r>
            <a:endParaRPr lang="en-US" altLang="ja-JP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7908245" y="3256780"/>
            <a:ext cx="1068227" cy="52322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50000"/>
                </a:srgbClr>
              </a:gs>
              <a:gs pos="50000">
                <a:srgbClr val="FFFF00">
                  <a:tint val="44500"/>
                  <a:satMod val="160000"/>
                  <a:alpha val="50000"/>
                </a:srgbClr>
              </a:gs>
              <a:gs pos="100000">
                <a:srgbClr val="FFFF00">
                  <a:tint val="23500"/>
                  <a:satMod val="160000"/>
                  <a:alpha val="50000"/>
                </a:srgbClr>
              </a:gs>
            </a:gsLst>
            <a:lin ang="2700000" scaled="1"/>
            <a:tileRect/>
          </a:gra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800" dirty="0" smtClean="0"/>
              <a:t>短剣</a:t>
            </a:r>
            <a:endParaRPr lang="en-US" altLang="ja-JP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410333" y="3877610"/>
            <a:ext cx="1260000" cy="1260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 flipH="1">
            <a:off x="7418157" y="4983623"/>
            <a:ext cx="1260000" cy="1260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14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3237</TotalTime>
  <Words>805</Words>
  <Application>Microsoft Office PowerPoint</Application>
  <PresentationFormat>A4 210 x 297 mm</PresentationFormat>
  <Paragraphs>437</Paragraphs>
  <Slides>17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6" baseType="lpstr">
      <vt:lpstr>Microsoft YaHei UI</vt:lpstr>
      <vt:lpstr>ＭＳ Ｐゴシック</vt:lpstr>
      <vt:lpstr>ＭＳ ゴシック</vt:lpstr>
      <vt:lpstr>Arial</vt:lpstr>
      <vt:lpstr>Calibri</vt:lpstr>
      <vt:lpstr>Calibri Light</vt:lpstr>
      <vt:lpstr>Judaspriest</vt:lpstr>
      <vt:lpstr>Modern No. 20</vt:lpstr>
      <vt:lpstr>Office テーマ</vt:lpstr>
      <vt:lpstr>PowerPoint プレゼンテーション</vt:lpstr>
      <vt:lpstr>　目次</vt:lpstr>
      <vt:lpstr>　コンセプト</vt:lpstr>
      <vt:lpstr>　ゲームの流れ</vt:lpstr>
      <vt:lpstr>　バトル画面</vt:lpstr>
      <vt:lpstr>　ステータス画面</vt:lpstr>
      <vt:lpstr>　職業と武器</vt:lpstr>
      <vt:lpstr>　ガンナー/銃器</vt:lpstr>
      <vt:lpstr>　ガンナー/銃の種類＋短剣</vt:lpstr>
      <vt:lpstr>　ファイター/拳</vt:lpstr>
      <vt:lpstr>　ソルジャー/槍</vt:lpstr>
      <vt:lpstr>　マーセナリー/斧</vt:lpstr>
      <vt:lpstr>　乗り物兵</vt:lpstr>
      <vt:lpstr>　消費アイテム</vt:lpstr>
      <vt:lpstr>　スキル</vt:lpstr>
      <vt:lpstr>　ストーリー導入部</vt:lpstr>
      <vt:lpstr>　セールスポイント</vt:lpstr>
    </vt:vector>
  </TitlesOfParts>
  <Company>日本工学院八王子専門学校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mastar</dc:creator>
  <cp:lastModifiedBy>遠藤伸一</cp:lastModifiedBy>
  <cp:revision>213</cp:revision>
  <dcterms:created xsi:type="dcterms:W3CDTF">2015-07-27T00:53:59Z</dcterms:created>
  <dcterms:modified xsi:type="dcterms:W3CDTF">2017-12-08T04:46:18Z</dcterms:modified>
</cp:coreProperties>
</file>