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70" r:id="rId4"/>
    <p:sldId id="271" r:id="rId5"/>
    <p:sldId id="259" r:id="rId6"/>
    <p:sldId id="266" r:id="rId7"/>
    <p:sldId id="267" r:id="rId8"/>
    <p:sldId id="268" r:id="rId9"/>
    <p:sldId id="261" r:id="rId10"/>
    <p:sldId id="260" r:id="rId11"/>
    <p:sldId id="263" r:id="rId12"/>
    <p:sldId id="269" r:id="rId13"/>
    <p:sldId id="265"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78780" autoAdjust="0"/>
  </p:normalViewPr>
  <p:slideViewPr>
    <p:cSldViewPr snapToGrid="0">
      <p:cViewPr>
        <p:scale>
          <a:sx n="66" d="100"/>
          <a:sy n="66" d="100"/>
        </p:scale>
        <p:origin x="1111"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69054-01C1-4822-8B1D-A84993B3023A}"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0A738-BF6D-4670-A50C-99FDBE2C460D}" type="slidenum">
              <a:rPr lang="en-US" smtClean="0"/>
              <a:t>‹#›</a:t>
            </a:fld>
            <a:endParaRPr lang="en-US"/>
          </a:p>
        </p:txBody>
      </p:sp>
    </p:spTree>
    <p:extLst>
      <p:ext uri="{BB962C8B-B14F-4D97-AF65-F5344CB8AC3E}">
        <p14:creationId xmlns:p14="http://schemas.microsoft.com/office/powerpoint/2010/main" val="678366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E0A738-BF6D-4670-A50C-99FDBE2C460D}" type="slidenum">
              <a:rPr lang="en-US" smtClean="0"/>
              <a:t>3</a:t>
            </a:fld>
            <a:endParaRPr lang="en-US"/>
          </a:p>
        </p:txBody>
      </p:sp>
    </p:spTree>
    <p:extLst>
      <p:ext uri="{BB962C8B-B14F-4D97-AF65-F5344CB8AC3E}">
        <p14:creationId xmlns:p14="http://schemas.microsoft.com/office/powerpoint/2010/main" val="208088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E0A738-BF6D-4670-A50C-99FDBE2C460D}" type="slidenum">
              <a:rPr lang="en-US" smtClean="0"/>
              <a:t>6</a:t>
            </a:fld>
            <a:endParaRPr lang="en-US"/>
          </a:p>
        </p:txBody>
      </p:sp>
    </p:spTree>
    <p:extLst>
      <p:ext uri="{BB962C8B-B14F-4D97-AF65-F5344CB8AC3E}">
        <p14:creationId xmlns:p14="http://schemas.microsoft.com/office/powerpoint/2010/main" val="3161020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UBR1, UBR2, UBR5 all perform both substrate identification and substrate tagging with ubiquitin.</a:t>
            </a:r>
          </a:p>
          <a:p>
            <a:endParaRPr lang="en-US" dirty="0"/>
          </a:p>
          <a:p>
            <a:r>
              <a:rPr lang="en-US" dirty="0"/>
              <a:t>UBR4 is the unusual member since it has no known E3 ligase ubiquitination domain to perform substrate tagging but it is still involved and essential for degradation of various known proteins.</a:t>
            </a:r>
          </a:p>
        </p:txBody>
      </p:sp>
      <p:sp>
        <p:nvSpPr>
          <p:cNvPr id="4" name="Slide Number Placeholder 3"/>
          <p:cNvSpPr>
            <a:spLocks noGrp="1"/>
          </p:cNvSpPr>
          <p:nvPr>
            <p:ph type="sldNum" sz="quarter" idx="5"/>
          </p:nvPr>
        </p:nvSpPr>
        <p:spPr/>
        <p:txBody>
          <a:bodyPr/>
          <a:lstStyle/>
          <a:p>
            <a:fld id="{A5E0A738-BF6D-4670-A50C-99FDBE2C460D}" type="slidenum">
              <a:rPr lang="en-US" smtClean="0"/>
              <a:t>7</a:t>
            </a:fld>
            <a:endParaRPr lang="en-US"/>
          </a:p>
        </p:txBody>
      </p:sp>
    </p:spTree>
    <p:extLst>
      <p:ext uri="{BB962C8B-B14F-4D97-AF65-F5344CB8AC3E}">
        <p14:creationId xmlns:p14="http://schemas.microsoft.com/office/powerpoint/2010/main" val="3702069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E0A738-BF6D-4670-A50C-99FDBE2C460D}" type="slidenum">
              <a:rPr lang="en-US" smtClean="0"/>
              <a:t>8</a:t>
            </a:fld>
            <a:endParaRPr lang="en-US"/>
          </a:p>
        </p:txBody>
      </p:sp>
    </p:spTree>
    <p:extLst>
      <p:ext uri="{BB962C8B-B14F-4D97-AF65-F5344CB8AC3E}">
        <p14:creationId xmlns:p14="http://schemas.microsoft.com/office/powerpoint/2010/main" val="3884783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investigate the putative E3 ligase of UBR</a:t>
            </a:r>
          </a:p>
          <a:p>
            <a:r>
              <a:rPr lang="en-US" dirty="0"/>
              <a:t>Other species </a:t>
            </a:r>
          </a:p>
        </p:txBody>
      </p:sp>
      <p:sp>
        <p:nvSpPr>
          <p:cNvPr id="4" name="Slide Number Placeholder 3"/>
          <p:cNvSpPr>
            <a:spLocks noGrp="1"/>
          </p:cNvSpPr>
          <p:nvPr>
            <p:ph type="sldNum" sz="quarter" idx="5"/>
          </p:nvPr>
        </p:nvSpPr>
        <p:spPr/>
        <p:txBody>
          <a:bodyPr/>
          <a:lstStyle/>
          <a:p>
            <a:fld id="{A5E0A738-BF6D-4670-A50C-99FDBE2C460D}" type="slidenum">
              <a:rPr lang="en-US" smtClean="0"/>
              <a:t>11</a:t>
            </a:fld>
            <a:endParaRPr lang="en-US"/>
          </a:p>
        </p:txBody>
      </p:sp>
    </p:spTree>
    <p:extLst>
      <p:ext uri="{BB962C8B-B14F-4D97-AF65-F5344CB8AC3E}">
        <p14:creationId xmlns:p14="http://schemas.microsoft.com/office/powerpoint/2010/main" val="1257414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investigate the putative E3 ligase of UBR</a:t>
            </a:r>
          </a:p>
          <a:p>
            <a:r>
              <a:rPr lang="en-US" dirty="0"/>
              <a:t>Other species </a:t>
            </a:r>
          </a:p>
          <a:p>
            <a:endParaRPr lang="en-US" dirty="0"/>
          </a:p>
          <a:p>
            <a:r>
              <a:rPr lang="en-US" dirty="0"/>
              <a:t>Somewhat relaxed E value</a:t>
            </a:r>
          </a:p>
          <a:p>
            <a:r>
              <a:rPr lang="en-US" dirty="0"/>
              <a:t>Not a MSA</a:t>
            </a:r>
          </a:p>
          <a:p>
            <a:r>
              <a:rPr lang="en-US" dirty="0"/>
              <a:t>Local alignment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Helpful to do: </a:t>
            </a:r>
            <a:r>
              <a:rPr lang="en-US" dirty="0" err="1"/>
              <a:t>Interpro</a:t>
            </a:r>
            <a:r>
              <a:rPr lang="en-US" dirty="0"/>
              <a:t> &amp; the UBR4 E3 ligase domain homologs – get GO terms?</a:t>
            </a:r>
          </a:p>
          <a:p>
            <a:endParaRPr lang="en-US" dirty="0"/>
          </a:p>
        </p:txBody>
      </p:sp>
      <p:sp>
        <p:nvSpPr>
          <p:cNvPr id="4" name="Slide Number Placeholder 3"/>
          <p:cNvSpPr>
            <a:spLocks noGrp="1"/>
          </p:cNvSpPr>
          <p:nvPr>
            <p:ph type="sldNum" sz="quarter" idx="5"/>
          </p:nvPr>
        </p:nvSpPr>
        <p:spPr/>
        <p:txBody>
          <a:bodyPr/>
          <a:lstStyle/>
          <a:p>
            <a:fld id="{A5E0A738-BF6D-4670-A50C-99FDBE2C460D}" type="slidenum">
              <a:rPr lang="en-US" smtClean="0"/>
              <a:t>12</a:t>
            </a:fld>
            <a:endParaRPr lang="en-US"/>
          </a:p>
        </p:txBody>
      </p:sp>
    </p:spTree>
    <p:extLst>
      <p:ext uri="{BB962C8B-B14F-4D97-AF65-F5344CB8AC3E}">
        <p14:creationId xmlns:p14="http://schemas.microsoft.com/office/powerpoint/2010/main" val="122753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investigate the putative E3 ligase of UBR</a:t>
            </a:r>
          </a:p>
          <a:p>
            <a:r>
              <a:rPr lang="en-US" dirty="0"/>
              <a:t>Other species </a:t>
            </a:r>
          </a:p>
          <a:p>
            <a:endParaRPr lang="en-US" dirty="0"/>
          </a:p>
          <a:p>
            <a:r>
              <a:rPr lang="en-US" dirty="0"/>
              <a:t>Somewhat relaxed E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Protein Domain Query | Protein Domain Co-occurrence Match | </a:t>
            </a:r>
            <a:r>
              <a:rPr lang="en-US" dirty="0" err="1"/>
              <a:t>Evalue</a:t>
            </a:r>
            <a:endParaRPr lang="en-US" dirty="0"/>
          </a:p>
          <a:p>
            <a:endParaRPr lang="en-US" dirty="0"/>
          </a:p>
        </p:txBody>
      </p:sp>
      <p:sp>
        <p:nvSpPr>
          <p:cNvPr id="4" name="Slide Number Placeholder 3"/>
          <p:cNvSpPr>
            <a:spLocks noGrp="1"/>
          </p:cNvSpPr>
          <p:nvPr>
            <p:ph type="sldNum" sz="quarter" idx="5"/>
          </p:nvPr>
        </p:nvSpPr>
        <p:spPr/>
        <p:txBody>
          <a:bodyPr/>
          <a:lstStyle/>
          <a:p>
            <a:fld id="{A5E0A738-BF6D-4670-A50C-99FDBE2C460D}" type="slidenum">
              <a:rPr lang="en-US" smtClean="0"/>
              <a:t>13</a:t>
            </a:fld>
            <a:endParaRPr lang="en-US"/>
          </a:p>
        </p:txBody>
      </p:sp>
    </p:spTree>
    <p:extLst>
      <p:ext uri="{BB962C8B-B14F-4D97-AF65-F5344CB8AC3E}">
        <p14:creationId xmlns:p14="http://schemas.microsoft.com/office/powerpoint/2010/main" val="3802667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026D-343C-4BC4-8F3D-E604C0E0D2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87C093-2AEC-46D2-A854-88EFBC353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A924EB-24BD-4164-8C5D-55AEEA2E912E}"/>
              </a:ext>
            </a:extLst>
          </p:cNvPr>
          <p:cNvSpPr>
            <a:spLocks noGrp="1"/>
          </p:cNvSpPr>
          <p:nvPr>
            <p:ph type="dt" sz="half" idx="10"/>
          </p:nvPr>
        </p:nvSpPr>
        <p:spPr/>
        <p:txBody>
          <a:bodyPr/>
          <a:lstStyle/>
          <a:p>
            <a:fld id="{26099114-EAB2-4619-A43A-078DCE40D599}" type="datetimeFigureOut">
              <a:rPr lang="en-US" smtClean="0"/>
              <a:t>12/3/2021</a:t>
            </a:fld>
            <a:endParaRPr lang="en-US"/>
          </a:p>
        </p:txBody>
      </p:sp>
      <p:sp>
        <p:nvSpPr>
          <p:cNvPr id="5" name="Footer Placeholder 4">
            <a:extLst>
              <a:ext uri="{FF2B5EF4-FFF2-40B4-BE49-F238E27FC236}">
                <a16:creationId xmlns:a16="http://schemas.microsoft.com/office/drawing/2014/main" id="{F9639C64-1388-4A3D-80BC-EE71B3DF2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1C54A-2469-44D8-8AF0-1C84C750B721}"/>
              </a:ext>
            </a:extLst>
          </p:cNvPr>
          <p:cNvSpPr>
            <a:spLocks noGrp="1"/>
          </p:cNvSpPr>
          <p:nvPr>
            <p:ph type="sldNum" sz="quarter" idx="12"/>
          </p:nvPr>
        </p:nvSpPr>
        <p:spPr/>
        <p:txBody>
          <a:bodyPr/>
          <a:lstStyle/>
          <a:p>
            <a:fld id="{97BF55AB-6CD1-41E6-9445-35CA99B3670B}" type="slidenum">
              <a:rPr lang="en-US" smtClean="0"/>
              <a:t>‹#›</a:t>
            </a:fld>
            <a:endParaRPr lang="en-US"/>
          </a:p>
        </p:txBody>
      </p:sp>
    </p:spTree>
    <p:extLst>
      <p:ext uri="{BB962C8B-B14F-4D97-AF65-F5344CB8AC3E}">
        <p14:creationId xmlns:p14="http://schemas.microsoft.com/office/powerpoint/2010/main" val="417322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281F9-3276-4FE6-A4F5-3461F8BC50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D94B2E-5331-4D05-93B1-E06A29E514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B113C-4473-412F-BB46-A7B14ED832F3}"/>
              </a:ext>
            </a:extLst>
          </p:cNvPr>
          <p:cNvSpPr>
            <a:spLocks noGrp="1"/>
          </p:cNvSpPr>
          <p:nvPr>
            <p:ph type="dt" sz="half" idx="10"/>
          </p:nvPr>
        </p:nvSpPr>
        <p:spPr/>
        <p:txBody>
          <a:bodyPr/>
          <a:lstStyle/>
          <a:p>
            <a:fld id="{26099114-EAB2-4619-A43A-078DCE40D599}" type="datetimeFigureOut">
              <a:rPr lang="en-US" smtClean="0"/>
              <a:t>12/3/2021</a:t>
            </a:fld>
            <a:endParaRPr lang="en-US"/>
          </a:p>
        </p:txBody>
      </p:sp>
      <p:sp>
        <p:nvSpPr>
          <p:cNvPr id="5" name="Footer Placeholder 4">
            <a:extLst>
              <a:ext uri="{FF2B5EF4-FFF2-40B4-BE49-F238E27FC236}">
                <a16:creationId xmlns:a16="http://schemas.microsoft.com/office/drawing/2014/main" id="{B9719457-2960-4076-850B-9AB7C869E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546C3-78E3-42BD-B7D2-6131B6E6F2F2}"/>
              </a:ext>
            </a:extLst>
          </p:cNvPr>
          <p:cNvSpPr>
            <a:spLocks noGrp="1"/>
          </p:cNvSpPr>
          <p:nvPr>
            <p:ph type="sldNum" sz="quarter" idx="12"/>
          </p:nvPr>
        </p:nvSpPr>
        <p:spPr/>
        <p:txBody>
          <a:bodyPr/>
          <a:lstStyle/>
          <a:p>
            <a:fld id="{97BF55AB-6CD1-41E6-9445-35CA99B3670B}" type="slidenum">
              <a:rPr lang="en-US" smtClean="0"/>
              <a:t>‹#›</a:t>
            </a:fld>
            <a:endParaRPr lang="en-US"/>
          </a:p>
        </p:txBody>
      </p:sp>
    </p:spTree>
    <p:extLst>
      <p:ext uri="{BB962C8B-B14F-4D97-AF65-F5344CB8AC3E}">
        <p14:creationId xmlns:p14="http://schemas.microsoft.com/office/powerpoint/2010/main" val="176665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DCE01-BD08-4BEE-B50C-5CB3491FB6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0A4C49-C427-4AF2-B6A6-5F452167DF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807C1-72E2-462D-BF3B-694EB11EA9AF}"/>
              </a:ext>
            </a:extLst>
          </p:cNvPr>
          <p:cNvSpPr>
            <a:spLocks noGrp="1"/>
          </p:cNvSpPr>
          <p:nvPr>
            <p:ph type="dt" sz="half" idx="10"/>
          </p:nvPr>
        </p:nvSpPr>
        <p:spPr/>
        <p:txBody>
          <a:bodyPr/>
          <a:lstStyle/>
          <a:p>
            <a:fld id="{26099114-EAB2-4619-A43A-078DCE40D599}" type="datetimeFigureOut">
              <a:rPr lang="en-US" smtClean="0"/>
              <a:t>12/3/2021</a:t>
            </a:fld>
            <a:endParaRPr lang="en-US"/>
          </a:p>
        </p:txBody>
      </p:sp>
      <p:sp>
        <p:nvSpPr>
          <p:cNvPr id="5" name="Footer Placeholder 4">
            <a:extLst>
              <a:ext uri="{FF2B5EF4-FFF2-40B4-BE49-F238E27FC236}">
                <a16:creationId xmlns:a16="http://schemas.microsoft.com/office/drawing/2014/main" id="{30759635-85BB-4055-98FA-334CD5701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D9489-17E1-4C0C-B9F3-AFF8B81764CB}"/>
              </a:ext>
            </a:extLst>
          </p:cNvPr>
          <p:cNvSpPr>
            <a:spLocks noGrp="1"/>
          </p:cNvSpPr>
          <p:nvPr>
            <p:ph type="sldNum" sz="quarter" idx="12"/>
          </p:nvPr>
        </p:nvSpPr>
        <p:spPr/>
        <p:txBody>
          <a:bodyPr/>
          <a:lstStyle/>
          <a:p>
            <a:fld id="{97BF55AB-6CD1-41E6-9445-35CA99B3670B}" type="slidenum">
              <a:rPr lang="en-US" smtClean="0"/>
              <a:t>‹#›</a:t>
            </a:fld>
            <a:endParaRPr lang="en-US"/>
          </a:p>
        </p:txBody>
      </p:sp>
    </p:spTree>
    <p:extLst>
      <p:ext uri="{BB962C8B-B14F-4D97-AF65-F5344CB8AC3E}">
        <p14:creationId xmlns:p14="http://schemas.microsoft.com/office/powerpoint/2010/main" val="208308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E58C-C200-450F-BFCD-F563BF97A9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00AC67-A73A-44E8-8537-80BB478862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4C71D-881A-4961-847F-230607188BE2}"/>
              </a:ext>
            </a:extLst>
          </p:cNvPr>
          <p:cNvSpPr>
            <a:spLocks noGrp="1"/>
          </p:cNvSpPr>
          <p:nvPr>
            <p:ph type="dt" sz="half" idx="10"/>
          </p:nvPr>
        </p:nvSpPr>
        <p:spPr/>
        <p:txBody>
          <a:bodyPr/>
          <a:lstStyle/>
          <a:p>
            <a:fld id="{26099114-EAB2-4619-A43A-078DCE40D599}" type="datetimeFigureOut">
              <a:rPr lang="en-US" smtClean="0"/>
              <a:t>12/3/2021</a:t>
            </a:fld>
            <a:endParaRPr lang="en-US"/>
          </a:p>
        </p:txBody>
      </p:sp>
      <p:sp>
        <p:nvSpPr>
          <p:cNvPr id="5" name="Footer Placeholder 4">
            <a:extLst>
              <a:ext uri="{FF2B5EF4-FFF2-40B4-BE49-F238E27FC236}">
                <a16:creationId xmlns:a16="http://schemas.microsoft.com/office/drawing/2014/main" id="{6B8DCE0B-4732-4B8F-BB51-25D750351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401EB-0D20-4ECF-B2A9-86F086FD0F85}"/>
              </a:ext>
            </a:extLst>
          </p:cNvPr>
          <p:cNvSpPr>
            <a:spLocks noGrp="1"/>
          </p:cNvSpPr>
          <p:nvPr>
            <p:ph type="sldNum" sz="quarter" idx="12"/>
          </p:nvPr>
        </p:nvSpPr>
        <p:spPr/>
        <p:txBody>
          <a:bodyPr/>
          <a:lstStyle/>
          <a:p>
            <a:fld id="{97BF55AB-6CD1-41E6-9445-35CA99B3670B}" type="slidenum">
              <a:rPr lang="en-US" smtClean="0"/>
              <a:t>‹#›</a:t>
            </a:fld>
            <a:endParaRPr lang="en-US"/>
          </a:p>
        </p:txBody>
      </p:sp>
    </p:spTree>
    <p:extLst>
      <p:ext uri="{BB962C8B-B14F-4D97-AF65-F5344CB8AC3E}">
        <p14:creationId xmlns:p14="http://schemas.microsoft.com/office/powerpoint/2010/main" val="427093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CB2F-6E53-4F0D-8CF5-C90F1141CA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D817AA-4048-4616-9E72-04BFF4BA13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0B639F-94ED-4152-8133-1B2D26D4238C}"/>
              </a:ext>
            </a:extLst>
          </p:cNvPr>
          <p:cNvSpPr>
            <a:spLocks noGrp="1"/>
          </p:cNvSpPr>
          <p:nvPr>
            <p:ph type="dt" sz="half" idx="10"/>
          </p:nvPr>
        </p:nvSpPr>
        <p:spPr/>
        <p:txBody>
          <a:bodyPr/>
          <a:lstStyle/>
          <a:p>
            <a:fld id="{26099114-EAB2-4619-A43A-078DCE40D599}" type="datetimeFigureOut">
              <a:rPr lang="en-US" smtClean="0"/>
              <a:t>12/3/2021</a:t>
            </a:fld>
            <a:endParaRPr lang="en-US"/>
          </a:p>
        </p:txBody>
      </p:sp>
      <p:sp>
        <p:nvSpPr>
          <p:cNvPr id="5" name="Footer Placeholder 4">
            <a:extLst>
              <a:ext uri="{FF2B5EF4-FFF2-40B4-BE49-F238E27FC236}">
                <a16:creationId xmlns:a16="http://schemas.microsoft.com/office/drawing/2014/main" id="{84554A92-CCDD-4142-8ACE-2662412BE2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7F4F6-3C86-4891-8769-F1F1687DD034}"/>
              </a:ext>
            </a:extLst>
          </p:cNvPr>
          <p:cNvSpPr>
            <a:spLocks noGrp="1"/>
          </p:cNvSpPr>
          <p:nvPr>
            <p:ph type="sldNum" sz="quarter" idx="12"/>
          </p:nvPr>
        </p:nvSpPr>
        <p:spPr/>
        <p:txBody>
          <a:bodyPr/>
          <a:lstStyle/>
          <a:p>
            <a:fld id="{97BF55AB-6CD1-41E6-9445-35CA99B3670B}" type="slidenum">
              <a:rPr lang="en-US" smtClean="0"/>
              <a:t>‹#›</a:t>
            </a:fld>
            <a:endParaRPr lang="en-US"/>
          </a:p>
        </p:txBody>
      </p:sp>
    </p:spTree>
    <p:extLst>
      <p:ext uri="{BB962C8B-B14F-4D97-AF65-F5344CB8AC3E}">
        <p14:creationId xmlns:p14="http://schemas.microsoft.com/office/powerpoint/2010/main" val="1548900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7154-B161-4597-B00B-41401C2D14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CC60A6-4109-4B45-8307-EDF75B9F3B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9B11AA-6CB2-4882-9B39-CF0744055E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EA2B78-7955-4A20-B0A2-985BE3F589DD}"/>
              </a:ext>
            </a:extLst>
          </p:cNvPr>
          <p:cNvSpPr>
            <a:spLocks noGrp="1"/>
          </p:cNvSpPr>
          <p:nvPr>
            <p:ph type="dt" sz="half" idx="10"/>
          </p:nvPr>
        </p:nvSpPr>
        <p:spPr/>
        <p:txBody>
          <a:bodyPr/>
          <a:lstStyle/>
          <a:p>
            <a:fld id="{26099114-EAB2-4619-A43A-078DCE40D599}" type="datetimeFigureOut">
              <a:rPr lang="en-US" smtClean="0"/>
              <a:t>12/3/2021</a:t>
            </a:fld>
            <a:endParaRPr lang="en-US"/>
          </a:p>
        </p:txBody>
      </p:sp>
      <p:sp>
        <p:nvSpPr>
          <p:cNvPr id="6" name="Footer Placeholder 5">
            <a:extLst>
              <a:ext uri="{FF2B5EF4-FFF2-40B4-BE49-F238E27FC236}">
                <a16:creationId xmlns:a16="http://schemas.microsoft.com/office/drawing/2014/main" id="{2CC0F788-C9D4-44EB-B82A-E18166258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05C46-44D1-4E63-96DE-5BF6C931475A}"/>
              </a:ext>
            </a:extLst>
          </p:cNvPr>
          <p:cNvSpPr>
            <a:spLocks noGrp="1"/>
          </p:cNvSpPr>
          <p:nvPr>
            <p:ph type="sldNum" sz="quarter" idx="12"/>
          </p:nvPr>
        </p:nvSpPr>
        <p:spPr/>
        <p:txBody>
          <a:bodyPr/>
          <a:lstStyle/>
          <a:p>
            <a:fld id="{97BF55AB-6CD1-41E6-9445-35CA99B3670B}" type="slidenum">
              <a:rPr lang="en-US" smtClean="0"/>
              <a:t>‹#›</a:t>
            </a:fld>
            <a:endParaRPr lang="en-US"/>
          </a:p>
        </p:txBody>
      </p:sp>
    </p:spTree>
    <p:extLst>
      <p:ext uri="{BB962C8B-B14F-4D97-AF65-F5344CB8AC3E}">
        <p14:creationId xmlns:p14="http://schemas.microsoft.com/office/powerpoint/2010/main" val="329277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3B256-744F-4A9D-8843-8EF90D6ECE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4DEFBB-21F2-4D7D-83A0-6B17E93E2B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19D901-B09D-42FD-9E72-5FCD138E14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1FAB6F-2B77-436B-9122-337C2BA082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913BEA-72D4-4A22-AC97-28B2F7406C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17498F-A1CD-4ECA-8E88-89D6C2103405}"/>
              </a:ext>
            </a:extLst>
          </p:cNvPr>
          <p:cNvSpPr>
            <a:spLocks noGrp="1"/>
          </p:cNvSpPr>
          <p:nvPr>
            <p:ph type="dt" sz="half" idx="10"/>
          </p:nvPr>
        </p:nvSpPr>
        <p:spPr/>
        <p:txBody>
          <a:bodyPr/>
          <a:lstStyle/>
          <a:p>
            <a:fld id="{26099114-EAB2-4619-A43A-078DCE40D599}" type="datetimeFigureOut">
              <a:rPr lang="en-US" smtClean="0"/>
              <a:t>12/3/2021</a:t>
            </a:fld>
            <a:endParaRPr lang="en-US"/>
          </a:p>
        </p:txBody>
      </p:sp>
      <p:sp>
        <p:nvSpPr>
          <p:cNvPr id="8" name="Footer Placeholder 7">
            <a:extLst>
              <a:ext uri="{FF2B5EF4-FFF2-40B4-BE49-F238E27FC236}">
                <a16:creationId xmlns:a16="http://schemas.microsoft.com/office/drawing/2014/main" id="{8EC67EDF-2E84-41CE-AFEB-005AFF6EF2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CF35C7-B040-47E0-88C5-51CDEE6DE4B8}"/>
              </a:ext>
            </a:extLst>
          </p:cNvPr>
          <p:cNvSpPr>
            <a:spLocks noGrp="1"/>
          </p:cNvSpPr>
          <p:nvPr>
            <p:ph type="sldNum" sz="quarter" idx="12"/>
          </p:nvPr>
        </p:nvSpPr>
        <p:spPr/>
        <p:txBody>
          <a:bodyPr/>
          <a:lstStyle/>
          <a:p>
            <a:fld id="{97BF55AB-6CD1-41E6-9445-35CA99B3670B}" type="slidenum">
              <a:rPr lang="en-US" smtClean="0"/>
              <a:t>‹#›</a:t>
            </a:fld>
            <a:endParaRPr lang="en-US"/>
          </a:p>
        </p:txBody>
      </p:sp>
    </p:spTree>
    <p:extLst>
      <p:ext uri="{BB962C8B-B14F-4D97-AF65-F5344CB8AC3E}">
        <p14:creationId xmlns:p14="http://schemas.microsoft.com/office/powerpoint/2010/main" val="408271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776EC-90DF-4D58-8B41-66B1C16CD5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34BA59-B510-4586-89AB-212B946960E1}"/>
              </a:ext>
            </a:extLst>
          </p:cNvPr>
          <p:cNvSpPr>
            <a:spLocks noGrp="1"/>
          </p:cNvSpPr>
          <p:nvPr>
            <p:ph type="dt" sz="half" idx="10"/>
          </p:nvPr>
        </p:nvSpPr>
        <p:spPr/>
        <p:txBody>
          <a:bodyPr/>
          <a:lstStyle/>
          <a:p>
            <a:fld id="{26099114-EAB2-4619-A43A-078DCE40D599}" type="datetimeFigureOut">
              <a:rPr lang="en-US" smtClean="0"/>
              <a:t>12/3/2021</a:t>
            </a:fld>
            <a:endParaRPr lang="en-US"/>
          </a:p>
        </p:txBody>
      </p:sp>
      <p:sp>
        <p:nvSpPr>
          <p:cNvPr id="4" name="Footer Placeholder 3">
            <a:extLst>
              <a:ext uri="{FF2B5EF4-FFF2-40B4-BE49-F238E27FC236}">
                <a16:creationId xmlns:a16="http://schemas.microsoft.com/office/drawing/2014/main" id="{46F3A950-A2DD-4055-B786-F21EECFACE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700E84-55E7-4A56-AD3B-8F0B50C32545}"/>
              </a:ext>
            </a:extLst>
          </p:cNvPr>
          <p:cNvSpPr>
            <a:spLocks noGrp="1"/>
          </p:cNvSpPr>
          <p:nvPr>
            <p:ph type="sldNum" sz="quarter" idx="12"/>
          </p:nvPr>
        </p:nvSpPr>
        <p:spPr/>
        <p:txBody>
          <a:bodyPr/>
          <a:lstStyle/>
          <a:p>
            <a:fld id="{97BF55AB-6CD1-41E6-9445-35CA99B3670B}" type="slidenum">
              <a:rPr lang="en-US" smtClean="0"/>
              <a:t>‹#›</a:t>
            </a:fld>
            <a:endParaRPr lang="en-US"/>
          </a:p>
        </p:txBody>
      </p:sp>
    </p:spTree>
    <p:extLst>
      <p:ext uri="{BB962C8B-B14F-4D97-AF65-F5344CB8AC3E}">
        <p14:creationId xmlns:p14="http://schemas.microsoft.com/office/powerpoint/2010/main" val="398364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75D629-23BD-4F2D-9E0A-E1D2788F4095}"/>
              </a:ext>
            </a:extLst>
          </p:cNvPr>
          <p:cNvSpPr>
            <a:spLocks noGrp="1"/>
          </p:cNvSpPr>
          <p:nvPr>
            <p:ph type="dt" sz="half" idx="10"/>
          </p:nvPr>
        </p:nvSpPr>
        <p:spPr/>
        <p:txBody>
          <a:bodyPr/>
          <a:lstStyle/>
          <a:p>
            <a:fld id="{26099114-EAB2-4619-A43A-078DCE40D599}" type="datetimeFigureOut">
              <a:rPr lang="en-US" smtClean="0"/>
              <a:t>12/3/2021</a:t>
            </a:fld>
            <a:endParaRPr lang="en-US"/>
          </a:p>
        </p:txBody>
      </p:sp>
      <p:sp>
        <p:nvSpPr>
          <p:cNvPr id="3" name="Footer Placeholder 2">
            <a:extLst>
              <a:ext uri="{FF2B5EF4-FFF2-40B4-BE49-F238E27FC236}">
                <a16:creationId xmlns:a16="http://schemas.microsoft.com/office/drawing/2014/main" id="{886A95D8-4A96-4086-8B9A-999029E795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5684C7-0590-45DD-AA50-0943460D0D13}"/>
              </a:ext>
            </a:extLst>
          </p:cNvPr>
          <p:cNvSpPr>
            <a:spLocks noGrp="1"/>
          </p:cNvSpPr>
          <p:nvPr>
            <p:ph type="sldNum" sz="quarter" idx="12"/>
          </p:nvPr>
        </p:nvSpPr>
        <p:spPr/>
        <p:txBody>
          <a:bodyPr/>
          <a:lstStyle/>
          <a:p>
            <a:fld id="{97BF55AB-6CD1-41E6-9445-35CA99B3670B}" type="slidenum">
              <a:rPr lang="en-US" smtClean="0"/>
              <a:t>‹#›</a:t>
            </a:fld>
            <a:endParaRPr lang="en-US"/>
          </a:p>
        </p:txBody>
      </p:sp>
    </p:spTree>
    <p:extLst>
      <p:ext uri="{BB962C8B-B14F-4D97-AF65-F5344CB8AC3E}">
        <p14:creationId xmlns:p14="http://schemas.microsoft.com/office/powerpoint/2010/main" val="145913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FFEE3-08C7-41B6-9148-8BCB4120E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B0C7D7-AFD9-4C7D-B6C2-7B984F8FD6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E234E5-7B6D-463F-B7F8-736006B71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4F365-D310-4612-9CFE-9C5714997BAD}"/>
              </a:ext>
            </a:extLst>
          </p:cNvPr>
          <p:cNvSpPr>
            <a:spLocks noGrp="1"/>
          </p:cNvSpPr>
          <p:nvPr>
            <p:ph type="dt" sz="half" idx="10"/>
          </p:nvPr>
        </p:nvSpPr>
        <p:spPr/>
        <p:txBody>
          <a:bodyPr/>
          <a:lstStyle/>
          <a:p>
            <a:fld id="{26099114-EAB2-4619-A43A-078DCE40D599}" type="datetimeFigureOut">
              <a:rPr lang="en-US" smtClean="0"/>
              <a:t>12/3/2021</a:t>
            </a:fld>
            <a:endParaRPr lang="en-US"/>
          </a:p>
        </p:txBody>
      </p:sp>
      <p:sp>
        <p:nvSpPr>
          <p:cNvPr id="6" name="Footer Placeholder 5">
            <a:extLst>
              <a:ext uri="{FF2B5EF4-FFF2-40B4-BE49-F238E27FC236}">
                <a16:creationId xmlns:a16="http://schemas.microsoft.com/office/drawing/2014/main" id="{80950780-EFCF-4996-B4A3-34E80D26A3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F7510-5DEC-47F7-AAF3-03E263749549}"/>
              </a:ext>
            </a:extLst>
          </p:cNvPr>
          <p:cNvSpPr>
            <a:spLocks noGrp="1"/>
          </p:cNvSpPr>
          <p:nvPr>
            <p:ph type="sldNum" sz="quarter" idx="12"/>
          </p:nvPr>
        </p:nvSpPr>
        <p:spPr/>
        <p:txBody>
          <a:bodyPr/>
          <a:lstStyle/>
          <a:p>
            <a:fld id="{97BF55AB-6CD1-41E6-9445-35CA99B3670B}" type="slidenum">
              <a:rPr lang="en-US" smtClean="0"/>
              <a:t>‹#›</a:t>
            </a:fld>
            <a:endParaRPr lang="en-US"/>
          </a:p>
        </p:txBody>
      </p:sp>
    </p:spTree>
    <p:extLst>
      <p:ext uri="{BB962C8B-B14F-4D97-AF65-F5344CB8AC3E}">
        <p14:creationId xmlns:p14="http://schemas.microsoft.com/office/powerpoint/2010/main" val="2477018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3D5CF-6262-478E-B6AD-FBF952C1A1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226F74-10DA-47E8-AAA2-57261DBB5A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1E244F-E37B-4098-BB6F-2181A9F8A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9D5BD6-C73B-46BB-AA0D-8241A6A501AE}"/>
              </a:ext>
            </a:extLst>
          </p:cNvPr>
          <p:cNvSpPr>
            <a:spLocks noGrp="1"/>
          </p:cNvSpPr>
          <p:nvPr>
            <p:ph type="dt" sz="half" idx="10"/>
          </p:nvPr>
        </p:nvSpPr>
        <p:spPr/>
        <p:txBody>
          <a:bodyPr/>
          <a:lstStyle/>
          <a:p>
            <a:fld id="{26099114-EAB2-4619-A43A-078DCE40D599}" type="datetimeFigureOut">
              <a:rPr lang="en-US" smtClean="0"/>
              <a:t>12/3/2021</a:t>
            </a:fld>
            <a:endParaRPr lang="en-US"/>
          </a:p>
        </p:txBody>
      </p:sp>
      <p:sp>
        <p:nvSpPr>
          <p:cNvPr id="6" name="Footer Placeholder 5">
            <a:extLst>
              <a:ext uri="{FF2B5EF4-FFF2-40B4-BE49-F238E27FC236}">
                <a16:creationId xmlns:a16="http://schemas.microsoft.com/office/drawing/2014/main" id="{846E228E-3862-4317-B93C-E66489ED6D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1E342-3402-4DB7-BE6D-78E2EF85BA70}"/>
              </a:ext>
            </a:extLst>
          </p:cNvPr>
          <p:cNvSpPr>
            <a:spLocks noGrp="1"/>
          </p:cNvSpPr>
          <p:nvPr>
            <p:ph type="sldNum" sz="quarter" idx="12"/>
          </p:nvPr>
        </p:nvSpPr>
        <p:spPr/>
        <p:txBody>
          <a:bodyPr/>
          <a:lstStyle/>
          <a:p>
            <a:fld id="{97BF55AB-6CD1-41E6-9445-35CA99B3670B}" type="slidenum">
              <a:rPr lang="en-US" smtClean="0"/>
              <a:t>‹#›</a:t>
            </a:fld>
            <a:endParaRPr lang="en-US"/>
          </a:p>
        </p:txBody>
      </p:sp>
    </p:spTree>
    <p:extLst>
      <p:ext uri="{BB962C8B-B14F-4D97-AF65-F5344CB8AC3E}">
        <p14:creationId xmlns:p14="http://schemas.microsoft.com/office/powerpoint/2010/main" val="5935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BE0ADF-22A6-428C-BFE9-F5CBCFD84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FC7F84-35C2-4E36-B876-460D99DA8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1F02E-A941-4A77-B67F-3FB1991A3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99114-EAB2-4619-A43A-078DCE40D599}" type="datetimeFigureOut">
              <a:rPr lang="en-US" smtClean="0"/>
              <a:t>12/3/2021</a:t>
            </a:fld>
            <a:endParaRPr lang="en-US"/>
          </a:p>
        </p:txBody>
      </p:sp>
      <p:sp>
        <p:nvSpPr>
          <p:cNvPr id="5" name="Footer Placeholder 4">
            <a:extLst>
              <a:ext uri="{FF2B5EF4-FFF2-40B4-BE49-F238E27FC236}">
                <a16:creationId xmlns:a16="http://schemas.microsoft.com/office/drawing/2014/main" id="{485D4C4D-7DFE-4C01-87C4-E6522F378B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EF5CAD-467E-4007-B2DC-7FBC679A83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F55AB-6CD1-41E6-9445-35CA99B3670B}" type="slidenum">
              <a:rPr lang="en-US" smtClean="0"/>
              <a:t>‹#›</a:t>
            </a:fld>
            <a:endParaRPr lang="en-US"/>
          </a:p>
        </p:txBody>
      </p:sp>
    </p:spTree>
    <p:extLst>
      <p:ext uri="{BB962C8B-B14F-4D97-AF65-F5344CB8AC3E}">
        <p14:creationId xmlns:p14="http://schemas.microsoft.com/office/powerpoint/2010/main" val="4142333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journals.plos.org/plosone/article?id=10.1371/journal.pone.0100360#pone-0100360-g00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AAAD-44ED-479E-AC80-D7FBF2AE00C6}"/>
              </a:ext>
            </a:extLst>
          </p:cNvPr>
          <p:cNvSpPr>
            <a:spLocks noGrp="1"/>
          </p:cNvSpPr>
          <p:nvPr>
            <p:ph type="ctrTitle"/>
          </p:nvPr>
        </p:nvSpPr>
        <p:spPr/>
        <p:txBody>
          <a:bodyPr>
            <a:normAutofit fontScale="90000"/>
          </a:bodyPr>
          <a:lstStyle/>
          <a:p>
            <a:r>
              <a:rPr lang="en-US" dirty="0"/>
              <a:t>Assessing protein domain homology and trends of multi domain co-occurrence</a:t>
            </a:r>
          </a:p>
        </p:txBody>
      </p:sp>
      <p:sp>
        <p:nvSpPr>
          <p:cNvPr id="3" name="Subtitle 2">
            <a:extLst>
              <a:ext uri="{FF2B5EF4-FFF2-40B4-BE49-F238E27FC236}">
                <a16:creationId xmlns:a16="http://schemas.microsoft.com/office/drawing/2014/main" id="{01B6FA65-9895-48D2-A0AF-C7958CD5A5A6}"/>
              </a:ext>
            </a:extLst>
          </p:cNvPr>
          <p:cNvSpPr>
            <a:spLocks noGrp="1"/>
          </p:cNvSpPr>
          <p:nvPr>
            <p:ph type="subTitle" idx="1"/>
          </p:nvPr>
        </p:nvSpPr>
        <p:spPr>
          <a:xfrm>
            <a:off x="1418493" y="4369900"/>
            <a:ext cx="9144000" cy="1655762"/>
          </a:xfrm>
        </p:spPr>
        <p:txBody>
          <a:bodyPr>
            <a:normAutofit lnSpcReduction="10000"/>
          </a:bodyPr>
          <a:lstStyle/>
          <a:p>
            <a:r>
              <a:rPr lang="en-US" dirty="0"/>
              <a:t>Erika Hay</a:t>
            </a:r>
          </a:p>
          <a:p>
            <a:r>
              <a:rPr lang="en-US" dirty="0"/>
              <a:t>Department of Microbiology</a:t>
            </a:r>
          </a:p>
          <a:p>
            <a:r>
              <a:rPr lang="en-US" dirty="0"/>
              <a:t>MCBL220 </a:t>
            </a:r>
          </a:p>
          <a:p>
            <a:r>
              <a:rPr lang="en-US" dirty="0"/>
              <a:t>Dec 03, 2021</a:t>
            </a:r>
          </a:p>
        </p:txBody>
      </p:sp>
    </p:spTree>
    <p:extLst>
      <p:ext uri="{BB962C8B-B14F-4D97-AF65-F5344CB8AC3E}">
        <p14:creationId xmlns:p14="http://schemas.microsoft.com/office/powerpoint/2010/main" val="1401688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A604-5FE9-4983-910C-3EAFB0B2F2B2}"/>
              </a:ext>
            </a:extLst>
          </p:cNvPr>
          <p:cNvSpPr>
            <a:spLocks noGrp="1"/>
          </p:cNvSpPr>
          <p:nvPr>
            <p:ph type="title"/>
          </p:nvPr>
        </p:nvSpPr>
        <p:spPr/>
        <p:txBody>
          <a:bodyPr/>
          <a:lstStyle/>
          <a:p>
            <a:r>
              <a:rPr lang="en-US" dirty="0"/>
              <a:t>Specific protein of interest: </a:t>
            </a:r>
            <a:r>
              <a:rPr lang="en-US" b="1" dirty="0"/>
              <a:t>human UBR4</a:t>
            </a:r>
          </a:p>
        </p:txBody>
      </p:sp>
      <p:sp>
        <p:nvSpPr>
          <p:cNvPr id="3" name="Content Placeholder 2">
            <a:extLst>
              <a:ext uri="{FF2B5EF4-FFF2-40B4-BE49-F238E27FC236}">
                <a16:creationId xmlns:a16="http://schemas.microsoft.com/office/drawing/2014/main" id="{2F1D1A97-52A8-47AD-910A-F305B688600B}"/>
              </a:ext>
            </a:extLst>
          </p:cNvPr>
          <p:cNvSpPr>
            <a:spLocks noGrp="1"/>
          </p:cNvSpPr>
          <p:nvPr>
            <p:ph idx="1"/>
          </p:nvPr>
        </p:nvSpPr>
        <p:spPr>
          <a:xfrm>
            <a:off x="1035957" y="2076030"/>
            <a:ext cx="10120086" cy="4351338"/>
          </a:xfrm>
        </p:spPr>
        <p:txBody>
          <a:bodyPr/>
          <a:lstStyle/>
          <a:p>
            <a:r>
              <a:rPr lang="en-US" dirty="0"/>
              <a:t>Interest: </a:t>
            </a:r>
          </a:p>
          <a:p>
            <a:pPr lvl="1"/>
            <a:r>
              <a:rPr lang="en-US" dirty="0"/>
              <a:t>Role of UBR4 in ubiquitin-proteasome mediated degradation of proteins.</a:t>
            </a:r>
          </a:p>
          <a:p>
            <a:r>
              <a:rPr lang="en-US" dirty="0"/>
              <a:t>Candidate:</a:t>
            </a:r>
          </a:p>
          <a:p>
            <a:pPr lvl="1"/>
            <a:r>
              <a:rPr lang="en-US" dirty="0"/>
              <a:t>The (putative) E3_UbLigase_R4 domain in human UBR4.</a:t>
            </a:r>
          </a:p>
          <a:p>
            <a:endParaRPr lang="en-US" dirty="0"/>
          </a:p>
          <a:p>
            <a:endParaRPr lang="en-US" dirty="0"/>
          </a:p>
          <a:p>
            <a:endParaRPr lang="en-US" dirty="0"/>
          </a:p>
        </p:txBody>
      </p:sp>
      <p:sp>
        <p:nvSpPr>
          <p:cNvPr id="4" name="TextBox 3">
            <a:extLst>
              <a:ext uri="{FF2B5EF4-FFF2-40B4-BE49-F238E27FC236}">
                <a16:creationId xmlns:a16="http://schemas.microsoft.com/office/drawing/2014/main" id="{FF0619BB-1C5C-44F0-9AA3-2F6A9DC8E203}"/>
              </a:ext>
            </a:extLst>
          </p:cNvPr>
          <p:cNvSpPr txBox="1"/>
          <p:nvPr/>
        </p:nvSpPr>
        <p:spPr>
          <a:xfrm>
            <a:off x="7552733" y="5273454"/>
            <a:ext cx="4477508" cy="246221"/>
          </a:xfrm>
          <a:prstGeom prst="rect">
            <a:avLst/>
          </a:prstGeom>
          <a:noFill/>
        </p:spPr>
        <p:txBody>
          <a:bodyPr wrap="none" rtlCol="0">
            <a:spAutoFit/>
          </a:bodyPr>
          <a:lstStyle/>
          <a:p>
            <a:r>
              <a:rPr lang="en-US" sz="1000" dirty="0"/>
              <a:t>https://www.ncbi.nlm.nih.gov/Structure/cdd/wrpsb.cgi?SEQUENCE=NP_065816.2</a:t>
            </a:r>
          </a:p>
        </p:txBody>
      </p:sp>
      <p:pic>
        <p:nvPicPr>
          <p:cNvPr id="1026" name="Picture 2">
            <a:extLst>
              <a:ext uri="{FF2B5EF4-FFF2-40B4-BE49-F238E27FC236}">
                <a16:creationId xmlns:a16="http://schemas.microsoft.com/office/drawing/2014/main" id="{DC8C7074-60A5-4C7D-A1AA-3DF087AE6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426857"/>
            <a:ext cx="11430000" cy="7143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7835E7E-BC3A-4A3F-9783-847855D822BD}"/>
              </a:ext>
            </a:extLst>
          </p:cNvPr>
          <p:cNvSpPr txBox="1"/>
          <p:nvPr/>
        </p:nvSpPr>
        <p:spPr>
          <a:xfrm>
            <a:off x="10334538" y="229585"/>
            <a:ext cx="1662506" cy="461665"/>
          </a:xfrm>
          <a:prstGeom prst="rect">
            <a:avLst/>
          </a:prstGeom>
          <a:noFill/>
        </p:spPr>
        <p:txBody>
          <a:bodyPr wrap="none" rtlCol="0">
            <a:spAutoFit/>
          </a:bodyPr>
          <a:lstStyle/>
          <a:p>
            <a:r>
              <a:rPr lang="en-US" sz="2400" dirty="0"/>
              <a:t>Background</a:t>
            </a:r>
          </a:p>
        </p:txBody>
      </p:sp>
    </p:spTree>
    <p:extLst>
      <p:ext uri="{BB962C8B-B14F-4D97-AF65-F5344CB8AC3E}">
        <p14:creationId xmlns:p14="http://schemas.microsoft.com/office/powerpoint/2010/main" val="241738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A604-5FE9-4983-910C-3EAFB0B2F2B2}"/>
              </a:ext>
            </a:extLst>
          </p:cNvPr>
          <p:cNvSpPr>
            <a:spLocks noGrp="1"/>
          </p:cNvSpPr>
          <p:nvPr>
            <p:ph type="title"/>
          </p:nvPr>
        </p:nvSpPr>
        <p:spPr/>
        <p:txBody>
          <a:bodyPr/>
          <a:lstStyle/>
          <a:p>
            <a:r>
              <a:rPr lang="en-US" dirty="0"/>
              <a:t>Specific protein of interest: </a:t>
            </a:r>
            <a:r>
              <a:rPr lang="en-US" b="1" dirty="0"/>
              <a:t>human UBR4</a:t>
            </a:r>
          </a:p>
        </p:txBody>
      </p:sp>
      <p:sp>
        <p:nvSpPr>
          <p:cNvPr id="3" name="Content Placeholder 2">
            <a:extLst>
              <a:ext uri="{FF2B5EF4-FFF2-40B4-BE49-F238E27FC236}">
                <a16:creationId xmlns:a16="http://schemas.microsoft.com/office/drawing/2014/main" id="{2F1D1A97-52A8-47AD-910A-F305B688600B}"/>
              </a:ext>
            </a:extLst>
          </p:cNvPr>
          <p:cNvSpPr>
            <a:spLocks noGrp="1"/>
          </p:cNvSpPr>
          <p:nvPr>
            <p:ph idx="1"/>
          </p:nvPr>
        </p:nvSpPr>
        <p:spPr>
          <a:xfrm>
            <a:off x="1035957" y="2076030"/>
            <a:ext cx="10120086" cy="4351338"/>
          </a:xfrm>
        </p:spPr>
        <p:txBody>
          <a:bodyPr/>
          <a:lstStyle/>
          <a:p>
            <a:r>
              <a:rPr lang="en-US" dirty="0"/>
              <a:t>Search homologs of the putative human UBR4 E3 ligase domain in other species</a:t>
            </a:r>
          </a:p>
          <a:p>
            <a:pPr lvl="2">
              <a:spcBef>
                <a:spcPts val="2400"/>
              </a:spcBef>
            </a:pPr>
            <a:r>
              <a:rPr lang="en-US" sz="2800" dirty="0"/>
              <a:t>Human UBR4 protein sequence, isoform 1 (from </a:t>
            </a:r>
            <a:r>
              <a:rPr lang="en-US" sz="2800" dirty="0" err="1"/>
              <a:t>Uniprot</a:t>
            </a:r>
            <a:r>
              <a:rPr lang="en-US" sz="2800" dirty="0"/>
              <a:t> Q5T4S) </a:t>
            </a:r>
          </a:p>
          <a:p>
            <a:pPr lvl="2">
              <a:spcBef>
                <a:spcPts val="2400"/>
              </a:spcBef>
            </a:pPr>
            <a:r>
              <a:rPr lang="en-US" sz="2800" dirty="0" err="1"/>
              <a:t>pfam</a:t>
            </a:r>
            <a:r>
              <a:rPr lang="en-US" sz="2800" dirty="0"/>
              <a:t> database</a:t>
            </a:r>
          </a:p>
          <a:p>
            <a:endParaRPr lang="en-US" dirty="0"/>
          </a:p>
          <a:p>
            <a:endParaRPr lang="en-US" dirty="0"/>
          </a:p>
        </p:txBody>
      </p:sp>
      <p:sp>
        <p:nvSpPr>
          <p:cNvPr id="6" name="TextBox 5">
            <a:extLst>
              <a:ext uri="{FF2B5EF4-FFF2-40B4-BE49-F238E27FC236}">
                <a16:creationId xmlns:a16="http://schemas.microsoft.com/office/drawing/2014/main" id="{BD0EEE1C-BBCB-4EC4-99D5-4563D500A071}"/>
              </a:ext>
            </a:extLst>
          </p:cNvPr>
          <p:cNvSpPr txBox="1"/>
          <p:nvPr/>
        </p:nvSpPr>
        <p:spPr>
          <a:xfrm>
            <a:off x="11023968" y="229585"/>
            <a:ext cx="764697" cy="461665"/>
          </a:xfrm>
          <a:prstGeom prst="rect">
            <a:avLst/>
          </a:prstGeom>
          <a:noFill/>
        </p:spPr>
        <p:txBody>
          <a:bodyPr wrap="none" rtlCol="0">
            <a:spAutoFit/>
          </a:bodyPr>
          <a:lstStyle/>
          <a:p>
            <a:r>
              <a:rPr lang="en-US" sz="2400" dirty="0"/>
              <a:t>Data</a:t>
            </a:r>
          </a:p>
        </p:txBody>
      </p:sp>
    </p:spTree>
    <p:extLst>
      <p:ext uri="{BB962C8B-B14F-4D97-AF65-F5344CB8AC3E}">
        <p14:creationId xmlns:p14="http://schemas.microsoft.com/office/powerpoint/2010/main" val="2529026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A604-5FE9-4983-910C-3EAFB0B2F2B2}"/>
              </a:ext>
            </a:extLst>
          </p:cNvPr>
          <p:cNvSpPr>
            <a:spLocks noGrp="1"/>
          </p:cNvSpPr>
          <p:nvPr>
            <p:ph type="title"/>
          </p:nvPr>
        </p:nvSpPr>
        <p:spPr/>
        <p:txBody>
          <a:bodyPr/>
          <a:lstStyle/>
          <a:p>
            <a:r>
              <a:rPr lang="en-US" dirty="0"/>
              <a:t>Specific protein of interest: </a:t>
            </a:r>
            <a:r>
              <a:rPr lang="en-US" b="1" dirty="0"/>
              <a:t>human UBR4</a:t>
            </a:r>
          </a:p>
        </p:txBody>
      </p:sp>
      <p:sp>
        <p:nvSpPr>
          <p:cNvPr id="3" name="Content Placeholder 2">
            <a:extLst>
              <a:ext uri="{FF2B5EF4-FFF2-40B4-BE49-F238E27FC236}">
                <a16:creationId xmlns:a16="http://schemas.microsoft.com/office/drawing/2014/main" id="{2F1D1A97-52A8-47AD-910A-F305B688600B}"/>
              </a:ext>
            </a:extLst>
          </p:cNvPr>
          <p:cNvSpPr>
            <a:spLocks noGrp="1"/>
          </p:cNvSpPr>
          <p:nvPr>
            <p:ph idx="1"/>
          </p:nvPr>
        </p:nvSpPr>
        <p:spPr>
          <a:xfrm>
            <a:off x="838200" y="1690688"/>
            <a:ext cx="10120086" cy="4351338"/>
          </a:xfrm>
        </p:spPr>
        <p:txBody>
          <a:bodyPr>
            <a:normAutofit fontScale="92500" lnSpcReduction="10000"/>
          </a:bodyPr>
          <a:lstStyle/>
          <a:p>
            <a:pPr marL="514350" indent="-514350">
              <a:buFont typeface="+mj-lt"/>
              <a:buAutoNum type="arabicPeriod"/>
            </a:pPr>
            <a:r>
              <a:rPr lang="en-US" dirty="0"/>
              <a:t>Search homologs of the putative human UBR4 E3 ligase domain in other species </a:t>
            </a:r>
          </a:p>
          <a:p>
            <a:pPr lvl="1"/>
            <a:r>
              <a:rPr lang="en-US" dirty="0"/>
              <a:t>HMMER algorithm: </a:t>
            </a:r>
            <a:r>
              <a:rPr lang="en-US" u="sng" dirty="0" err="1"/>
              <a:t>phmmer</a:t>
            </a:r>
            <a:r>
              <a:rPr lang="en-US" dirty="0"/>
              <a:t> (one sequence against a database) &amp; </a:t>
            </a:r>
            <a:r>
              <a:rPr lang="en-US" u="sng" dirty="0" err="1"/>
              <a:t>pfam</a:t>
            </a:r>
            <a:r>
              <a:rPr lang="en-US" dirty="0"/>
              <a:t> database</a:t>
            </a:r>
          </a:p>
          <a:p>
            <a:pPr marL="514350" indent="-514350">
              <a:buFont typeface="+mj-lt"/>
              <a:buAutoNum type="arabicPeriod"/>
            </a:pPr>
            <a:r>
              <a:rPr lang="en-US" dirty="0"/>
              <a:t>Search </a:t>
            </a:r>
            <a:r>
              <a:rPr lang="en-US" dirty="0" err="1"/>
              <a:t>pfam</a:t>
            </a:r>
            <a:r>
              <a:rPr lang="en-US" dirty="0"/>
              <a:t> database for other domains that co-occur with the UBR4 E3 ligase domain homologs</a:t>
            </a:r>
          </a:p>
          <a:p>
            <a:pPr lvl="1"/>
            <a:r>
              <a:rPr lang="en-US" dirty="0"/>
              <a:t>HMMER algorithm: </a:t>
            </a:r>
            <a:r>
              <a:rPr lang="en-US" u="sng" dirty="0" err="1"/>
              <a:t>hmmscan</a:t>
            </a:r>
            <a:r>
              <a:rPr lang="en-US" dirty="0"/>
              <a:t> (search protein sequences against collections of profiles) &amp; </a:t>
            </a:r>
            <a:r>
              <a:rPr lang="en-US" u="sng" dirty="0" err="1"/>
              <a:t>pfam</a:t>
            </a:r>
            <a:r>
              <a:rPr lang="en-US" dirty="0"/>
              <a:t> database</a:t>
            </a:r>
          </a:p>
          <a:p>
            <a:pPr lvl="1"/>
            <a:r>
              <a:rPr lang="en-US" dirty="0"/>
              <a:t>Search the whole proteins matched in 1.</a:t>
            </a:r>
          </a:p>
          <a:p>
            <a:pPr marL="514350" indent="-514350">
              <a:buFont typeface="+mj-lt"/>
              <a:buAutoNum type="arabicPeriod"/>
            </a:pPr>
            <a:r>
              <a:rPr lang="en-US" dirty="0"/>
              <a:t>Group matches by the frequency of co-occurring protein domains </a:t>
            </a:r>
          </a:p>
          <a:p>
            <a:pPr marL="514350" indent="-514350">
              <a:buFont typeface="+mj-lt"/>
              <a:buAutoNum type="arabicPeriod"/>
            </a:pPr>
            <a:r>
              <a:rPr lang="en-US" dirty="0"/>
              <a:t> Assess top frequency co-occurring protein domains</a:t>
            </a:r>
          </a:p>
          <a:p>
            <a:pPr lvl="1"/>
            <a:r>
              <a:rPr lang="en-US" dirty="0"/>
              <a:t>Determine other possible mode of action for the UBR4 E3 ligase domain </a:t>
            </a:r>
          </a:p>
          <a:p>
            <a:pPr marL="457200" lvl="1" indent="0">
              <a:buNone/>
            </a:pPr>
            <a:endParaRPr lang="en-US" dirty="0"/>
          </a:p>
          <a:p>
            <a:endParaRPr lang="en-US" dirty="0"/>
          </a:p>
          <a:p>
            <a:endParaRPr lang="en-US" dirty="0"/>
          </a:p>
        </p:txBody>
      </p:sp>
      <p:sp>
        <p:nvSpPr>
          <p:cNvPr id="6" name="TextBox 5">
            <a:extLst>
              <a:ext uri="{FF2B5EF4-FFF2-40B4-BE49-F238E27FC236}">
                <a16:creationId xmlns:a16="http://schemas.microsoft.com/office/drawing/2014/main" id="{BD0EEE1C-BBCB-4EC4-99D5-4563D500A071}"/>
              </a:ext>
            </a:extLst>
          </p:cNvPr>
          <p:cNvSpPr txBox="1"/>
          <p:nvPr/>
        </p:nvSpPr>
        <p:spPr>
          <a:xfrm>
            <a:off x="9957172" y="229585"/>
            <a:ext cx="2175788" cy="461665"/>
          </a:xfrm>
          <a:prstGeom prst="rect">
            <a:avLst/>
          </a:prstGeom>
          <a:noFill/>
        </p:spPr>
        <p:txBody>
          <a:bodyPr wrap="none" rtlCol="0">
            <a:spAutoFit/>
          </a:bodyPr>
          <a:lstStyle/>
          <a:p>
            <a:r>
              <a:rPr lang="en-US" sz="2400" dirty="0"/>
              <a:t>Tools &amp; Analysis</a:t>
            </a:r>
          </a:p>
        </p:txBody>
      </p:sp>
    </p:spTree>
    <p:extLst>
      <p:ext uri="{BB962C8B-B14F-4D97-AF65-F5344CB8AC3E}">
        <p14:creationId xmlns:p14="http://schemas.microsoft.com/office/powerpoint/2010/main" val="381639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A604-5FE9-4983-910C-3EAFB0B2F2B2}"/>
              </a:ext>
            </a:extLst>
          </p:cNvPr>
          <p:cNvSpPr>
            <a:spLocks noGrp="1"/>
          </p:cNvSpPr>
          <p:nvPr>
            <p:ph type="title"/>
          </p:nvPr>
        </p:nvSpPr>
        <p:spPr/>
        <p:txBody>
          <a:bodyPr/>
          <a:lstStyle/>
          <a:p>
            <a:r>
              <a:rPr lang="en-US" dirty="0"/>
              <a:t>Specific protein of interest: </a:t>
            </a:r>
            <a:r>
              <a:rPr lang="en-US" b="1" dirty="0"/>
              <a:t>human UBR4</a:t>
            </a:r>
          </a:p>
        </p:txBody>
      </p:sp>
      <p:sp>
        <p:nvSpPr>
          <p:cNvPr id="3" name="Content Placeholder 2">
            <a:extLst>
              <a:ext uri="{FF2B5EF4-FFF2-40B4-BE49-F238E27FC236}">
                <a16:creationId xmlns:a16="http://schemas.microsoft.com/office/drawing/2014/main" id="{2F1D1A97-52A8-47AD-910A-F305B688600B}"/>
              </a:ext>
            </a:extLst>
          </p:cNvPr>
          <p:cNvSpPr>
            <a:spLocks noGrp="1"/>
          </p:cNvSpPr>
          <p:nvPr>
            <p:ph idx="1"/>
          </p:nvPr>
        </p:nvSpPr>
        <p:spPr>
          <a:xfrm>
            <a:off x="838200" y="1690688"/>
            <a:ext cx="10120086" cy="4351338"/>
          </a:xfrm>
        </p:spPr>
        <p:txBody>
          <a:bodyPr>
            <a:normAutofit/>
          </a:bodyPr>
          <a:lstStyle/>
          <a:p>
            <a:r>
              <a:rPr lang="en-US" dirty="0"/>
              <a:t>Most frequent co-occurring protein domains</a:t>
            </a:r>
          </a:p>
          <a:p>
            <a:pPr lvl="1"/>
            <a:r>
              <a:rPr lang="en-US" dirty="0"/>
              <a:t>Display the top 10 hits in a table </a:t>
            </a:r>
          </a:p>
          <a:p>
            <a:pPr lvl="1"/>
            <a:r>
              <a:rPr lang="en-US" dirty="0"/>
              <a:t>Get GO terms to assess functions of all domains</a:t>
            </a:r>
          </a:p>
          <a:p>
            <a:pPr marL="457200" lvl="1" indent="0">
              <a:buNone/>
            </a:pPr>
            <a:endParaRPr lang="en-US" dirty="0"/>
          </a:p>
          <a:p>
            <a:endParaRPr lang="en-US" dirty="0"/>
          </a:p>
          <a:p>
            <a:endParaRPr lang="en-US" dirty="0"/>
          </a:p>
        </p:txBody>
      </p:sp>
      <p:sp>
        <p:nvSpPr>
          <p:cNvPr id="6" name="TextBox 5">
            <a:extLst>
              <a:ext uri="{FF2B5EF4-FFF2-40B4-BE49-F238E27FC236}">
                <a16:creationId xmlns:a16="http://schemas.microsoft.com/office/drawing/2014/main" id="{BD0EEE1C-BBCB-4EC4-99D5-4563D500A071}"/>
              </a:ext>
            </a:extLst>
          </p:cNvPr>
          <p:cNvSpPr txBox="1"/>
          <p:nvPr/>
        </p:nvSpPr>
        <p:spPr>
          <a:xfrm>
            <a:off x="10218424" y="229585"/>
            <a:ext cx="1758815" cy="461665"/>
          </a:xfrm>
          <a:prstGeom prst="rect">
            <a:avLst/>
          </a:prstGeom>
          <a:noFill/>
        </p:spPr>
        <p:txBody>
          <a:bodyPr wrap="none" rtlCol="0">
            <a:spAutoFit/>
          </a:bodyPr>
          <a:lstStyle/>
          <a:p>
            <a:r>
              <a:rPr lang="en-US" sz="2400" dirty="0"/>
              <a:t>Visualization</a:t>
            </a:r>
          </a:p>
        </p:txBody>
      </p:sp>
    </p:spTree>
    <p:extLst>
      <p:ext uri="{BB962C8B-B14F-4D97-AF65-F5344CB8AC3E}">
        <p14:creationId xmlns:p14="http://schemas.microsoft.com/office/powerpoint/2010/main" val="3988806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AAAD-44ED-479E-AC80-D7FBF2AE00C6}"/>
              </a:ext>
            </a:extLst>
          </p:cNvPr>
          <p:cNvSpPr>
            <a:spLocks noGrp="1"/>
          </p:cNvSpPr>
          <p:nvPr>
            <p:ph type="ctrTitle"/>
          </p:nvPr>
        </p:nvSpPr>
        <p:spPr>
          <a:xfrm>
            <a:off x="1289538" y="1683657"/>
            <a:ext cx="9144000" cy="3918876"/>
          </a:xfrm>
        </p:spPr>
        <p:txBody>
          <a:bodyPr>
            <a:noAutofit/>
          </a:bodyPr>
          <a:lstStyle/>
          <a:p>
            <a:r>
              <a:rPr lang="en-US" sz="2000" b="0" i="0" dirty="0">
                <a:solidFill>
                  <a:srgbClr val="222222"/>
                </a:solidFill>
                <a:effectLst/>
                <a:latin typeface="Arial" panose="020B0604020202020204" pitchFamily="34" charset="0"/>
              </a:rPr>
              <a:t>Background on the problem or question you want to address</a:t>
            </a:r>
            <a:br>
              <a:rPr lang="en-US" sz="2000" b="0" i="0" dirty="0">
                <a:solidFill>
                  <a:srgbClr val="222222"/>
                </a:solidFill>
                <a:effectLst/>
                <a:latin typeface="Arial" panose="020B0604020202020204" pitchFamily="34" charset="0"/>
              </a:rPr>
            </a:br>
            <a:r>
              <a:rPr lang="en-US" sz="2000" b="0" i="0" u="sng" dirty="0">
                <a:solidFill>
                  <a:srgbClr val="222222"/>
                </a:solidFill>
                <a:effectLst/>
                <a:latin typeface="Arial" panose="020B0604020202020204" pitchFamily="34" charset="0"/>
              </a:rPr>
              <a:t>Data that you will use </a:t>
            </a:r>
            <a:r>
              <a:rPr lang="en-US" sz="2000" b="0" i="0" dirty="0">
                <a:solidFill>
                  <a:srgbClr val="222222"/>
                </a:solidFill>
                <a:effectLst/>
                <a:latin typeface="Arial" panose="020B0604020202020204" pitchFamily="34" charset="0"/>
              </a:rPr>
              <a:t>to address this (if this is a data driven project) or an example of type of analyses if more code focused</a:t>
            </a:r>
            <a:br>
              <a:rPr lang="en-US" sz="2000" b="0" i="0" dirty="0">
                <a:solidFill>
                  <a:srgbClr val="222222"/>
                </a:solidFill>
                <a:effectLst/>
                <a:latin typeface="Arial" panose="020B0604020202020204" pitchFamily="34" charset="0"/>
              </a:rPr>
            </a:br>
            <a:r>
              <a:rPr lang="en-US" sz="2000" b="0" i="0" u="sng" dirty="0">
                <a:solidFill>
                  <a:srgbClr val="222222"/>
                </a:solidFill>
                <a:effectLst/>
                <a:latin typeface="Arial" panose="020B0604020202020204" pitchFamily="34" charset="0"/>
              </a:rPr>
              <a:t>Analysis tools or software </a:t>
            </a:r>
            <a:r>
              <a:rPr lang="en-US" sz="2000" b="0" i="0" dirty="0">
                <a:solidFill>
                  <a:srgbClr val="222222"/>
                </a:solidFill>
                <a:effectLst/>
                <a:latin typeface="Arial" panose="020B0604020202020204" pitchFamily="34" charset="0"/>
              </a:rPr>
              <a:t>you will use -- and/or any new scripts you plan to write</a:t>
            </a:r>
            <a:br>
              <a:rPr lang="en-US" sz="2000" b="0" i="0" dirty="0">
                <a:solidFill>
                  <a:srgbClr val="222222"/>
                </a:solidFill>
                <a:effectLst/>
                <a:latin typeface="Arial" panose="020B0604020202020204" pitchFamily="34" charset="0"/>
              </a:rPr>
            </a:br>
            <a:r>
              <a:rPr lang="en-US" sz="2000" b="0" i="0" u="sng" dirty="0">
                <a:solidFill>
                  <a:srgbClr val="222222"/>
                </a:solidFill>
                <a:effectLst/>
                <a:latin typeface="Arial" panose="020B0604020202020204" pitchFamily="34" charset="0"/>
              </a:rPr>
              <a:t>A description of these analyses </a:t>
            </a:r>
            <a:r>
              <a:rPr lang="en-US" sz="2000" b="0" i="0" dirty="0">
                <a:solidFill>
                  <a:srgbClr val="222222"/>
                </a:solidFill>
                <a:effectLst/>
                <a:latin typeface="Arial" panose="020B0604020202020204" pitchFamily="34" charset="0"/>
              </a:rPr>
              <a:t>- perhaps graphically you can show the steps of the data analysis. For example see </a:t>
            </a:r>
            <a:r>
              <a:rPr lang="en-US" sz="2000" b="0" i="0" dirty="0">
                <a:solidFill>
                  <a:srgbClr val="1155CC"/>
                </a:solidFill>
                <a:effectLst/>
                <a:latin typeface="Arial" panose="020B0604020202020204" pitchFamily="34" charset="0"/>
                <a:hlinkClick r:id="rId2"/>
              </a:rPr>
              <a:t>Figures in this DNA methylation analysis pipeline paper (Links to an external site.)</a:t>
            </a:r>
            <a:r>
              <a:rPr lang="en-US" sz="2000" b="0" i="0" dirty="0">
                <a:solidFill>
                  <a:srgbClr val="222222"/>
                </a:solidFill>
                <a:effectLst/>
                <a:latin typeface="Arial" panose="020B0604020202020204" pitchFamily="34" charset="0"/>
              </a:rPr>
              <a:t>.</a:t>
            </a:r>
            <a:br>
              <a:rPr lang="en-US" sz="2000" b="0" i="0" dirty="0">
                <a:solidFill>
                  <a:srgbClr val="222222"/>
                </a:solidFill>
                <a:effectLst/>
                <a:latin typeface="Arial" panose="020B0604020202020204" pitchFamily="34" charset="0"/>
              </a:rPr>
            </a:br>
            <a:r>
              <a:rPr lang="en-US" sz="2000" b="0" i="0" u="sng" dirty="0">
                <a:solidFill>
                  <a:srgbClr val="222222"/>
                </a:solidFill>
                <a:effectLst/>
                <a:latin typeface="Arial" panose="020B0604020202020204" pitchFamily="34" charset="0"/>
              </a:rPr>
              <a:t>How you will summarize or visualize or capture the results </a:t>
            </a:r>
            <a:r>
              <a:rPr lang="en-US" sz="2000" b="0" i="0" dirty="0">
                <a:solidFill>
                  <a:srgbClr val="222222"/>
                </a:solidFill>
                <a:effectLst/>
                <a:latin typeface="Arial" panose="020B0604020202020204" pitchFamily="34" charset="0"/>
              </a:rPr>
              <a:t>to demonstrate what you found (</a:t>
            </a:r>
            <a:r>
              <a:rPr lang="en-US" sz="2000" b="0" i="0" dirty="0" err="1">
                <a:solidFill>
                  <a:srgbClr val="222222"/>
                </a:solidFill>
                <a:effectLst/>
                <a:latin typeface="Arial" panose="020B0604020202020204" pitchFamily="34" charset="0"/>
              </a:rPr>
              <a:t>eg</a:t>
            </a:r>
            <a:r>
              <a:rPr lang="en-US" sz="2000" b="0" i="0" dirty="0">
                <a:solidFill>
                  <a:srgbClr val="222222"/>
                </a:solidFill>
                <a:effectLst/>
                <a:latin typeface="Arial" panose="020B0604020202020204" pitchFamily="34" charset="0"/>
              </a:rPr>
              <a:t> will you make a table of data, generate a report, construct data plots and figures?)</a:t>
            </a:r>
            <a:br>
              <a:rPr lang="en-US" sz="2000" b="0" i="0" dirty="0">
                <a:solidFill>
                  <a:srgbClr val="222222"/>
                </a:solidFill>
                <a:effectLst/>
                <a:latin typeface="Arial" panose="020B0604020202020204" pitchFamily="34" charset="0"/>
              </a:rPr>
            </a:br>
            <a:endParaRPr lang="en-US" sz="2000" dirty="0"/>
          </a:p>
        </p:txBody>
      </p:sp>
    </p:spTree>
    <p:extLst>
      <p:ext uri="{BB962C8B-B14F-4D97-AF65-F5344CB8AC3E}">
        <p14:creationId xmlns:p14="http://schemas.microsoft.com/office/powerpoint/2010/main" val="3931201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A604-5FE9-4983-910C-3EAFB0B2F2B2}"/>
              </a:ext>
            </a:extLst>
          </p:cNvPr>
          <p:cNvSpPr>
            <a:spLocks noGrp="1"/>
          </p:cNvSpPr>
          <p:nvPr>
            <p:ph type="title"/>
          </p:nvPr>
        </p:nvSpPr>
        <p:spPr/>
        <p:txBody>
          <a:bodyPr/>
          <a:lstStyle/>
          <a:p>
            <a:r>
              <a:rPr lang="en-US" dirty="0"/>
              <a:t>Specific protein of interest: </a:t>
            </a:r>
            <a:r>
              <a:rPr lang="en-US" b="1" dirty="0"/>
              <a:t>human UBR4</a:t>
            </a:r>
          </a:p>
        </p:txBody>
      </p:sp>
      <p:sp>
        <p:nvSpPr>
          <p:cNvPr id="3" name="Content Placeholder 2">
            <a:extLst>
              <a:ext uri="{FF2B5EF4-FFF2-40B4-BE49-F238E27FC236}">
                <a16:creationId xmlns:a16="http://schemas.microsoft.com/office/drawing/2014/main" id="{2F1D1A97-52A8-47AD-910A-F305B688600B}"/>
              </a:ext>
            </a:extLst>
          </p:cNvPr>
          <p:cNvSpPr>
            <a:spLocks noGrp="1"/>
          </p:cNvSpPr>
          <p:nvPr>
            <p:ph idx="1"/>
          </p:nvPr>
        </p:nvSpPr>
        <p:spPr>
          <a:xfrm>
            <a:off x="722086" y="1933794"/>
            <a:ext cx="6235667" cy="4351338"/>
          </a:xfrm>
        </p:spPr>
        <p:txBody>
          <a:bodyPr/>
          <a:lstStyle/>
          <a:p>
            <a:r>
              <a:rPr lang="en-US" dirty="0"/>
              <a:t>UBR4: </a:t>
            </a:r>
            <a:r>
              <a:rPr lang="en-US" u="sng" dirty="0"/>
              <a:t>E3 ubiquitin-protein ligase UBR4</a:t>
            </a:r>
          </a:p>
          <a:p>
            <a:endParaRPr lang="en-US" u="sng" dirty="0"/>
          </a:p>
          <a:p>
            <a:r>
              <a:rPr lang="en-US" dirty="0"/>
              <a:t>Relevance to microbiology:</a:t>
            </a:r>
          </a:p>
          <a:p>
            <a:pPr lvl="1">
              <a:spcBef>
                <a:spcPts val="2400"/>
              </a:spcBef>
            </a:pPr>
            <a:r>
              <a:rPr lang="en-US" u="sng" dirty="0"/>
              <a:t>Dengue virus</a:t>
            </a:r>
            <a:r>
              <a:rPr lang="en-US" dirty="0"/>
              <a:t> uses UBR4 to degrade an important immune response protein.</a:t>
            </a:r>
          </a:p>
          <a:p>
            <a:pPr lvl="1">
              <a:spcBef>
                <a:spcPts val="2400"/>
              </a:spcBef>
            </a:pPr>
            <a:r>
              <a:rPr lang="en-US" dirty="0"/>
              <a:t>Leads to suppression of host immune response.</a:t>
            </a:r>
          </a:p>
          <a:p>
            <a:pPr marL="457200" lvl="1" indent="0">
              <a:buNone/>
            </a:pPr>
            <a:endParaRPr lang="en-US" dirty="0"/>
          </a:p>
        </p:txBody>
      </p:sp>
      <p:sp>
        <p:nvSpPr>
          <p:cNvPr id="9" name="TextBox 8">
            <a:extLst>
              <a:ext uri="{FF2B5EF4-FFF2-40B4-BE49-F238E27FC236}">
                <a16:creationId xmlns:a16="http://schemas.microsoft.com/office/drawing/2014/main" id="{AA32E0D5-630D-48C4-8224-E2B9CF154E4D}"/>
              </a:ext>
            </a:extLst>
          </p:cNvPr>
          <p:cNvSpPr txBox="1"/>
          <p:nvPr/>
        </p:nvSpPr>
        <p:spPr>
          <a:xfrm>
            <a:off x="10334538" y="229585"/>
            <a:ext cx="1662506" cy="461665"/>
          </a:xfrm>
          <a:prstGeom prst="rect">
            <a:avLst/>
          </a:prstGeom>
          <a:noFill/>
        </p:spPr>
        <p:txBody>
          <a:bodyPr wrap="none" rtlCol="0">
            <a:spAutoFit/>
          </a:bodyPr>
          <a:lstStyle/>
          <a:p>
            <a:r>
              <a:rPr lang="en-US" sz="2400" dirty="0"/>
              <a:t>Background</a:t>
            </a:r>
          </a:p>
        </p:txBody>
      </p:sp>
    </p:spTree>
    <p:extLst>
      <p:ext uri="{BB962C8B-B14F-4D97-AF65-F5344CB8AC3E}">
        <p14:creationId xmlns:p14="http://schemas.microsoft.com/office/powerpoint/2010/main" val="3228158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A604-5FE9-4983-910C-3EAFB0B2F2B2}"/>
              </a:ext>
            </a:extLst>
          </p:cNvPr>
          <p:cNvSpPr>
            <a:spLocks noGrp="1"/>
          </p:cNvSpPr>
          <p:nvPr>
            <p:ph type="title"/>
          </p:nvPr>
        </p:nvSpPr>
        <p:spPr/>
        <p:txBody>
          <a:bodyPr/>
          <a:lstStyle/>
          <a:p>
            <a:r>
              <a:rPr lang="en-US" dirty="0"/>
              <a:t>Specific protein of interest: </a:t>
            </a:r>
            <a:r>
              <a:rPr lang="en-US" b="1" dirty="0"/>
              <a:t>human UBR4</a:t>
            </a:r>
          </a:p>
        </p:txBody>
      </p:sp>
      <p:sp>
        <p:nvSpPr>
          <p:cNvPr id="4" name="TextBox 3">
            <a:extLst>
              <a:ext uri="{FF2B5EF4-FFF2-40B4-BE49-F238E27FC236}">
                <a16:creationId xmlns:a16="http://schemas.microsoft.com/office/drawing/2014/main" id="{FF0619BB-1C5C-44F0-9AA3-2F6A9DC8E203}"/>
              </a:ext>
            </a:extLst>
          </p:cNvPr>
          <p:cNvSpPr txBox="1"/>
          <p:nvPr/>
        </p:nvSpPr>
        <p:spPr>
          <a:xfrm>
            <a:off x="6201364" y="6492875"/>
            <a:ext cx="5952810" cy="307777"/>
          </a:xfrm>
          <a:prstGeom prst="rect">
            <a:avLst/>
          </a:prstGeom>
          <a:noFill/>
        </p:spPr>
        <p:txBody>
          <a:bodyPr wrap="square" rtlCol="0">
            <a:spAutoFit/>
          </a:bodyPr>
          <a:lstStyle/>
          <a:p>
            <a:r>
              <a:rPr lang="en-US" sz="700" dirty="0"/>
              <a:t>Natural Compounds with Proteasome Inhibitory Activity for Cancer Prevention and Treatment - Scientific Figure on ResearchGate. Available from: https://www.researchgate.net/figure/Fig-1-The-Ubiquitin-Proteasome-Pathway_fig1_5319205 [accessed 3 Dec, 2021]</a:t>
            </a:r>
          </a:p>
        </p:txBody>
      </p:sp>
      <p:sp>
        <p:nvSpPr>
          <p:cNvPr id="7" name="TextBox 6">
            <a:extLst>
              <a:ext uri="{FF2B5EF4-FFF2-40B4-BE49-F238E27FC236}">
                <a16:creationId xmlns:a16="http://schemas.microsoft.com/office/drawing/2014/main" id="{0EC8F965-A809-40EC-A1D1-E2E2F2EE6DD1}"/>
              </a:ext>
            </a:extLst>
          </p:cNvPr>
          <p:cNvSpPr txBox="1"/>
          <p:nvPr/>
        </p:nvSpPr>
        <p:spPr>
          <a:xfrm>
            <a:off x="10334538" y="229585"/>
            <a:ext cx="1662506" cy="461665"/>
          </a:xfrm>
          <a:prstGeom prst="rect">
            <a:avLst/>
          </a:prstGeom>
          <a:noFill/>
        </p:spPr>
        <p:txBody>
          <a:bodyPr wrap="none" rtlCol="0">
            <a:spAutoFit/>
          </a:bodyPr>
          <a:lstStyle/>
          <a:p>
            <a:r>
              <a:rPr lang="en-US" sz="2400" dirty="0"/>
              <a:t>Background</a:t>
            </a:r>
          </a:p>
        </p:txBody>
      </p:sp>
      <p:pic>
        <p:nvPicPr>
          <p:cNvPr id="2054" name="Picture 6" descr="See the source image">
            <a:extLst>
              <a:ext uri="{FF2B5EF4-FFF2-40B4-BE49-F238E27FC236}">
                <a16:creationId xmlns:a16="http://schemas.microsoft.com/office/drawing/2014/main" id="{25E174F2-C958-47AB-B6F7-090C7B22D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944" y="1742785"/>
            <a:ext cx="6575856" cy="475008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C84CB68-37C8-45B9-AC45-C393A432E3F0}"/>
              </a:ext>
            </a:extLst>
          </p:cNvPr>
          <p:cNvSpPr txBox="1"/>
          <p:nvPr/>
        </p:nvSpPr>
        <p:spPr>
          <a:xfrm>
            <a:off x="348267" y="1780740"/>
            <a:ext cx="4143333" cy="2123658"/>
          </a:xfrm>
          <a:prstGeom prst="rect">
            <a:avLst/>
          </a:prstGeom>
          <a:noFill/>
        </p:spPr>
        <p:txBody>
          <a:bodyPr wrap="square" rtlCol="0">
            <a:spAutoFit/>
          </a:bodyPr>
          <a:lstStyle/>
          <a:p>
            <a:pPr>
              <a:lnSpc>
                <a:spcPct val="150000"/>
              </a:lnSpc>
            </a:pPr>
            <a:r>
              <a:rPr lang="en-US" sz="2400" b="1" dirty="0"/>
              <a:t>Ubiquitin-Proteasome System</a:t>
            </a:r>
            <a:r>
              <a:rPr lang="en-US" sz="2400" dirty="0"/>
              <a:t>: </a:t>
            </a:r>
          </a:p>
          <a:p>
            <a:r>
              <a:rPr lang="en-US" sz="2400" dirty="0"/>
              <a:t>- Regulates cellular protein abundance; recycles contents.</a:t>
            </a:r>
          </a:p>
          <a:p>
            <a:r>
              <a:rPr lang="en-US" sz="2400" dirty="0"/>
              <a:t>- Substrate ubiquitination to mark for degradation.</a:t>
            </a:r>
          </a:p>
        </p:txBody>
      </p:sp>
      <p:pic>
        <p:nvPicPr>
          <p:cNvPr id="3074" name="Picture 2" descr="See the source image">
            <a:extLst>
              <a:ext uri="{FF2B5EF4-FFF2-40B4-BE49-F238E27FC236}">
                <a16:creationId xmlns:a16="http://schemas.microsoft.com/office/drawing/2014/main" id="{763B51BD-8FC2-4D2F-9108-F6AFA29AD1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043" y="4445366"/>
            <a:ext cx="2731907" cy="204750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637905A-4747-4E8D-B60A-132A5D839AF5}"/>
              </a:ext>
            </a:extLst>
          </p:cNvPr>
          <p:cNvSpPr txBox="1"/>
          <p:nvPr/>
        </p:nvSpPr>
        <p:spPr>
          <a:xfrm>
            <a:off x="687873" y="6413992"/>
            <a:ext cx="3414248" cy="307777"/>
          </a:xfrm>
          <a:prstGeom prst="rect">
            <a:avLst/>
          </a:prstGeom>
          <a:noFill/>
        </p:spPr>
        <p:txBody>
          <a:bodyPr wrap="square" rtlCol="0">
            <a:spAutoFit/>
          </a:bodyPr>
          <a:lstStyle/>
          <a:p>
            <a:r>
              <a:rPr lang="en-US" sz="700" dirty="0"/>
              <a:t>https://uncommondescent.com/intelligent-design/the-ubiquitin-system-functional-complexity-and-semiosis-joined-together/</a:t>
            </a:r>
          </a:p>
        </p:txBody>
      </p:sp>
      <p:sp>
        <p:nvSpPr>
          <p:cNvPr id="8" name="TextBox 7">
            <a:extLst>
              <a:ext uri="{FF2B5EF4-FFF2-40B4-BE49-F238E27FC236}">
                <a16:creationId xmlns:a16="http://schemas.microsoft.com/office/drawing/2014/main" id="{58689753-92D3-4FBA-9E8F-4DA8EF0238F2}"/>
              </a:ext>
            </a:extLst>
          </p:cNvPr>
          <p:cNvSpPr txBox="1"/>
          <p:nvPr/>
        </p:nvSpPr>
        <p:spPr>
          <a:xfrm>
            <a:off x="838200" y="4216471"/>
            <a:ext cx="2755050" cy="369332"/>
          </a:xfrm>
          <a:prstGeom prst="rect">
            <a:avLst/>
          </a:prstGeom>
          <a:noFill/>
        </p:spPr>
        <p:txBody>
          <a:bodyPr wrap="none" rtlCol="0">
            <a:spAutoFit/>
          </a:bodyPr>
          <a:lstStyle/>
          <a:p>
            <a:r>
              <a:rPr lang="en-US" b="1" dirty="0"/>
              <a:t>Ubiquitin protein molecule</a:t>
            </a:r>
          </a:p>
        </p:txBody>
      </p:sp>
    </p:spTree>
    <p:extLst>
      <p:ext uri="{BB962C8B-B14F-4D97-AF65-F5344CB8AC3E}">
        <p14:creationId xmlns:p14="http://schemas.microsoft.com/office/powerpoint/2010/main" val="1938848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A604-5FE9-4983-910C-3EAFB0B2F2B2}"/>
              </a:ext>
            </a:extLst>
          </p:cNvPr>
          <p:cNvSpPr>
            <a:spLocks noGrp="1"/>
          </p:cNvSpPr>
          <p:nvPr>
            <p:ph type="title"/>
          </p:nvPr>
        </p:nvSpPr>
        <p:spPr/>
        <p:txBody>
          <a:bodyPr/>
          <a:lstStyle/>
          <a:p>
            <a:r>
              <a:rPr lang="en-US" dirty="0"/>
              <a:t>Specific protein of interest: </a:t>
            </a:r>
            <a:r>
              <a:rPr lang="en-US" b="1" dirty="0"/>
              <a:t>human UBR4</a:t>
            </a:r>
          </a:p>
        </p:txBody>
      </p:sp>
      <p:sp>
        <p:nvSpPr>
          <p:cNvPr id="3" name="Content Placeholder 2">
            <a:extLst>
              <a:ext uri="{FF2B5EF4-FFF2-40B4-BE49-F238E27FC236}">
                <a16:creationId xmlns:a16="http://schemas.microsoft.com/office/drawing/2014/main" id="{2F1D1A97-52A8-47AD-910A-F305B688600B}"/>
              </a:ext>
            </a:extLst>
          </p:cNvPr>
          <p:cNvSpPr>
            <a:spLocks noGrp="1"/>
          </p:cNvSpPr>
          <p:nvPr>
            <p:ph idx="1"/>
          </p:nvPr>
        </p:nvSpPr>
        <p:spPr>
          <a:xfrm>
            <a:off x="722086" y="1933794"/>
            <a:ext cx="6235667" cy="4351338"/>
          </a:xfrm>
        </p:spPr>
        <p:txBody>
          <a:bodyPr/>
          <a:lstStyle/>
          <a:p>
            <a:r>
              <a:rPr lang="en-US" dirty="0"/>
              <a:t>UBR4: E3 ubiquitin-protein ligase UBR4</a:t>
            </a:r>
          </a:p>
          <a:p>
            <a:pPr>
              <a:spcBef>
                <a:spcPts val="2400"/>
              </a:spcBef>
            </a:pPr>
            <a:r>
              <a:rPr lang="en-US" dirty="0"/>
              <a:t>Family of UBR-box containing proteins</a:t>
            </a:r>
          </a:p>
          <a:p>
            <a:pPr lvl="1"/>
            <a:r>
              <a:rPr lang="en-US" dirty="0"/>
              <a:t>N-end degradation pathway</a:t>
            </a:r>
          </a:p>
          <a:p>
            <a:pPr>
              <a:spcBef>
                <a:spcPts val="2400"/>
              </a:spcBef>
            </a:pPr>
            <a:r>
              <a:rPr lang="en-US" dirty="0"/>
              <a:t>Giant protein: </a:t>
            </a:r>
          </a:p>
          <a:p>
            <a:pPr lvl="1"/>
            <a:r>
              <a:rPr lang="en-US" dirty="0"/>
              <a:t>~600 </a:t>
            </a:r>
            <a:r>
              <a:rPr lang="en-US" dirty="0" err="1"/>
              <a:t>kDaltons</a:t>
            </a:r>
            <a:endParaRPr lang="en-US" dirty="0"/>
          </a:p>
          <a:p>
            <a:pPr lvl="1"/>
            <a:r>
              <a:rPr lang="en-US" dirty="0"/>
              <a:t>~5,183 amino acids</a:t>
            </a:r>
          </a:p>
          <a:p>
            <a:pPr lvl="1"/>
            <a:r>
              <a:rPr lang="en-US" dirty="0"/>
              <a:t>~15,549 nucleotides CDS </a:t>
            </a:r>
          </a:p>
          <a:p>
            <a:pPr lvl="1"/>
            <a:endParaRPr lang="en-US" dirty="0"/>
          </a:p>
        </p:txBody>
      </p:sp>
      <p:pic>
        <p:nvPicPr>
          <p:cNvPr id="7" name="Picture 6" descr="Chart&#10;&#10;Description automatically generated">
            <a:extLst>
              <a:ext uri="{FF2B5EF4-FFF2-40B4-BE49-F238E27FC236}">
                <a16:creationId xmlns:a16="http://schemas.microsoft.com/office/drawing/2014/main" id="{4F3038FF-0E21-45B5-A327-FF956F82AF14}"/>
              </a:ext>
            </a:extLst>
          </p:cNvPr>
          <p:cNvPicPr>
            <a:picLocks noChangeAspect="1"/>
          </p:cNvPicPr>
          <p:nvPr/>
        </p:nvPicPr>
        <p:blipFill rotWithShape="1">
          <a:blip r:embed="rId2">
            <a:extLst>
              <a:ext uri="{28A0092B-C50C-407E-A947-70E740481C1C}">
                <a14:useLocalDpi xmlns:a14="http://schemas.microsoft.com/office/drawing/2010/main" val="0"/>
              </a:ext>
            </a:extLst>
          </a:blip>
          <a:srcRect l="27332" r="-1218" b="25424"/>
          <a:stretch/>
        </p:blipFill>
        <p:spPr>
          <a:xfrm>
            <a:off x="5982408" y="3606549"/>
            <a:ext cx="5183383" cy="2732668"/>
          </a:xfrm>
          <a:prstGeom prst="rect">
            <a:avLst/>
          </a:prstGeom>
        </p:spPr>
      </p:pic>
      <p:sp>
        <p:nvSpPr>
          <p:cNvPr id="8" name="TextBox 7">
            <a:extLst>
              <a:ext uri="{FF2B5EF4-FFF2-40B4-BE49-F238E27FC236}">
                <a16:creationId xmlns:a16="http://schemas.microsoft.com/office/drawing/2014/main" id="{22EB0663-ABFA-47D0-AC2A-F371D361CD40}"/>
              </a:ext>
            </a:extLst>
          </p:cNvPr>
          <p:cNvSpPr txBox="1"/>
          <p:nvPr/>
        </p:nvSpPr>
        <p:spPr>
          <a:xfrm>
            <a:off x="5245522" y="6393301"/>
            <a:ext cx="6696108" cy="307777"/>
          </a:xfrm>
          <a:prstGeom prst="rect">
            <a:avLst/>
          </a:prstGeom>
          <a:noFill/>
        </p:spPr>
        <p:txBody>
          <a:bodyPr wrap="square" rtlCol="0">
            <a:spAutoFit/>
          </a:bodyPr>
          <a:lstStyle/>
          <a:p>
            <a:r>
              <a:rPr lang="en-US" sz="700" dirty="0"/>
              <a:t>The Substrate Recognition Domains of the N-end Rule Pathway - Scientific Figure on ResearchGate. Available from: https://www.researchgate.net/figure/The-binding-properties-of-the-UBR-box-family-members-to-type-1-and-type-2-destabilizing_fig2_23472613 [accessed 3 Dec, 2021]</a:t>
            </a:r>
          </a:p>
        </p:txBody>
      </p:sp>
      <p:sp>
        <p:nvSpPr>
          <p:cNvPr id="9" name="TextBox 8">
            <a:extLst>
              <a:ext uri="{FF2B5EF4-FFF2-40B4-BE49-F238E27FC236}">
                <a16:creationId xmlns:a16="http://schemas.microsoft.com/office/drawing/2014/main" id="{AA32E0D5-630D-48C4-8224-E2B9CF154E4D}"/>
              </a:ext>
            </a:extLst>
          </p:cNvPr>
          <p:cNvSpPr txBox="1"/>
          <p:nvPr/>
        </p:nvSpPr>
        <p:spPr>
          <a:xfrm>
            <a:off x="10334538" y="229585"/>
            <a:ext cx="1662506" cy="461665"/>
          </a:xfrm>
          <a:prstGeom prst="rect">
            <a:avLst/>
          </a:prstGeom>
          <a:noFill/>
        </p:spPr>
        <p:txBody>
          <a:bodyPr wrap="none" rtlCol="0">
            <a:spAutoFit/>
          </a:bodyPr>
          <a:lstStyle/>
          <a:p>
            <a:r>
              <a:rPr lang="en-US" sz="2400" dirty="0"/>
              <a:t>Background</a:t>
            </a:r>
          </a:p>
        </p:txBody>
      </p:sp>
    </p:spTree>
    <p:extLst>
      <p:ext uri="{BB962C8B-B14F-4D97-AF65-F5344CB8AC3E}">
        <p14:creationId xmlns:p14="http://schemas.microsoft.com/office/powerpoint/2010/main" val="1201208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A604-5FE9-4983-910C-3EAFB0B2F2B2}"/>
              </a:ext>
            </a:extLst>
          </p:cNvPr>
          <p:cNvSpPr>
            <a:spLocks noGrp="1"/>
          </p:cNvSpPr>
          <p:nvPr>
            <p:ph type="title"/>
          </p:nvPr>
        </p:nvSpPr>
        <p:spPr/>
        <p:txBody>
          <a:bodyPr/>
          <a:lstStyle/>
          <a:p>
            <a:r>
              <a:rPr lang="en-US" dirty="0"/>
              <a:t>Specific protein of interest: </a:t>
            </a:r>
            <a:r>
              <a:rPr lang="en-US" b="1" dirty="0"/>
              <a:t>human UBR4</a:t>
            </a:r>
          </a:p>
        </p:txBody>
      </p:sp>
      <p:sp>
        <p:nvSpPr>
          <p:cNvPr id="3" name="Content Placeholder 2">
            <a:extLst>
              <a:ext uri="{FF2B5EF4-FFF2-40B4-BE49-F238E27FC236}">
                <a16:creationId xmlns:a16="http://schemas.microsoft.com/office/drawing/2014/main" id="{2F1D1A97-52A8-47AD-910A-F305B688600B}"/>
              </a:ext>
            </a:extLst>
          </p:cNvPr>
          <p:cNvSpPr>
            <a:spLocks noGrp="1"/>
          </p:cNvSpPr>
          <p:nvPr>
            <p:ph idx="1"/>
          </p:nvPr>
        </p:nvSpPr>
        <p:spPr>
          <a:xfrm>
            <a:off x="838200" y="1825625"/>
            <a:ext cx="5257800" cy="4351338"/>
          </a:xfrm>
        </p:spPr>
        <p:txBody>
          <a:bodyPr/>
          <a:lstStyle/>
          <a:p>
            <a:pPr>
              <a:spcBef>
                <a:spcPts val="1800"/>
              </a:spcBef>
            </a:pPr>
            <a:r>
              <a:rPr lang="en-US" dirty="0"/>
              <a:t>Multi Function protein </a:t>
            </a:r>
          </a:p>
          <a:p>
            <a:pPr lvl="1">
              <a:spcBef>
                <a:spcPts val="1800"/>
              </a:spcBef>
            </a:pPr>
            <a:r>
              <a:rPr lang="en-US" b="1" dirty="0"/>
              <a:t>N-recognin (UBR box): </a:t>
            </a:r>
          </a:p>
          <a:p>
            <a:pPr marL="457200" lvl="1" indent="0">
              <a:buNone/>
            </a:pPr>
            <a:r>
              <a:rPr lang="en-US" dirty="0"/>
              <a:t>Identifies proteins with certain destabilizing N-terminal amino acid residues and contributes to the degradation of such identified protein(s) via the ubiquitin-proteasome system. </a:t>
            </a:r>
          </a:p>
        </p:txBody>
      </p:sp>
      <p:pic>
        <p:nvPicPr>
          <p:cNvPr id="5" name="Picture 4">
            <a:extLst>
              <a:ext uri="{FF2B5EF4-FFF2-40B4-BE49-F238E27FC236}">
                <a16:creationId xmlns:a16="http://schemas.microsoft.com/office/drawing/2014/main" id="{55DAC402-1487-4257-AF79-BA9D3E9F7F5C}"/>
              </a:ext>
            </a:extLst>
          </p:cNvPr>
          <p:cNvPicPr>
            <a:picLocks noChangeAspect="1"/>
          </p:cNvPicPr>
          <p:nvPr/>
        </p:nvPicPr>
        <p:blipFill>
          <a:blip r:embed="rId2"/>
          <a:stretch>
            <a:fillRect/>
          </a:stretch>
        </p:blipFill>
        <p:spPr>
          <a:xfrm>
            <a:off x="5904166" y="2924463"/>
            <a:ext cx="5912477" cy="3387437"/>
          </a:xfrm>
          <a:prstGeom prst="rect">
            <a:avLst/>
          </a:prstGeom>
        </p:spPr>
      </p:pic>
      <p:sp>
        <p:nvSpPr>
          <p:cNvPr id="4" name="TextBox 3">
            <a:extLst>
              <a:ext uri="{FF2B5EF4-FFF2-40B4-BE49-F238E27FC236}">
                <a16:creationId xmlns:a16="http://schemas.microsoft.com/office/drawing/2014/main" id="{FF0619BB-1C5C-44F0-9AA3-2F6A9DC8E203}"/>
              </a:ext>
            </a:extLst>
          </p:cNvPr>
          <p:cNvSpPr txBox="1"/>
          <p:nvPr/>
        </p:nvSpPr>
        <p:spPr>
          <a:xfrm>
            <a:off x="9207361" y="6246654"/>
            <a:ext cx="2667718" cy="246221"/>
          </a:xfrm>
          <a:prstGeom prst="rect">
            <a:avLst/>
          </a:prstGeom>
          <a:noFill/>
        </p:spPr>
        <p:txBody>
          <a:bodyPr wrap="none" rtlCol="0">
            <a:spAutoFit/>
          </a:bodyPr>
          <a:lstStyle/>
          <a:p>
            <a:r>
              <a:rPr lang="en-US" sz="1000" dirty="0"/>
              <a:t>https://mpmp.huji.ac.il/maps/N-end_degr.html</a:t>
            </a:r>
          </a:p>
        </p:txBody>
      </p:sp>
      <p:sp>
        <p:nvSpPr>
          <p:cNvPr id="6" name="TextBox 5">
            <a:extLst>
              <a:ext uri="{FF2B5EF4-FFF2-40B4-BE49-F238E27FC236}">
                <a16:creationId xmlns:a16="http://schemas.microsoft.com/office/drawing/2014/main" id="{69603B47-3EB8-40FD-B88B-9FC8C56C6CB3}"/>
              </a:ext>
            </a:extLst>
          </p:cNvPr>
          <p:cNvSpPr txBox="1"/>
          <p:nvPr/>
        </p:nvSpPr>
        <p:spPr>
          <a:xfrm>
            <a:off x="6912927" y="1925025"/>
            <a:ext cx="3780907" cy="830997"/>
          </a:xfrm>
          <a:prstGeom prst="rect">
            <a:avLst/>
          </a:prstGeom>
          <a:noFill/>
        </p:spPr>
        <p:txBody>
          <a:bodyPr wrap="none" rtlCol="0">
            <a:spAutoFit/>
          </a:bodyPr>
          <a:lstStyle/>
          <a:p>
            <a:r>
              <a:rPr lang="en-US" sz="2400" dirty="0"/>
              <a:t>N-end Degradation pathway:</a:t>
            </a:r>
          </a:p>
          <a:p>
            <a:r>
              <a:rPr lang="en-US" sz="2400" dirty="0"/>
              <a:t>Substrate selection</a:t>
            </a:r>
          </a:p>
        </p:txBody>
      </p:sp>
      <p:sp>
        <p:nvSpPr>
          <p:cNvPr id="7" name="TextBox 6">
            <a:extLst>
              <a:ext uri="{FF2B5EF4-FFF2-40B4-BE49-F238E27FC236}">
                <a16:creationId xmlns:a16="http://schemas.microsoft.com/office/drawing/2014/main" id="{0EC8F965-A809-40EC-A1D1-E2E2F2EE6DD1}"/>
              </a:ext>
            </a:extLst>
          </p:cNvPr>
          <p:cNvSpPr txBox="1"/>
          <p:nvPr/>
        </p:nvSpPr>
        <p:spPr>
          <a:xfrm>
            <a:off x="10334538" y="229585"/>
            <a:ext cx="1662506" cy="461665"/>
          </a:xfrm>
          <a:prstGeom prst="rect">
            <a:avLst/>
          </a:prstGeom>
          <a:noFill/>
        </p:spPr>
        <p:txBody>
          <a:bodyPr wrap="none" rtlCol="0">
            <a:spAutoFit/>
          </a:bodyPr>
          <a:lstStyle/>
          <a:p>
            <a:r>
              <a:rPr lang="en-US" sz="2400" dirty="0"/>
              <a:t>Background</a:t>
            </a:r>
          </a:p>
        </p:txBody>
      </p:sp>
    </p:spTree>
    <p:extLst>
      <p:ext uri="{BB962C8B-B14F-4D97-AF65-F5344CB8AC3E}">
        <p14:creationId xmlns:p14="http://schemas.microsoft.com/office/powerpoint/2010/main" val="2991245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A604-5FE9-4983-910C-3EAFB0B2F2B2}"/>
              </a:ext>
            </a:extLst>
          </p:cNvPr>
          <p:cNvSpPr>
            <a:spLocks noGrp="1"/>
          </p:cNvSpPr>
          <p:nvPr>
            <p:ph type="title"/>
          </p:nvPr>
        </p:nvSpPr>
        <p:spPr/>
        <p:txBody>
          <a:bodyPr/>
          <a:lstStyle/>
          <a:p>
            <a:r>
              <a:rPr lang="en-US" dirty="0"/>
              <a:t>Specific protein of interest: </a:t>
            </a:r>
            <a:r>
              <a:rPr lang="en-US" b="1" dirty="0"/>
              <a:t>human UBR4</a:t>
            </a:r>
          </a:p>
        </p:txBody>
      </p:sp>
      <p:sp>
        <p:nvSpPr>
          <p:cNvPr id="3" name="Content Placeholder 2">
            <a:extLst>
              <a:ext uri="{FF2B5EF4-FFF2-40B4-BE49-F238E27FC236}">
                <a16:creationId xmlns:a16="http://schemas.microsoft.com/office/drawing/2014/main" id="{2F1D1A97-52A8-47AD-910A-F305B688600B}"/>
              </a:ext>
            </a:extLst>
          </p:cNvPr>
          <p:cNvSpPr>
            <a:spLocks noGrp="1"/>
          </p:cNvSpPr>
          <p:nvPr>
            <p:ph idx="1"/>
          </p:nvPr>
        </p:nvSpPr>
        <p:spPr>
          <a:xfrm>
            <a:off x="838200" y="1825625"/>
            <a:ext cx="5257800" cy="4351338"/>
          </a:xfrm>
        </p:spPr>
        <p:txBody>
          <a:bodyPr/>
          <a:lstStyle/>
          <a:p>
            <a:r>
              <a:rPr lang="en-US" dirty="0"/>
              <a:t>Multi Function protein </a:t>
            </a:r>
          </a:p>
          <a:p>
            <a:pPr lvl="1">
              <a:spcBef>
                <a:spcPts val="1800"/>
              </a:spcBef>
            </a:pPr>
            <a:r>
              <a:rPr lang="en-US" b="1" dirty="0"/>
              <a:t>E3 ubiquitin ligase </a:t>
            </a:r>
            <a:r>
              <a:rPr lang="en-US" dirty="0"/>
              <a:t>in the Ubiquitin-Proteasome System (UPS)</a:t>
            </a:r>
          </a:p>
        </p:txBody>
      </p:sp>
      <p:sp>
        <p:nvSpPr>
          <p:cNvPr id="4" name="TextBox 3">
            <a:extLst>
              <a:ext uri="{FF2B5EF4-FFF2-40B4-BE49-F238E27FC236}">
                <a16:creationId xmlns:a16="http://schemas.microsoft.com/office/drawing/2014/main" id="{FF0619BB-1C5C-44F0-9AA3-2F6A9DC8E203}"/>
              </a:ext>
            </a:extLst>
          </p:cNvPr>
          <p:cNvSpPr txBox="1"/>
          <p:nvPr/>
        </p:nvSpPr>
        <p:spPr>
          <a:xfrm>
            <a:off x="6201364" y="6492875"/>
            <a:ext cx="5952810" cy="307777"/>
          </a:xfrm>
          <a:prstGeom prst="rect">
            <a:avLst/>
          </a:prstGeom>
          <a:noFill/>
        </p:spPr>
        <p:txBody>
          <a:bodyPr wrap="square" rtlCol="0">
            <a:spAutoFit/>
          </a:bodyPr>
          <a:lstStyle/>
          <a:p>
            <a:r>
              <a:rPr lang="en-US" sz="700" dirty="0"/>
              <a:t>Natural Compounds with Proteasome Inhibitory Activity for Cancer Prevention and Treatment - Scientific Figure on ResearchGate. Available from: https://www.researchgate.net/figure/Fig-1-The-Ubiquitin-Proteasome-Pathway_fig1_5319205 [accessed 3 Dec, 2021]</a:t>
            </a:r>
          </a:p>
        </p:txBody>
      </p:sp>
      <p:sp>
        <p:nvSpPr>
          <p:cNvPr id="7" name="TextBox 6">
            <a:extLst>
              <a:ext uri="{FF2B5EF4-FFF2-40B4-BE49-F238E27FC236}">
                <a16:creationId xmlns:a16="http://schemas.microsoft.com/office/drawing/2014/main" id="{0EC8F965-A809-40EC-A1D1-E2E2F2EE6DD1}"/>
              </a:ext>
            </a:extLst>
          </p:cNvPr>
          <p:cNvSpPr txBox="1"/>
          <p:nvPr/>
        </p:nvSpPr>
        <p:spPr>
          <a:xfrm>
            <a:off x="10334538" y="229585"/>
            <a:ext cx="1662506" cy="461665"/>
          </a:xfrm>
          <a:prstGeom prst="rect">
            <a:avLst/>
          </a:prstGeom>
          <a:noFill/>
        </p:spPr>
        <p:txBody>
          <a:bodyPr wrap="none" rtlCol="0">
            <a:spAutoFit/>
          </a:bodyPr>
          <a:lstStyle/>
          <a:p>
            <a:r>
              <a:rPr lang="en-US" sz="2400" dirty="0"/>
              <a:t>Background</a:t>
            </a:r>
          </a:p>
        </p:txBody>
      </p:sp>
      <p:pic>
        <p:nvPicPr>
          <p:cNvPr id="2054" name="Picture 6" descr="See the source image">
            <a:extLst>
              <a:ext uri="{FF2B5EF4-FFF2-40B4-BE49-F238E27FC236}">
                <a16:creationId xmlns:a16="http://schemas.microsoft.com/office/drawing/2014/main" id="{25E174F2-C958-47AB-B6F7-090C7B22D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1364" y="2476103"/>
            <a:ext cx="5409430" cy="39075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C84CB68-37C8-45B9-AC45-C393A432E3F0}"/>
              </a:ext>
            </a:extLst>
          </p:cNvPr>
          <p:cNvSpPr txBox="1"/>
          <p:nvPr/>
        </p:nvSpPr>
        <p:spPr>
          <a:xfrm>
            <a:off x="6096000" y="1556490"/>
            <a:ext cx="5620159" cy="830997"/>
          </a:xfrm>
          <a:prstGeom prst="rect">
            <a:avLst/>
          </a:prstGeom>
          <a:noFill/>
        </p:spPr>
        <p:txBody>
          <a:bodyPr wrap="square" rtlCol="0">
            <a:spAutoFit/>
          </a:bodyPr>
          <a:lstStyle/>
          <a:p>
            <a:r>
              <a:rPr lang="en-US" sz="2400" dirty="0"/>
              <a:t>Ubiquitin-Proteasome System: Substrate ubiquitination to mark for degradation </a:t>
            </a:r>
          </a:p>
        </p:txBody>
      </p:sp>
    </p:spTree>
    <p:extLst>
      <p:ext uri="{BB962C8B-B14F-4D97-AF65-F5344CB8AC3E}">
        <p14:creationId xmlns:p14="http://schemas.microsoft.com/office/powerpoint/2010/main" val="179738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A604-5FE9-4983-910C-3EAFB0B2F2B2}"/>
              </a:ext>
            </a:extLst>
          </p:cNvPr>
          <p:cNvSpPr>
            <a:spLocks noGrp="1"/>
          </p:cNvSpPr>
          <p:nvPr>
            <p:ph type="title"/>
          </p:nvPr>
        </p:nvSpPr>
        <p:spPr/>
        <p:txBody>
          <a:bodyPr/>
          <a:lstStyle/>
          <a:p>
            <a:r>
              <a:rPr lang="en-US" dirty="0"/>
              <a:t>Specific protein of interest: </a:t>
            </a:r>
            <a:r>
              <a:rPr lang="en-US" b="1" dirty="0"/>
              <a:t>human UBR4</a:t>
            </a:r>
          </a:p>
        </p:txBody>
      </p:sp>
      <p:pic>
        <p:nvPicPr>
          <p:cNvPr id="7" name="Picture 6" descr="Chart&#10;&#10;Description automatically generated">
            <a:extLst>
              <a:ext uri="{FF2B5EF4-FFF2-40B4-BE49-F238E27FC236}">
                <a16:creationId xmlns:a16="http://schemas.microsoft.com/office/drawing/2014/main" id="{4F3038FF-0E21-45B5-A327-FF956F82A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7815" y="1757296"/>
            <a:ext cx="8240755" cy="4304323"/>
          </a:xfrm>
          <a:prstGeom prst="rect">
            <a:avLst/>
          </a:prstGeom>
        </p:spPr>
      </p:pic>
      <p:sp>
        <p:nvSpPr>
          <p:cNvPr id="8" name="TextBox 7">
            <a:extLst>
              <a:ext uri="{FF2B5EF4-FFF2-40B4-BE49-F238E27FC236}">
                <a16:creationId xmlns:a16="http://schemas.microsoft.com/office/drawing/2014/main" id="{22EB0663-ABFA-47D0-AC2A-F371D361CD40}"/>
              </a:ext>
            </a:extLst>
          </p:cNvPr>
          <p:cNvSpPr txBox="1"/>
          <p:nvPr/>
        </p:nvSpPr>
        <p:spPr>
          <a:xfrm>
            <a:off x="5245522" y="6393301"/>
            <a:ext cx="6696108" cy="307777"/>
          </a:xfrm>
          <a:prstGeom prst="rect">
            <a:avLst/>
          </a:prstGeom>
          <a:noFill/>
        </p:spPr>
        <p:txBody>
          <a:bodyPr wrap="square" rtlCol="0">
            <a:spAutoFit/>
          </a:bodyPr>
          <a:lstStyle/>
          <a:p>
            <a:r>
              <a:rPr lang="en-US" sz="700" dirty="0"/>
              <a:t>The Substrate Recognition Domains of the N-end Rule Pathway - Scientific Figure on ResearchGate. Available from: https://www.researchgate.net/figure/The-binding-properties-of-the-UBR-box-family-members-to-type-1-and-type-2-destabilizing_fig2_23472613 [accessed 3 Dec, 2021]</a:t>
            </a:r>
          </a:p>
        </p:txBody>
      </p:sp>
      <p:sp>
        <p:nvSpPr>
          <p:cNvPr id="9" name="TextBox 8">
            <a:extLst>
              <a:ext uri="{FF2B5EF4-FFF2-40B4-BE49-F238E27FC236}">
                <a16:creationId xmlns:a16="http://schemas.microsoft.com/office/drawing/2014/main" id="{AA32E0D5-630D-48C4-8224-E2B9CF154E4D}"/>
              </a:ext>
            </a:extLst>
          </p:cNvPr>
          <p:cNvSpPr txBox="1"/>
          <p:nvPr/>
        </p:nvSpPr>
        <p:spPr>
          <a:xfrm>
            <a:off x="10334538" y="229585"/>
            <a:ext cx="1662506" cy="461665"/>
          </a:xfrm>
          <a:prstGeom prst="rect">
            <a:avLst/>
          </a:prstGeom>
          <a:noFill/>
        </p:spPr>
        <p:txBody>
          <a:bodyPr wrap="none" rtlCol="0">
            <a:spAutoFit/>
          </a:bodyPr>
          <a:lstStyle/>
          <a:p>
            <a:r>
              <a:rPr lang="en-US" sz="2400" dirty="0"/>
              <a:t>Background</a:t>
            </a:r>
          </a:p>
        </p:txBody>
      </p:sp>
    </p:spTree>
    <p:extLst>
      <p:ext uri="{BB962C8B-B14F-4D97-AF65-F5344CB8AC3E}">
        <p14:creationId xmlns:p14="http://schemas.microsoft.com/office/powerpoint/2010/main" val="89750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A604-5FE9-4983-910C-3EAFB0B2F2B2}"/>
              </a:ext>
            </a:extLst>
          </p:cNvPr>
          <p:cNvSpPr>
            <a:spLocks noGrp="1"/>
          </p:cNvSpPr>
          <p:nvPr>
            <p:ph type="title"/>
          </p:nvPr>
        </p:nvSpPr>
        <p:spPr/>
        <p:txBody>
          <a:bodyPr/>
          <a:lstStyle/>
          <a:p>
            <a:r>
              <a:rPr lang="en-US" dirty="0"/>
              <a:t>Specific protein of interest: </a:t>
            </a:r>
            <a:r>
              <a:rPr lang="en-US" b="1" dirty="0"/>
              <a:t>human UBR4</a:t>
            </a:r>
          </a:p>
        </p:txBody>
      </p:sp>
      <p:sp>
        <p:nvSpPr>
          <p:cNvPr id="3" name="Content Placeholder 2">
            <a:extLst>
              <a:ext uri="{FF2B5EF4-FFF2-40B4-BE49-F238E27FC236}">
                <a16:creationId xmlns:a16="http://schemas.microsoft.com/office/drawing/2014/main" id="{2F1D1A97-52A8-47AD-910A-F305B688600B}"/>
              </a:ext>
            </a:extLst>
          </p:cNvPr>
          <p:cNvSpPr>
            <a:spLocks noGrp="1"/>
          </p:cNvSpPr>
          <p:nvPr>
            <p:ph idx="1"/>
          </p:nvPr>
        </p:nvSpPr>
        <p:spPr>
          <a:xfrm>
            <a:off x="838200" y="1825625"/>
            <a:ext cx="5257800" cy="4351338"/>
          </a:xfrm>
        </p:spPr>
        <p:txBody>
          <a:bodyPr/>
          <a:lstStyle/>
          <a:p>
            <a:r>
              <a:rPr lang="en-US" dirty="0"/>
              <a:t>Multi Function protein </a:t>
            </a:r>
          </a:p>
          <a:p>
            <a:pPr lvl="1">
              <a:spcBef>
                <a:spcPts val="1800"/>
              </a:spcBef>
            </a:pPr>
            <a:r>
              <a:rPr lang="en-US" b="1" dirty="0"/>
              <a:t>E3 ubiquitin ligase</a:t>
            </a:r>
            <a:r>
              <a:rPr lang="en-US" dirty="0"/>
              <a:t>: </a:t>
            </a:r>
          </a:p>
          <a:p>
            <a:pPr lvl="2">
              <a:spcBef>
                <a:spcPts val="1200"/>
              </a:spcBef>
            </a:pPr>
            <a:r>
              <a:rPr lang="en-US" dirty="0"/>
              <a:t>Caveat, no known ubiquitin ligase catalytic domain </a:t>
            </a:r>
          </a:p>
          <a:p>
            <a:pPr lvl="2"/>
            <a:r>
              <a:rPr lang="en-US" dirty="0"/>
              <a:t>Suspected domain (“E3_UbLigase_R4 domain”) but no research to support that it performs ligation of ubiquitin to substrate</a:t>
            </a:r>
          </a:p>
          <a:p>
            <a:pPr lvl="2"/>
            <a:r>
              <a:rPr lang="en-US" dirty="0"/>
              <a:t>However, evidence supports that it is important for degradation of certain substrates. </a:t>
            </a:r>
          </a:p>
        </p:txBody>
      </p:sp>
      <p:sp>
        <p:nvSpPr>
          <p:cNvPr id="4" name="TextBox 3">
            <a:extLst>
              <a:ext uri="{FF2B5EF4-FFF2-40B4-BE49-F238E27FC236}">
                <a16:creationId xmlns:a16="http://schemas.microsoft.com/office/drawing/2014/main" id="{FF0619BB-1C5C-44F0-9AA3-2F6A9DC8E203}"/>
              </a:ext>
            </a:extLst>
          </p:cNvPr>
          <p:cNvSpPr txBox="1"/>
          <p:nvPr/>
        </p:nvSpPr>
        <p:spPr>
          <a:xfrm>
            <a:off x="6145902" y="6472238"/>
            <a:ext cx="5952810" cy="307777"/>
          </a:xfrm>
          <a:prstGeom prst="rect">
            <a:avLst/>
          </a:prstGeom>
          <a:noFill/>
        </p:spPr>
        <p:txBody>
          <a:bodyPr wrap="square" rtlCol="0">
            <a:spAutoFit/>
          </a:bodyPr>
          <a:lstStyle/>
          <a:p>
            <a:r>
              <a:rPr lang="en-US" sz="700" dirty="0"/>
              <a:t>Natural Compounds with Proteasome Inhibitory Activity for Cancer Prevention and Treatment - Scientific Figure on ResearchGate. Available from: https://www.researchgate.net/figure/Fig-1-The-Ubiquitin-Proteasome-Pathway_fig1_5319205 [accessed 3 Dec, 2021]</a:t>
            </a:r>
          </a:p>
        </p:txBody>
      </p:sp>
      <p:sp>
        <p:nvSpPr>
          <p:cNvPr id="7" name="TextBox 6">
            <a:extLst>
              <a:ext uri="{FF2B5EF4-FFF2-40B4-BE49-F238E27FC236}">
                <a16:creationId xmlns:a16="http://schemas.microsoft.com/office/drawing/2014/main" id="{0EC8F965-A809-40EC-A1D1-E2E2F2EE6DD1}"/>
              </a:ext>
            </a:extLst>
          </p:cNvPr>
          <p:cNvSpPr txBox="1"/>
          <p:nvPr/>
        </p:nvSpPr>
        <p:spPr>
          <a:xfrm>
            <a:off x="10334538" y="229585"/>
            <a:ext cx="1662506" cy="461665"/>
          </a:xfrm>
          <a:prstGeom prst="rect">
            <a:avLst/>
          </a:prstGeom>
          <a:noFill/>
        </p:spPr>
        <p:txBody>
          <a:bodyPr wrap="none" rtlCol="0">
            <a:spAutoFit/>
          </a:bodyPr>
          <a:lstStyle/>
          <a:p>
            <a:r>
              <a:rPr lang="en-US" sz="2400" dirty="0"/>
              <a:t>Background</a:t>
            </a:r>
          </a:p>
        </p:txBody>
      </p:sp>
      <p:sp>
        <p:nvSpPr>
          <p:cNvPr id="8" name="TextBox 7">
            <a:extLst>
              <a:ext uri="{FF2B5EF4-FFF2-40B4-BE49-F238E27FC236}">
                <a16:creationId xmlns:a16="http://schemas.microsoft.com/office/drawing/2014/main" id="{1E4929C5-1991-4F9C-85ED-D4F488B3BA94}"/>
              </a:ext>
            </a:extLst>
          </p:cNvPr>
          <p:cNvSpPr txBox="1"/>
          <p:nvPr/>
        </p:nvSpPr>
        <p:spPr>
          <a:xfrm>
            <a:off x="6096000" y="1556490"/>
            <a:ext cx="5620159" cy="830997"/>
          </a:xfrm>
          <a:prstGeom prst="rect">
            <a:avLst/>
          </a:prstGeom>
          <a:noFill/>
        </p:spPr>
        <p:txBody>
          <a:bodyPr wrap="square" rtlCol="0">
            <a:spAutoFit/>
          </a:bodyPr>
          <a:lstStyle/>
          <a:p>
            <a:r>
              <a:rPr lang="en-US" sz="2400" dirty="0"/>
              <a:t>Ubiquitin-Proteasome System: Substrate ubiquitination to mark for degradation </a:t>
            </a:r>
          </a:p>
        </p:txBody>
      </p:sp>
      <p:pic>
        <p:nvPicPr>
          <p:cNvPr id="9" name="Picture 6" descr="See the source image">
            <a:extLst>
              <a:ext uri="{FF2B5EF4-FFF2-40B4-BE49-F238E27FC236}">
                <a16:creationId xmlns:a16="http://schemas.microsoft.com/office/drawing/2014/main" id="{F2763ED7-51B9-407C-968E-7B185384C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1364" y="2476103"/>
            <a:ext cx="5409430" cy="39075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777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A604-5FE9-4983-910C-3EAFB0B2F2B2}"/>
              </a:ext>
            </a:extLst>
          </p:cNvPr>
          <p:cNvSpPr>
            <a:spLocks noGrp="1"/>
          </p:cNvSpPr>
          <p:nvPr>
            <p:ph type="title"/>
          </p:nvPr>
        </p:nvSpPr>
        <p:spPr/>
        <p:txBody>
          <a:bodyPr/>
          <a:lstStyle/>
          <a:p>
            <a:r>
              <a:rPr lang="en-US" dirty="0"/>
              <a:t>Specific protein of interest: </a:t>
            </a:r>
            <a:r>
              <a:rPr lang="en-US" b="1" dirty="0"/>
              <a:t>human UBR4</a:t>
            </a:r>
          </a:p>
        </p:txBody>
      </p:sp>
      <p:sp>
        <p:nvSpPr>
          <p:cNvPr id="4" name="TextBox 3">
            <a:extLst>
              <a:ext uri="{FF2B5EF4-FFF2-40B4-BE49-F238E27FC236}">
                <a16:creationId xmlns:a16="http://schemas.microsoft.com/office/drawing/2014/main" id="{FF0619BB-1C5C-44F0-9AA3-2F6A9DC8E203}"/>
              </a:ext>
            </a:extLst>
          </p:cNvPr>
          <p:cNvSpPr txBox="1"/>
          <p:nvPr/>
        </p:nvSpPr>
        <p:spPr>
          <a:xfrm>
            <a:off x="8880790" y="5874294"/>
            <a:ext cx="3195096" cy="861774"/>
          </a:xfrm>
          <a:prstGeom prst="rect">
            <a:avLst/>
          </a:prstGeom>
          <a:noFill/>
        </p:spPr>
        <p:txBody>
          <a:bodyPr wrap="square" rtlCol="0">
            <a:spAutoFit/>
          </a:bodyPr>
          <a:lstStyle/>
          <a:p>
            <a:r>
              <a:rPr lang="en-US" sz="1000" dirty="0"/>
              <a:t>Hegazi S., Levine J.D., Cheng HY.M. (2018) UBR4 (Ubiquitin Ligase E3 Component N-Recognin 4). In: Choi S. (eds) Encyclopedia of Signaling Molecules. Springer, Cham. https://doi.org/10.1007/978-3-319-67199-4_101766</a:t>
            </a:r>
          </a:p>
        </p:txBody>
      </p:sp>
      <p:pic>
        <p:nvPicPr>
          <p:cNvPr id="10" name="Picture 9" descr="Diagram&#10;&#10;Description automatically generated">
            <a:extLst>
              <a:ext uri="{FF2B5EF4-FFF2-40B4-BE49-F238E27FC236}">
                <a16:creationId xmlns:a16="http://schemas.microsoft.com/office/drawing/2014/main" id="{4049FBFA-7417-486E-A797-D43BC95C3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670" y="1690688"/>
            <a:ext cx="4867729" cy="4673019"/>
          </a:xfrm>
          <a:prstGeom prst="rect">
            <a:avLst/>
          </a:prstGeom>
        </p:spPr>
      </p:pic>
      <p:sp>
        <p:nvSpPr>
          <p:cNvPr id="11" name="TextBox 10">
            <a:extLst>
              <a:ext uri="{FF2B5EF4-FFF2-40B4-BE49-F238E27FC236}">
                <a16:creationId xmlns:a16="http://schemas.microsoft.com/office/drawing/2014/main" id="{D001B011-F6CC-4672-8AAD-77A029FCEAAB}"/>
              </a:ext>
            </a:extLst>
          </p:cNvPr>
          <p:cNvSpPr txBox="1"/>
          <p:nvPr/>
        </p:nvSpPr>
        <p:spPr>
          <a:xfrm>
            <a:off x="950684" y="1891646"/>
            <a:ext cx="3461657" cy="1384995"/>
          </a:xfrm>
          <a:prstGeom prst="rect">
            <a:avLst/>
          </a:prstGeom>
          <a:noFill/>
        </p:spPr>
        <p:txBody>
          <a:bodyPr wrap="square" rtlCol="0">
            <a:spAutoFit/>
          </a:bodyPr>
          <a:lstStyle/>
          <a:p>
            <a:pPr algn="ctr"/>
            <a:r>
              <a:rPr lang="en-US" sz="2800" dirty="0"/>
              <a:t>UBR4 is important in many biological processes</a:t>
            </a:r>
          </a:p>
        </p:txBody>
      </p:sp>
      <p:sp>
        <p:nvSpPr>
          <p:cNvPr id="12" name="TextBox 11">
            <a:extLst>
              <a:ext uri="{FF2B5EF4-FFF2-40B4-BE49-F238E27FC236}">
                <a16:creationId xmlns:a16="http://schemas.microsoft.com/office/drawing/2014/main" id="{05E53264-8C63-4FBA-9331-B7B117FEB949}"/>
              </a:ext>
            </a:extLst>
          </p:cNvPr>
          <p:cNvSpPr txBox="1"/>
          <p:nvPr/>
        </p:nvSpPr>
        <p:spPr>
          <a:xfrm>
            <a:off x="1110340" y="4332382"/>
            <a:ext cx="3302001" cy="2031325"/>
          </a:xfrm>
          <a:prstGeom prst="rect">
            <a:avLst/>
          </a:prstGeom>
          <a:noFill/>
        </p:spPr>
        <p:txBody>
          <a:bodyPr wrap="square" rtlCol="0">
            <a:spAutoFit/>
          </a:bodyPr>
          <a:lstStyle/>
          <a:p>
            <a:r>
              <a:rPr lang="en-US" dirty="0"/>
              <a:t>Issue:</a:t>
            </a:r>
          </a:p>
          <a:p>
            <a:endParaRPr lang="en-US" dirty="0"/>
          </a:p>
          <a:p>
            <a:r>
              <a:rPr lang="en-US" dirty="0"/>
              <a:t>Most distinguished UBR4 domains are not well characterized.</a:t>
            </a:r>
          </a:p>
          <a:p>
            <a:r>
              <a:rPr lang="en-US" dirty="0"/>
              <a:t>Uncertain which domains are responsible for UBR4 activities.</a:t>
            </a:r>
          </a:p>
        </p:txBody>
      </p:sp>
      <p:sp>
        <p:nvSpPr>
          <p:cNvPr id="13" name="TextBox 12">
            <a:extLst>
              <a:ext uri="{FF2B5EF4-FFF2-40B4-BE49-F238E27FC236}">
                <a16:creationId xmlns:a16="http://schemas.microsoft.com/office/drawing/2014/main" id="{5BE53A5E-1C2F-4845-9EFA-4EB7B55542A0}"/>
              </a:ext>
            </a:extLst>
          </p:cNvPr>
          <p:cNvSpPr txBox="1"/>
          <p:nvPr/>
        </p:nvSpPr>
        <p:spPr>
          <a:xfrm>
            <a:off x="10334538" y="229585"/>
            <a:ext cx="1662506" cy="461665"/>
          </a:xfrm>
          <a:prstGeom prst="rect">
            <a:avLst/>
          </a:prstGeom>
          <a:noFill/>
        </p:spPr>
        <p:txBody>
          <a:bodyPr wrap="none" rtlCol="0">
            <a:spAutoFit/>
          </a:bodyPr>
          <a:lstStyle/>
          <a:p>
            <a:r>
              <a:rPr lang="en-US" sz="2400" dirty="0"/>
              <a:t>Background</a:t>
            </a:r>
          </a:p>
        </p:txBody>
      </p:sp>
    </p:spTree>
    <p:extLst>
      <p:ext uri="{BB962C8B-B14F-4D97-AF65-F5344CB8AC3E}">
        <p14:creationId xmlns:p14="http://schemas.microsoft.com/office/powerpoint/2010/main" val="3765639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3390</TotalTime>
  <Words>1074</Words>
  <Application>Microsoft Office PowerPoint</Application>
  <PresentationFormat>Widescreen</PresentationFormat>
  <Paragraphs>120</Paragraphs>
  <Slides>14</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Assessing protein domain homology and trends of multi domain co-occurrence</vt:lpstr>
      <vt:lpstr>Specific protein of interest: human UBR4</vt:lpstr>
      <vt:lpstr>Specific protein of interest: human UBR4</vt:lpstr>
      <vt:lpstr>Specific protein of interest: human UBR4</vt:lpstr>
      <vt:lpstr>Specific protein of interest: human UBR4</vt:lpstr>
      <vt:lpstr>Specific protein of interest: human UBR4</vt:lpstr>
      <vt:lpstr>Specific protein of interest: human UBR4</vt:lpstr>
      <vt:lpstr>Specific protein of interest: human UBR4</vt:lpstr>
      <vt:lpstr>Specific protein of interest: human UBR4</vt:lpstr>
      <vt:lpstr>Specific protein of interest: human UBR4</vt:lpstr>
      <vt:lpstr>Specific protein of interest: human UBR4</vt:lpstr>
      <vt:lpstr>Specific protein of interest: human UBR4</vt:lpstr>
      <vt:lpstr>Specific protein of interest: human UBR4</vt:lpstr>
      <vt:lpstr>Background on the problem or question you want to address Data that you will use to address this (if this is a data driven project) or an example of type of analyses if more code focused Analysis tools or software you will use -- and/or any new scripts you plan to write A description of these analyses - perhaps graphically you can show the steps of the data analysis. For example see Figures in this DNA methylation analysis pipeline paper (Links to an external site.). How you will summarize or visualize or capture the results to demonstrate what you found (eg will you make a table of data, generate a report, construct data plots and figures?)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protein domain homology and trends of multi domain co-occurrence</dc:title>
  <dc:creator>Erika Hay</dc:creator>
  <cp:lastModifiedBy>Erika Hay</cp:lastModifiedBy>
  <cp:revision>4</cp:revision>
  <dcterms:created xsi:type="dcterms:W3CDTF">2021-12-03T21:57:12Z</dcterms:created>
  <dcterms:modified xsi:type="dcterms:W3CDTF">2021-12-06T06:27:37Z</dcterms:modified>
</cp:coreProperties>
</file>