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2" r:id="rId2"/>
    <p:sldId id="305" r:id="rId3"/>
    <p:sldId id="306" r:id="rId4"/>
    <p:sldId id="342" r:id="rId5"/>
    <p:sldId id="344" r:id="rId6"/>
    <p:sldId id="345" r:id="rId7"/>
    <p:sldId id="348" r:id="rId8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0B5"/>
    <a:srgbClr val="69B3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94660"/>
  </p:normalViewPr>
  <p:slideViewPr>
    <p:cSldViewPr>
      <p:cViewPr>
        <p:scale>
          <a:sx n="75" d="100"/>
          <a:sy n="75" d="100"/>
        </p:scale>
        <p:origin x="-710" y="-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opoleckaya\Documents\&#1044;&#1054;&#1050;&#1051;&#1040;&#1044;&#1067;+&#1087;&#1088;&#1077;&#1079;&#1077;&#1085;&#1090;&#1072;&#1094;&#1080;&#1080;\2022\22-01_&#1055;&#1088;&#1077;&#1079;&#1077;&#1085;&#1090;&#1072;&#1094;&#1080;&#1103;_&#1044;&#1054;&#1050;&#1051;&#1040;&#1044;%20&#1050;&#1050;&#1057;&#1047;&#1053;\&#1087;&#1088;&#1086;&#1075;&#1085;&#1086;&#1079;%20&#1076;&#1080;&#1085;&#1072;&#1084;&#1080;&#1082;&#1080;%20&#1063;&#1085;&#1072;&#1089;%20&#1087;&#1086;%20&#1074;&#1086;&#1079;&#1088;&#1072;&#1089;&#1090;&#1072;&#1084;%202022-2030_&#1074;&#1072;&#1088;&#1080;&#1072;&#1085;&#1090;&#1099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805632825192966"/>
          <c:y val="2.7462332071550508E-2"/>
          <c:w val="0.84854224435042958"/>
          <c:h val="0.72743389705167139"/>
        </c:manualLayout>
      </c:layout>
      <c:area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Численность зарегистрированных безработных, чел.</c:v>
                </c:pt>
              </c:strCache>
            </c:strRef>
          </c:tx>
          <c:spPr>
            <a:solidFill>
              <a:srgbClr val="69B3E7">
                <a:alpha val="70000"/>
              </a:srgbClr>
            </a:solidFill>
            <a:ln w="31750" cmpd="sng">
              <a:solidFill>
                <a:srgbClr val="69B3E7">
                  <a:alpha val="65000"/>
                </a:srgbClr>
              </a:solidFill>
            </a:ln>
          </c:spP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Лист1!$B$2:$AD$2</c:f>
              <c:numCache>
                <c:formatCode>#,##0</c:formatCode>
                <c:ptCount val="29"/>
                <c:pt idx="0">
                  <c:v>12302</c:v>
                </c:pt>
                <c:pt idx="1">
                  <c:v>12889</c:v>
                </c:pt>
                <c:pt idx="2">
                  <c:v>13650</c:v>
                </c:pt>
                <c:pt idx="3">
                  <c:v>13133</c:v>
                </c:pt>
                <c:pt idx="4">
                  <c:v>17467</c:v>
                </c:pt>
                <c:pt idx="5">
                  <c:v>28983</c:v>
                </c:pt>
                <c:pt idx="6">
                  <c:v>38176</c:v>
                </c:pt>
                <c:pt idx="7">
                  <c:v>48628</c:v>
                </c:pt>
                <c:pt idx="8">
                  <c:v>55911</c:v>
                </c:pt>
                <c:pt idx="9">
                  <c:v>57034</c:v>
                </c:pt>
                <c:pt idx="10">
                  <c:v>56752</c:v>
                </c:pt>
                <c:pt idx="11">
                  <c:v>56644</c:v>
                </c:pt>
                <c:pt idx="12">
                  <c:v>51815</c:v>
                </c:pt>
                <c:pt idx="13">
                  <c:v>50135</c:v>
                </c:pt>
                <c:pt idx="14">
                  <c:v>43735</c:v>
                </c:pt>
                <c:pt idx="15">
                  <c:v>34186</c:v>
                </c:pt>
                <c:pt idx="16">
                  <c:v>29422</c:v>
                </c:pt>
                <c:pt idx="17">
                  <c:v>23986</c:v>
                </c:pt>
                <c:pt idx="18">
                  <c:v>18298</c:v>
                </c:pt>
                <c:pt idx="19">
                  <c:v>16894</c:v>
                </c:pt>
                <c:pt idx="20">
                  <c:v>15652</c:v>
                </c:pt>
                <c:pt idx="21">
                  <c:v>13403</c:v>
                </c:pt>
                <c:pt idx="22">
                  <c:v>12196</c:v>
                </c:pt>
                <c:pt idx="23">
                  <c:v>13196</c:v>
                </c:pt>
                <c:pt idx="24">
                  <c:v>13870</c:v>
                </c:pt>
                <c:pt idx="25">
                  <c:v>13607</c:v>
                </c:pt>
                <c:pt idx="26">
                  <c:v>13688</c:v>
                </c:pt>
                <c:pt idx="27">
                  <c:v>13012</c:v>
                </c:pt>
                <c:pt idx="28">
                  <c:v>12439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15488"/>
        <c:axId val="42817024"/>
      </c:areaChart>
      <c:lineChart>
        <c:grouping val="standard"/>
        <c:varyColors val="0"/>
        <c:ser>
          <c:idx val="1"/>
          <c:order val="1"/>
          <c:tx>
            <c:strRef>
              <c:f>Лист1!$A$3</c:f>
              <c:strCache>
                <c:ptCount val="1"/>
                <c:pt idx="0">
                  <c:v>Уровень регистрируемой безработицы, %</c:v>
                </c:pt>
              </c:strCache>
            </c:strRef>
          </c:tx>
          <c:spPr>
            <a:ln w="31750" cmpd="sng">
              <a:solidFill>
                <a:srgbClr val="CF4520"/>
              </a:solidFill>
              <a:bevel/>
            </a:ln>
          </c:spPr>
          <c:marker>
            <c:symbol val="none"/>
          </c:marke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Лист1!$B$3:$AD$3</c:f>
              <c:numCache>
                <c:formatCode>0.0</c:formatCode>
                <c:ptCount val="29"/>
                <c:pt idx="0">
                  <c:v>1.2</c:v>
                </c:pt>
                <c:pt idx="1">
                  <c:v>1.3</c:v>
                </c:pt>
                <c:pt idx="2">
                  <c:v>1.4</c:v>
                </c:pt>
                <c:pt idx="3">
                  <c:v>1.3</c:v>
                </c:pt>
                <c:pt idx="4">
                  <c:v>1.7</c:v>
                </c:pt>
                <c:pt idx="5">
                  <c:v>2.9</c:v>
                </c:pt>
                <c:pt idx="6">
                  <c:v>3.8</c:v>
                </c:pt>
                <c:pt idx="7">
                  <c:v>4.8</c:v>
                </c:pt>
                <c:pt idx="8">
                  <c:v>5.5</c:v>
                </c:pt>
                <c:pt idx="9">
                  <c:v>5.6</c:v>
                </c:pt>
                <c:pt idx="10">
                  <c:v>5.6</c:v>
                </c:pt>
                <c:pt idx="11">
                  <c:v>5.6</c:v>
                </c:pt>
                <c:pt idx="12">
                  <c:v>5.0999999999999996</c:v>
                </c:pt>
                <c:pt idx="13">
                  <c:v>5</c:v>
                </c:pt>
                <c:pt idx="14">
                  <c:v>4.3</c:v>
                </c:pt>
                <c:pt idx="15">
                  <c:v>3.4</c:v>
                </c:pt>
                <c:pt idx="16">
                  <c:v>2.9</c:v>
                </c:pt>
                <c:pt idx="17">
                  <c:v>2.4</c:v>
                </c:pt>
                <c:pt idx="18">
                  <c:v>1.8</c:v>
                </c:pt>
                <c:pt idx="19">
                  <c:v>1.7</c:v>
                </c:pt>
                <c:pt idx="20">
                  <c:v>1.5</c:v>
                </c:pt>
                <c:pt idx="21">
                  <c:v>1.3</c:v>
                </c:pt>
                <c:pt idx="22">
                  <c:v>1.2</c:v>
                </c:pt>
                <c:pt idx="23">
                  <c:v>1.3</c:v>
                </c:pt>
                <c:pt idx="24">
                  <c:v>1.4</c:v>
                </c:pt>
                <c:pt idx="25">
                  <c:v>1.3</c:v>
                </c:pt>
                <c:pt idx="26">
                  <c:v>1.3</c:v>
                </c:pt>
                <c:pt idx="27">
                  <c:v>1.3</c:v>
                </c:pt>
                <c:pt idx="28">
                  <c:v>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824448"/>
        <c:axId val="42818560"/>
      </c:lineChart>
      <c:catAx>
        <c:axId val="42815488"/>
        <c:scaling>
          <c:orientation val="minMax"/>
        </c:scaling>
        <c:delete val="1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42817024"/>
        <c:crosses val="autoZero"/>
        <c:auto val="1"/>
        <c:lblAlgn val="ctr"/>
        <c:lblOffset val="100"/>
        <c:noMultiLvlLbl val="0"/>
      </c:catAx>
      <c:valAx>
        <c:axId val="42817024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1"/>
        <c:majorTickMark val="out"/>
        <c:minorTickMark val="none"/>
        <c:tickLblPos val="nextTo"/>
        <c:crossAx val="42815488"/>
        <c:crosses val="autoZero"/>
        <c:crossBetween val="between"/>
        <c:majorUnit val="30000"/>
      </c:valAx>
      <c:valAx>
        <c:axId val="42818560"/>
        <c:scaling>
          <c:orientation val="minMax"/>
          <c:max val="6"/>
        </c:scaling>
        <c:delete val="0"/>
        <c:axPos val="r"/>
        <c:numFmt formatCode="0.0" sourceLinked="1"/>
        <c:majorTickMark val="out"/>
        <c:minorTickMark val="none"/>
        <c:tickLblPos val="nextTo"/>
        <c:crossAx val="42824448"/>
        <c:crosses val="max"/>
        <c:crossBetween val="between"/>
        <c:majorUnit val="2"/>
      </c:valAx>
      <c:catAx>
        <c:axId val="42824448"/>
        <c:scaling>
          <c:orientation val="minMax"/>
        </c:scaling>
        <c:delete val="1"/>
        <c:axPos val="b"/>
        <c:majorTickMark val="out"/>
        <c:minorTickMark val="none"/>
        <c:tickLblPos val="nextTo"/>
        <c:crossAx val="42818560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egendEntry>
        <c:idx val="0"/>
        <c:txPr>
          <a:bodyPr/>
          <a:lstStyle/>
          <a:p>
            <a:pPr>
              <a:defRPr sz="1000" b="1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1000" b="1"/>
            </a:pPr>
            <a:endParaRPr lang="ru-RU"/>
          </a:p>
        </c:txPr>
      </c:legendEntry>
      <c:layout>
        <c:manualLayout>
          <c:xMode val="edge"/>
          <c:yMode val="edge"/>
          <c:x val="2.4287328965006235E-2"/>
          <c:y val="0.8032757549599453"/>
          <c:w val="0.94512783171484072"/>
          <c:h val="0.13479182277967061"/>
        </c:manualLayout>
      </c:layout>
      <c:overlay val="0"/>
      <c:spPr>
        <a:solidFill>
          <a:srgbClr val="FFFFFF"/>
        </a:solidFill>
        <a:ln>
          <a:noFill/>
        </a:ln>
      </c:spPr>
      <c:txPr>
        <a:bodyPr/>
        <a:lstStyle/>
        <a:p>
          <a:pPr>
            <a:defRPr sz="1000" b="1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 algn="ctr">
        <a:defRPr lang="ru-RU" sz="900" b="0" i="0" u="none" strike="noStrike" kern="1200" baseline="0">
          <a:solidFill>
            <a:srgbClr val="0033A0"/>
          </a:solidFill>
          <a:latin typeface="Montserrat"/>
          <a:ea typeface="+mn-ea"/>
          <a:cs typeface="+mn-cs"/>
        </a:defRPr>
      </a:pPr>
      <a:endParaRPr lang="ru-RU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805632825192966"/>
          <c:y val="2.7462332071550508E-2"/>
          <c:w val="0.84854224435042958"/>
          <c:h val="0.73604235360624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Количество вакансий (на дату), ед.</c:v>
                </c:pt>
              </c:strCache>
            </c:strRef>
          </c:tx>
          <c:spPr>
            <a:solidFill>
              <a:srgbClr val="69B3E7">
                <a:alpha val="50000"/>
              </a:srgbClr>
            </a:solidFill>
            <a:ln w="12700" cmpd="sng">
              <a:solidFill>
                <a:srgbClr val="69B3E7">
                  <a:alpha val="65000"/>
                </a:srgbClr>
              </a:solidFill>
            </a:ln>
          </c:spPr>
          <c:invertIfNegative val="0"/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Лист1!$B$2:$AD$2</c:f>
              <c:numCache>
                <c:formatCode>#,##0</c:formatCode>
                <c:ptCount val="29"/>
                <c:pt idx="0">
                  <c:v>33977</c:v>
                </c:pt>
                <c:pt idx="1">
                  <c:v>27646</c:v>
                </c:pt>
                <c:pt idx="2">
                  <c:v>26885</c:v>
                </c:pt>
                <c:pt idx="3">
                  <c:v>27638</c:v>
                </c:pt>
                <c:pt idx="4">
                  <c:v>27745</c:v>
                </c:pt>
                <c:pt idx="5">
                  <c:v>27830</c:v>
                </c:pt>
                <c:pt idx="6">
                  <c:v>33116</c:v>
                </c:pt>
                <c:pt idx="7">
                  <c:v>34086</c:v>
                </c:pt>
                <c:pt idx="8">
                  <c:v>33556</c:v>
                </c:pt>
                <c:pt idx="9">
                  <c:v>33377</c:v>
                </c:pt>
                <c:pt idx="10">
                  <c:v>31552</c:v>
                </c:pt>
                <c:pt idx="11">
                  <c:v>31109</c:v>
                </c:pt>
                <c:pt idx="12">
                  <c:v>40762</c:v>
                </c:pt>
                <c:pt idx="13">
                  <c:v>37666</c:v>
                </c:pt>
                <c:pt idx="14">
                  <c:v>36558</c:v>
                </c:pt>
                <c:pt idx="15">
                  <c:v>35534</c:v>
                </c:pt>
                <c:pt idx="16">
                  <c:v>37221</c:v>
                </c:pt>
                <c:pt idx="17">
                  <c:v>41300</c:v>
                </c:pt>
                <c:pt idx="18">
                  <c:v>37344</c:v>
                </c:pt>
                <c:pt idx="19">
                  <c:v>41553</c:v>
                </c:pt>
                <c:pt idx="20">
                  <c:v>41522</c:v>
                </c:pt>
                <c:pt idx="21">
                  <c:v>39898</c:v>
                </c:pt>
                <c:pt idx="22">
                  <c:v>39473</c:v>
                </c:pt>
                <c:pt idx="23">
                  <c:v>39175</c:v>
                </c:pt>
                <c:pt idx="24">
                  <c:v>42134</c:v>
                </c:pt>
                <c:pt idx="25">
                  <c:v>32589</c:v>
                </c:pt>
                <c:pt idx="26">
                  <c:v>29957</c:v>
                </c:pt>
                <c:pt idx="27">
                  <c:v>27421</c:v>
                </c:pt>
                <c:pt idx="28">
                  <c:v>29683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axId val="42751872"/>
        <c:axId val="42753408"/>
      </c:barChart>
      <c:lineChart>
        <c:grouping val="standard"/>
        <c:varyColors val="0"/>
        <c:ser>
          <c:idx val="1"/>
          <c:order val="1"/>
          <c:tx>
            <c:strRef>
              <c:f>Лист1!$A$3</c:f>
              <c:strCache>
                <c:ptCount val="1"/>
                <c:pt idx="0">
                  <c:v>Коэффициент напряженности (на дату), ед.</c:v>
                </c:pt>
              </c:strCache>
            </c:strRef>
          </c:tx>
          <c:spPr>
            <a:ln w="31750" cmpd="sng">
              <a:solidFill>
                <a:srgbClr val="0033A0"/>
              </a:solidFill>
              <a:bevel/>
            </a:ln>
          </c:spPr>
          <c:marker>
            <c:symbol val="none"/>
          </c:marker>
          <c:cat>
            <c:strRef>
              <c:f>Лист1!$B$1:$AD$1</c:f>
              <c:strCache>
                <c:ptCount val="29"/>
                <c:pt idx="0">
                  <c:v>31.12.2019</c:v>
                </c:pt>
                <c:pt idx="1">
                  <c:v>01.02.2020</c:v>
                </c:pt>
                <c:pt idx="2">
                  <c:v>01.03.2020</c:v>
                </c:pt>
                <c:pt idx="3">
                  <c:v>01.04.2020</c:v>
                </c:pt>
                <c:pt idx="4">
                  <c:v>01.05.2020</c:v>
                </c:pt>
                <c:pt idx="5">
                  <c:v>01.06.2020</c:v>
                </c:pt>
                <c:pt idx="6">
                  <c:v>01.07.2020</c:v>
                </c:pt>
                <c:pt idx="7">
                  <c:v>01.08.2020</c:v>
                </c:pt>
                <c:pt idx="8">
                  <c:v>01.09.2020</c:v>
                </c:pt>
                <c:pt idx="9">
                  <c:v>01.10.2020</c:v>
                </c:pt>
                <c:pt idx="10">
                  <c:v>01.11.2020</c:v>
                </c:pt>
                <c:pt idx="11">
                  <c:v>01.12.2020</c:v>
                </c:pt>
                <c:pt idx="12">
                  <c:v>01.01.2021</c:v>
                </c:pt>
                <c:pt idx="13">
                  <c:v>01.02.2021</c:v>
                </c:pt>
                <c:pt idx="14">
                  <c:v>01.03.2021</c:v>
                </c:pt>
                <c:pt idx="15">
                  <c:v>01.04.2021</c:v>
                </c:pt>
                <c:pt idx="16">
                  <c:v>01.05.2021</c:v>
                </c:pt>
                <c:pt idx="17">
                  <c:v>01.06.2021</c:v>
                </c:pt>
                <c:pt idx="18">
                  <c:v>01.07.2021</c:v>
                </c:pt>
                <c:pt idx="19">
                  <c:v>01.08.2021</c:v>
                </c:pt>
                <c:pt idx="20">
                  <c:v>01.09.2021</c:v>
                </c:pt>
                <c:pt idx="21">
                  <c:v>01.10.2021</c:v>
                </c:pt>
                <c:pt idx="22">
                  <c:v>01.11.2021</c:v>
                </c:pt>
                <c:pt idx="23">
                  <c:v>01.12.2021</c:v>
                </c:pt>
                <c:pt idx="24">
                  <c:v>01.01.2022</c:v>
                </c:pt>
                <c:pt idx="25">
                  <c:v>01.02.2022</c:v>
                </c:pt>
                <c:pt idx="26">
                  <c:v>01.03.2022</c:v>
                </c:pt>
                <c:pt idx="27">
                  <c:v>01.04.2022</c:v>
                </c:pt>
                <c:pt idx="28">
                  <c:v>01.05.2022</c:v>
                </c:pt>
              </c:strCache>
            </c:strRef>
          </c:cat>
          <c:val>
            <c:numRef>
              <c:f>Лист1!$B$3:$AD$3</c:f>
              <c:numCache>
                <c:formatCode>0.0</c:formatCode>
                <c:ptCount val="29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0.5</c:v>
                </c:pt>
                <c:pt idx="4">
                  <c:v>0.9</c:v>
                </c:pt>
                <c:pt idx="5">
                  <c:v>1.3</c:v>
                </c:pt>
                <c:pt idx="6">
                  <c:v>1.4</c:v>
                </c:pt>
                <c:pt idx="7">
                  <c:v>1.7</c:v>
                </c:pt>
                <c:pt idx="8">
                  <c:v>1.9</c:v>
                </c:pt>
                <c:pt idx="9">
                  <c:v>2</c:v>
                </c:pt>
                <c:pt idx="10">
                  <c:v>2.1</c:v>
                </c:pt>
                <c:pt idx="11">
                  <c:v>2.1</c:v>
                </c:pt>
                <c:pt idx="12">
                  <c:v>1.3</c:v>
                </c:pt>
                <c:pt idx="13">
                  <c:v>1.4</c:v>
                </c:pt>
                <c:pt idx="14">
                  <c:v>1.3</c:v>
                </c:pt>
                <c:pt idx="15">
                  <c:v>1.1000000000000001</c:v>
                </c:pt>
                <c:pt idx="16">
                  <c:v>1</c:v>
                </c:pt>
                <c:pt idx="17">
                  <c:v>0.8</c:v>
                </c:pt>
                <c:pt idx="18">
                  <c:v>0.7</c:v>
                </c:pt>
                <c:pt idx="19">
                  <c:v>0.6</c:v>
                </c:pt>
                <c:pt idx="20">
                  <c:v>0.6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0.4</c:v>
                </c:pt>
                <c:pt idx="25">
                  <c:v>0.6</c:v>
                </c:pt>
                <c:pt idx="26">
                  <c:v>0.6</c:v>
                </c:pt>
                <c:pt idx="27">
                  <c:v>0.7</c:v>
                </c:pt>
                <c:pt idx="28">
                  <c:v>0.7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B-F70F-4385-8D4B-F2CFD3372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64928"/>
        <c:axId val="42763392"/>
      </c:lineChart>
      <c:catAx>
        <c:axId val="42751872"/>
        <c:scaling>
          <c:orientation val="minMax"/>
        </c:scaling>
        <c:delete val="1"/>
        <c:axPos val="b"/>
        <c:majorGridlines>
          <c:spPr>
            <a:ln>
              <a:solidFill>
                <a:sysClr val="window" lastClr="FFFFFF">
                  <a:lumMod val="85000"/>
                </a:sysClr>
              </a:solidFill>
              <a:prstDash val="sysDot"/>
            </a:ln>
          </c:spPr>
        </c:majorGridlines>
        <c:numFmt formatCode="General" sourceLinked="0"/>
        <c:majorTickMark val="out"/>
        <c:minorTickMark val="none"/>
        <c:tickLblPos val="nextTo"/>
        <c:crossAx val="42753408"/>
        <c:crosses val="autoZero"/>
        <c:auto val="1"/>
        <c:lblAlgn val="ctr"/>
        <c:lblOffset val="100"/>
        <c:noMultiLvlLbl val="0"/>
      </c:catAx>
      <c:valAx>
        <c:axId val="42753408"/>
        <c:scaling>
          <c:orientation val="minMax"/>
          <c:max val="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" sourceLinked="1"/>
        <c:majorTickMark val="out"/>
        <c:minorTickMark val="none"/>
        <c:tickLblPos val="nextTo"/>
        <c:crossAx val="42751872"/>
        <c:crosses val="autoZero"/>
        <c:crossBetween val="between"/>
        <c:majorUnit val="20000"/>
      </c:valAx>
      <c:valAx>
        <c:axId val="42763392"/>
        <c:scaling>
          <c:orientation val="minMax"/>
          <c:max val="2.4"/>
          <c:min val="0"/>
        </c:scaling>
        <c:delete val="0"/>
        <c:axPos val="r"/>
        <c:numFmt formatCode="0.0" sourceLinked="1"/>
        <c:majorTickMark val="out"/>
        <c:minorTickMark val="none"/>
        <c:tickLblPos val="nextTo"/>
        <c:crossAx val="42764928"/>
        <c:crosses val="max"/>
        <c:crossBetween val="between"/>
        <c:majorUnit val="0.8"/>
      </c:valAx>
      <c:catAx>
        <c:axId val="42764928"/>
        <c:scaling>
          <c:orientation val="minMax"/>
        </c:scaling>
        <c:delete val="1"/>
        <c:axPos val="b"/>
        <c:majorTickMark val="out"/>
        <c:minorTickMark val="none"/>
        <c:tickLblPos val="nextTo"/>
        <c:crossAx val="42763392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9.3927135568127984E-2"/>
          <c:y val="0.81188421151452239"/>
          <c:w val="0.84647158149406532"/>
          <c:h val="0.12618336622509352"/>
        </c:manualLayout>
      </c:layout>
      <c:overlay val="0"/>
      <c:spPr>
        <a:solidFill>
          <a:srgbClr val="FFFFFF"/>
        </a:solidFill>
        <a:ln>
          <a:noFill/>
        </a:ln>
      </c:spPr>
      <c:txPr>
        <a:bodyPr/>
        <a:lstStyle/>
        <a:p>
          <a:pPr>
            <a:defRPr sz="1000" b="1"/>
          </a:pPr>
          <a:endParaRPr lang="ru-RU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 algn="ctr">
        <a:defRPr lang="ru-RU" sz="900" b="0" i="0" u="none" strike="noStrike" kern="1200" baseline="0">
          <a:solidFill>
            <a:srgbClr val="0033A0"/>
          </a:solidFill>
          <a:latin typeface="Montserrat"/>
          <a:ea typeface="+mn-ea"/>
          <a:cs typeface="+mn-cs"/>
        </a:defRPr>
      </a:pPr>
      <a:endParaRPr lang="ru-RU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297646742965033E-2"/>
          <c:y val="2.5527134411965923E-2"/>
          <c:w val="0.74260145536391575"/>
          <c:h val="0.86755272805945538"/>
        </c:manualLayout>
      </c:layout>
      <c:areaChart>
        <c:grouping val="stacked"/>
        <c:varyColors val="0"/>
        <c:ser>
          <c:idx val="0"/>
          <c:order val="0"/>
          <c:tx>
            <c:strRef>
              <c:f>'лист 1'!$B$4</c:f>
              <c:strCache>
                <c:ptCount val="1"/>
                <c:pt idx="0">
                  <c:v>0-15 лет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1'!$B$5:$B$10</c:f>
              <c:numCache>
                <c:formatCode>#,##0.0</c:formatCode>
                <c:ptCount val="6"/>
                <c:pt idx="0">
                  <c:v>421.6</c:v>
                </c:pt>
                <c:pt idx="1">
                  <c:v>314</c:v>
                </c:pt>
                <c:pt idx="2">
                  <c:v>361.7</c:v>
                </c:pt>
                <c:pt idx="3">
                  <c:v>350.2</c:v>
                </c:pt>
                <c:pt idx="4">
                  <c:v>322.5</c:v>
                </c:pt>
                <c:pt idx="5">
                  <c:v>244.1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CF-4318-A999-FBC2A0DB30EF}"/>
            </c:ext>
          </c:extLst>
        </c:ser>
        <c:ser>
          <c:idx val="1"/>
          <c:order val="1"/>
          <c:tx>
            <c:strRef>
              <c:f>'лист 1'!$C$4</c:f>
              <c:strCache>
                <c:ptCount val="1"/>
                <c:pt idx="0">
                  <c:v>15-29 лет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1'!$C$5:$C$10</c:f>
              <c:numCache>
                <c:formatCode>#,##0.0</c:formatCode>
                <c:ptCount val="6"/>
                <c:pt idx="0">
                  <c:v>432.1</c:v>
                </c:pt>
                <c:pt idx="1">
                  <c:v>470.1</c:v>
                </c:pt>
                <c:pt idx="2">
                  <c:v>355</c:v>
                </c:pt>
                <c:pt idx="3">
                  <c:v>286.10000000000002</c:v>
                </c:pt>
                <c:pt idx="4">
                  <c:v>285.7</c:v>
                </c:pt>
                <c:pt idx="5">
                  <c:v>344.1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CF-4318-A999-FBC2A0DB30EF}"/>
            </c:ext>
          </c:extLst>
        </c:ser>
        <c:ser>
          <c:idx val="2"/>
          <c:order val="2"/>
          <c:tx>
            <c:strRef>
              <c:f>'лист 1'!$D$4</c:f>
              <c:strCache>
                <c:ptCount val="1"/>
                <c:pt idx="0">
                  <c:v>30-44 лет</c:v>
                </c:pt>
              </c:strCache>
            </c:strRef>
          </c:tx>
          <c:spPr>
            <a:solidFill>
              <a:srgbClr val="FF0000">
                <a:alpha val="4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1'!$D$5:$D$10</c:f>
              <c:numCache>
                <c:formatCode>#,##0.0</c:formatCode>
                <c:ptCount val="6"/>
                <c:pt idx="0">
                  <c:v>491.2</c:v>
                </c:pt>
                <c:pt idx="1">
                  <c:v>425.6</c:v>
                </c:pt>
                <c:pt idx="2">
                  <c:v>453.3</c:v>
                </c:pt>
                <c:pt idx="3">
                  <c:v>445</c:v>
                </c:pt>
                <c:pt idx="4">
                  <c:v>401.8</c:v>
                </c:pt>
                <c:pt idx="5">
                  <c:v>264.8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CF-4318-A999-FBC2A0DB30EF}"/>
            </c:ext>
          </c:extLst>
        </c:ser>
        <c:ser>
          <c:idx val="3"/>
          <c:order val="3"/>
          <c:tx>
            <c:strRef>
              <c:f>'лист 1'!$E$4</c:f>
              <c:strCache>
                <c:ptCount val="1"/>
                <c:pt idx="0">
                  <c:v>45-64 лет</c:v>
                </c:pt>
              </c:strCache>
            </c:strRef>
          </c:tx>
          <c:spPr>
            <a:solidFill>
              <a:srgbClr val="FF0000">
                <a:alpha val="20000"/>
              </a:srgb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1'!$E$5:$E$10</c:f>
              <c:numCache>
                <c:formatCode>#,##0.0</c:formatCode>
                <c:ptCount val="6"/>
                <c:pt idx="0">
                  <c:v>497.8</c:v>
                </c:pt>
                <c:pt idx="1">
                  <c:v>534.6</c:v>
                </c:pt>
                <c:pt idx="2">
                  <c:v>541.4</c:v>
                </c:pt>
                <c:pt idx="3">
                  <c:v>506.6</c:v>
                </c:pt>
                <c:pt idx="4">
                  <c:v>471.8</c:v>
                </c:pt>
                <c:pt idx="5">
                  <c:v>484.4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BCF-4318-A999-FBC2A0DB30EF}"/>
            </c:ext>
          </c:extLst>
        </c:ser>
        <c:ser>
          <c:idx val="4"/>
          <c:order val="4"/>
          <c:tx>
            <c:strRef>
              <c:f>'лист 1'!$F$4</c:f>
              <c:strCache>
                <c:ptCount val="1"/>
                <c:pt idx="0">
                  <c:v>65+ лет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  <a:effectLst/>
          </c:spPr>
          <c:cat>
            <c:strRef>
              <c:f>'лист 1'!$A$5:$A$10</c:f>
              <c:strCache>
                <c:ptCount val="6"/>
                <c:pt idx="0">
                  <c:v>1996 год</c:v>
                </c:pt>
                <c:pt idx="1">
                  <c:v>2006 год</c:v>
                </c:pt>
                <c:pt idx="2">
                  <c:v>2016 год</c:v>
                </c:pt>
                <c:pt idx="3">
                  <c:v>2022 год</c:v>
                </c:pt>
                <c:pt idx="4">
                  <c:v>2026 год</c:v>
                </c:pt>
                <c:pt idx="5">
                  <c:v>2036 год</c:v>
                </c:pt>
              </c:strCache>
            </c:strRef>
          </c:cat>
          <c:val>
            <c:numRef>
              <c:f>'лист 1'!$F$5:$F$10</c:f>
              <c:numCache>
                <c:formatCode>#,##0.0</c:formatCode>
                <c:ptCount val="6"/>
                <c:pt idx="0">
                  <c:v>240.7</c:v>
                </c:pt>
                <c:pt idx="1">
                  <c:v>251.6</c:v>
                </c:pt>
                <c:pt idx="2">
                  <c:v>261.3</c:v>
                </c:pt>
                <c:pt idx="3">
                  <c:v>296.2</c:v>
                </c:pt>
                <c:pt idx="4">
                  <c:v>336.6</c:v>
                </c:pt>
                <c:pt idx="5">
                  <c:v>342.7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BCF-4318-A999-FBC2A0DB3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81664"/>
        <c:axId val="42095744"/>
        <c:extLst xmlns:c16r2="http://schemas.microsoft.com/office/drawing/2015/06/chart">
          <c:ext xmlns:c15="http://schemas.microsoft.com/office/drawing/2012/chart" uri="{02D57815-91ED-43cb-92C2-25804820EDAC}">
            <c15:filteredArea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'лист 1'!$G$4</c15:sqref>
                        </c15:formulaRef>
                      </c:ext>
                    </c:extLst>
                    <c:strCache>
                      <c:ptCount val="1"/>
                      <c:pt idx="0">
                        <c:v>ИТОГО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'лист 1'!$A$5:$A$10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1996</c:v>
                      </c:pt>
                      <c:pt idx="1">
                        <c:v>2006</c:v>
                      </c:pt>
                      <c:pt idx="2">
                        <c:v>2016</c:v>
                      </c:pt>
                      <c:pt idx="3">
                        <c:v>2022</c:v>
                      </c:pt>
                      <c:pt idx="4">
                        <c:v>2026</c:v>
                      </c:pt>
                      <c:pt idx="5">
                        <c:v>2036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'лист 1'!$G$5:$G$10</c15:sqref>
                        </c15:formulaRef>
                      </c:ext>
                    </c:extLst>
                    <c:numCache>
                      <c:formatCode>#\ ##0.0</c:formatCode>
                      <c:ptCount val="6"/>
                      <c:pt idx="0">
                        <c:v>2083.4</c:v>
                      </c:pt>
                      <c:pt idx="1">
                        <c:v>1995.9</c:v>
                      </c:pt>
                      <c:pt idx="2">
                        <c:v>1972.7</c:v>
                      </c:pt>
                      <c:pt idx="3">
                        <c:v>1884.1000000000001</c:v>
                      </c:pt>
                      <c:pt idx="4">
                        <c:v>1818.4</c:v>
                      </c:pt>
                      <c:pt idx="5">
                        <c:v>1680.1000000000001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CBCF-4318-A999-FBC2A0DB30EF}"/>
                  </c:ext>
                </c:extLst>
              </c15:ser>
            </c15:filteredAreaSeries>
          </c:ext>
        </c:extLst>
      </c:areaChart>
      <c:catAx>
        <c:axId val="4208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CF4520"/>
                </a:solidFill>
                <a:latin typeface="Montserrat"/>
                <a:ea typeface="+mn-ea"/>
                <a:cs typeface="+mn-cs"/>
              </a:defRPr>
            </a:pPr>
            <a:endParaRPr lang="ru-RU"/>
          </a:p>
        </c:txPr>
        <c:crossAx val="42095744"/>
        <c:crosses val="autoZero"/>
        <c:auto val="1"/>
        <c:lblAlgn val="ctr"/>
        <c:lblOffset val="100"/>
        <c:noMultiLvlLbl val="0"/>
      </c:catAx>
      <c:valAx>
        <c:axId val="42095744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33A0"/>
                </a:solidFill>
                <a:latin typeface="Montserrat"/>
                <a:ea typeface="+mn-ea"/>
                <a:cs typeface="+mn-cs"/>
              </a:defRPr>
            </a:pPr>
            <a:endParaRPr lang="ru-RU"/>
          </a:p>
        </c:txPr>
        <c:crossAx val="42081664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rgbClr val="0033A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85200550728796187"/>
          <c:y val="0.15187813652027893"/>
          <c:w val="0.13151452570413083"/>
          <c:h val="0.73982918650611706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rgbClr val="0033A0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69B3E7">
        <a:alpha val="30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58777763416986E-2"/>
          <c:y val="0.22286931034673968"/>
          <c:w val="0.91584122223658293"/>
          <c:h val="0.76391435470228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Человек</c:v>
                </c:pt>
              </c:strCache>
            </c:strRef>
          </c:tx>
          <c:spPr>
            <a:gradFill>
              <a:gsLst>
                <a:gs pos="0">
                  <a:srgbClr val="CC0000"/>
                </a:gs>
                <a:gs pos="50000">
                  <a:srgbClr val="F79646">
                    <a:lumMod val="75000"/>
                  </a:srgbClr>
                </a:gs>
                <a:gs pos="100000">
                  <a:srgbClr val="FFC000"/>
                </a:gs>
              </a:gsLst>
              <a:lin ang="5400000" scaled="0"/>
            </a:gradFill>
            <a:ln w="508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0" h="0"/>
            </a:sp3d>
          </c:spPr>
          <c:invertIfNegative val="0"/>
          <c:dLbls>
            <c:dLbl>
              <c:idx val="0"/>
              <c:layout>
                <c:manualLayout>
                  <c:x val="-6.7941618481555223E-3"/>
                  <c:y val="8.3503339151395212E-2"/>
                </c:manualLayout>
              </c:layout>
              <c:tx>
                <c:rich>
                  <a:bodyPr/>
                  <a:lstStyle/>
                  <a:p>
                    <a:r>
                      <a:rPr lang="ru-RU" sz="1400" baseline="0" dirty="0" smtClean="0">
                        <a:latin typeface="Montserrat"/>
                      </a:rPr>
                      <a:t>-1800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5701889250761594E-2"/>
                  <c:y val="2.0685535463125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7.7105667752284789E-3"/>
                  <c:y val="2.0685535463125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 baseline="0">
                    <a:latin typeface="Montserrat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-1800</c:v>
                </c:pt>
                <c:pt idx="1">
                  <c:v>-5942</c:v>
                </c:pt>
                <c:pt idx="2">
                  <c:v>-9853</c:v>
                </c:pt>
                <c:pt idx="3">
                  <c:v>-12102</c:v>
                </c:pt>
                <c:pt idx="4">
                  <c:v>-12109</c:v>
                </c:pt>
                <c:pt idx="5">
                  <c:v>-10976</c:v>
                </c:pt>
                <c:pt idx="6">
                  <c:v>-8717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1"/>
        <c:overlap val="47"/>
        <c:axId val="79144832"/>
        <c:axId val="80623488"/>
      </c:barChart>
      <c:catAx>
        <c:axId val="79144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high"/>
        <c:spPr>
          <a:ln w="19050">
            <a:solidFill>
              <a:schemeClr val="tx1"/>
            </a:solidFill>
          </a:ln>
        </c:spPr>
        <c:txPr>
          <a:bodyPr/>
          <a:lstStyle/>
          <a:p>
            <a:pPr>
              <a:defRPr sz="1200" b="1" baseline="0">
                <a:solidFill>
                  <a:srgbClr val="0033CC"/>
                </a:solidFill>
                <a:latin typeface="Montserrat"/>
              </a:defRPr>
            </a:pPr>
            <a:endParaRPr lang="ru-RU"/>
          </a:p>
        </c:txPr>
        <c:crossAx val="80623488"/>
        <c:crosses val="autoZero"/>
        <c:auto val="1"/>
        <c:lblAlgn val="ctr"/>
        <c:lblOffset val="10"/>
        <c:noMultiLvlLbl val="0"/>
      </c:catAx>
      <c:valAx>
        <c:axId val="80623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9144832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86766-FF03-4C7B-980C-68EE52CE96F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BF5777-79CD-45AE-9EFD-BB41710996CC}">
      <dgm:prSet phldrT="[Текст]" phldr="1"/>
      <dgm:spPr/>
      <dgm:t>
        <a:bodyPr/>
        <a:lstStyle/>
        <a:p>
          <a:endParaRPr lang="ru-RU"/>
        </a:p>
      </dgm:t>
    </dgm:pt>
    <dgm:pt modelId="{A3A0BE5C-05D0-4EB6-8A49-47E08C7073FB}" type="parTrans" cxnId="{0E03DED0-7AAE-4252-B64C-22762170C111}">
      <dgm:prSet/>
      <dgm:spPr/>
      <dgm:t>
        <a:bodyPr/>
        <a:lstStyle/>
        <a:p>
          <a:endParaRPr lang="ru-RU"/>
        </a:p>
      </dgm:t>
    </dgm:pt>
    <dgm:pt modelId="{FB3DB055-B278-4C55-92F6-5F46569EDC33}" type="sibTrans" cxnId="{0E03DED0-7AAE-4252-B64C-22762170C111}">
      <dgm:prSet/>
      <dgm:spPr/>
      <dgm:t>
        <a:bodyPr/>
        <a:lstStyle/>
        <a:p>
          <a:endParaRPr lang="ru-RU"/>
        </a:p>
      </dgm:t>
    </dgm:pt>
    <dgm:pt modelId="{A1EA847F-B000-4E38-9A53-F7E188085475}">
      <dgm:prSet phldrT="[Текст]" phldr="1"/>
      <dgm:spPr/>
      <dgm:t>
        <a:bodyPr/>
        <a:lstStyle/>
        <a:p>
          <a:endParaRPr lang="ru-RU"/>
        </a:p>
      </dgm:t>
    </dgm:pt>
    <dgm:pt modelId="{FE16AF14-80A4-4771-8D14-A971CAE57AB5}" type="parTrans" cxnId="{31DA35A5-6753-4396-8A6C-34BD988C1F78}">
      <dgm:prSet/>
      <dgm:spPr/>
      <dgm:t>
        <a:bodyPr/>
        <a:lstStyle/>
        <a:p>
          <a:endParaRPr lang="ru-RU"/>
        </a:p>
      </dgm:t>
    </dgm:pt>
    <dgm:pt modelId="{F5BE7D03-DE02-453C-A6C3-AD432317B963}" type="sibTrans" cxnId="{31DA35A5-6753-4396-8A6C-34BD988C1F78}">
      <dgm:prSet/>
      <dgm:spPr/>
      <dgm:t>
        <a:bodyPr/>
        <a:lstStyle/>
        <a:p>
          <a:endParaRPr lang="ru-RU"/>
        </a:p>
      </dgm:t>
    </dgm:pt>
    <dgm:pt modelId="{B9F0D030-B870-4B82-B0ED-3B83B17AD2F7}">
      <dgm:prSet phldrT="[Текст]" phldr="1"/>
      <dgm:spPr/>
      <dgm:t>
        <a:bodyPr/>
        <a:lstStyle/>
        <a:p>
          <a:endParaRPr lang="ru-RU"/>
        </a:p>
      </dgm:t>
    </dgm:pt>
    <dgm:pt modelId="{204FBDE9-D285-439E-9B97-797164F7F28E}" type="parTrans" cxnId="{A526EFD6-8A2E-4FAF-82E5-EEA294F8C553}">
      <dgm:prSet/>
      <dgm:spPr/>
      <dgm:t>
        <a:bodyPr/>
        <a:lstStyle/>
        <a:p>
          <a:endParaRPr lang="ru-RU"/>
        </a:p>
      </dgm:t>
    </dgm:pt>
    <dgm:pt modelId="{BA744964-626F-46AF-8074-A5F7C695392A}" type="sibTrans" cxnId="{A526EFD6-8A2E-4FAF-82E5-EEA294F8C553}">
      <dgm:prSet/>
      <dgm:spPr/>
      <dgm:t>
        <a:bodyPr/>
        <a:lstStyle/>
        <a:p>
          <a:endParaRPr lang="ru-RU"/>
        </a:p>
      </dgm:t>
    </dgm:pt>
    <dgm:pt modelId="{44D29EAA-99F4-4D91-9CF6-77A0934B4CFF}">
      <dgm:prSet/>
      <dgm:spPr/>
      <dgm:t>
        <a:bodyPr/>
        <a:lstStyle/>
        <a:p>
          <a:endParaRPr lang="ru-RU"/>
        </a:p>
      </dgm:t>
    </dgm:pt>
    <dgm:pt modelId="{6BA51873-E541-4A78-87A0-B4235DDD1A2F}" type="parTrans" cxnId="{F38F509D-6C06-495E-9A74-C6D0659C7D17}">
      <dgm:prSet/>
      <dgm:spPr/>
      <dgm:t>
        <a:bodyPr/>
        <a:lstStyle/>
        <a:p>
          <a:endParaRPr lang="ru-RU"/>
        </a:p>
      </dgm:t>
    </dgm:pt>
    <dgm:pt modelId="{42934B83-4D3B-42E8-A4CC-5D591E8706F3}" type="sibTrans" cxnId="{F38F509D-6C06-495E-9A74-C6D0659C7D17}">
      <dgm:prSet/>
      <dgm:spPr/>
      <dgm:t>
        <a:bodyPr/>
        <a:lstStyle/>
        <a:p>
          <a:endParaRPr lang="ru-RU"/>
        </a:p>
      </dgm:t>
    </dgm:pt>
    <dgm:pt modelId="{977E63AE-4205-439D-805F-927210E689CD}" type="pres">
      <dgm:prSet presAssocID="{3BB86766-FF03-4C7B-980C-68EE52CE96F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C0AFE21-F994-4699-9B7D-104CE5BBCD48}" type="pres">
      <dgm:prSet presAssocID="{85BF5777-79CD-45AE-9EFD-BB41710996CC}" presName="Accent1" presStyleCnt="0"/>
      <dgm:spPr/>
    </dgm:pt>
    <dgm:pt modelId="{4FFB2BC9-1B96-4415-BBBD-2C057310576B}" type="pres">
      <dgm:prSet presAssocID="{85BF5777-79CD-45AE-9EFD-BB41710996CC}" presName="Accent" presStyleLbl="node1" presStyleIdx="0" presStyleCnt="4" custLinFactNeighborX="-4623" custLinFactNeighborY="-15834"/>
      <dgm:spPr>
        <a:solidFill>
          <a:srgbClr val="69B3E7">
            <a:alpha val="60000"/>
          </a:srgbClr>
        </a:solidFill>
      </dgm:spPr>
    </dgm:pt>
    <dgm:pt modelId="{FC7117AC-E096-4C2E-ADB3-798F206705B8}" type="pres">
      <dgm:prSet presAssocID="{85BF5777-79CD-45AE-9EFD-BB41710996CC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B511B8D-76DB-45E4-BFE8-E3DE735D2653}" type="pres">
      <dgm:prSet presAssocID="{44D29EAA-99F4-4D91-9CF6-77A0934B4CFF}" presName="Accent2" presStyleCnt="0"/>
      <dgm:spPr/>
    </dgm:pt>
    <dgm:pt modelId="{3DC56007-4E55-4404-96AB-4926A34154AE}" type="pres">
      <dgm:prSet presAssocID="{44D29EAA-99F4-4D91-9CF6-77A0934B4CFF}" presName="Accent" presStyleLbl="node1" presStyleIdx="1" presStyleCnt="4" custLinFactNeighborX="-13952" custLinFactNeighborY="-3724"/>
      <dgm:spPr>
        <a:solidFill>
          <a:srgbClr val="69B3E7">
            <a:alpha val="60000"/>
          </a:srgbClr>
        </a:solidFill>
      </dgm:spPr>
    </dgm:pt>
    <dgm:pt modelId="{D7F45B11-5F0A-4BC7-B2B3-DAC46E049A51}" type="pres">
      <dgm:prSet presAssocID="{44D29EAA-99F4-4D91-9CF6-77A0934B4CFF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547F3085-8DD1-4DBE-BEB6-E93F214D5A0F}" type="pres">
      <dgm:prSet presAssocID="{A1EA847F-B000-4E38-9A53-F7E188085475}" presName="Accent3" presStyleCnt="0"/>
      <dgm:spPr/>
    </dgm:pt>
    <dgm:pt modelId="{189F0629-D563-4FBF-A465-E843335A5D6A}" type="pres">
      <dgm:prSet presAssocID="{A1EA847F-B000-4E38-9A53-F7E188085475}" presName="Accent" presStyleLbl="node1" presStyleIdx="2" presStyleCnt="4" custLinFactNeighborX="4655" custLinFactNeighborY="-1104"/>
      <dgm:spPr>
        <a:solidFill>
          <a:srgbClr val="69B3E7">
            <a:alpha val="60000"/>
          </a:srgbClr>
        </a:solidFill>
      </dgm:spPr>
    </dgm:pt>
    <dgm:pt modelId="{568C7C6D-29B3-47CA-8BEE-67E33D5F5903}" type="pres">
      <dgm:prSet presAssocID="{A1EA847F-B000-4E38-9A53-F7E18808547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354B21EB-5456-4143-8201-0C3C2A9F51EC}" type="pres">
      <dgm:prSet presAssocID="{B9F0D030-B870-4B82-B0ED-3B83B17AD2F7}" presName="Accent4" presStyleCnt="0"/>
      <dgm:spPr/>
    </dgm:pt>
    <dgm:pt modelId="{58FC974C-3F35-42BC-8415-18ED01A6F0F3}" type="pres">
      <dgm:prSet presAssocID="{B9F0D030-B870-4B82-B0ED-3B83B17AD2F7}" presName="Accent" presStyleLbl="node1" presStyleIdx="3" presStyleCnt="4" custLinFactNeighborX="-8338" custLinFactNeighborY="15885"/>
      <dgm:spPr>
        <a:solidFill>
          <a:srgbClr val="69B3E7">
            <a:alpha val="60000"/>
          </a:srgbClr>
        </a:solidFill>
      </dgm:spPr>
    </dgm:pt>
    <dgm:pt modelId="{13D0718A-3BF6-4378-A6D7-D3D76618AECF}" type="pres">
      <dgm:prSet presAssocID="{B9F0D030-B870-4B82-B0ED-3B83B17AD2F7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38F509D-6C06-495E-9A74-C6D0659C7D17}" srcId="{3BB86766-FF03-4C7B-980C-68EE52CE96FA}" destId="{44D29EAA-99F4-4D91-9CF6-77A0934B4CFF}" srcOrd="1" destOrd="0" parTransId="{6BA51873-E541-4A78-87A0-B4235DDD1A2F}" sibTransId="{42934B83-4D3B-42E8-A4CC-5D591E8706F3}"/>
    <dgm:cxn modelId="{0E03DED0-7AAE-4252-B64C-22762170C111}" srcId="{3BB86766-FF03-4C7B-980C-68EE52CE96FA}" destId="{85BF5777-79CD-45AE-9EFD-BB41710996CC}" srcOrd="0" destOrd="0" parTransId="{A3A0BE5C-05D0-4EB6-8A49-47E08C7073FB}" sibTransId="{FB3DB055-B278-4C55-92F6-5F46569EDC33}"/>
    <dgm:cxn modelId="{31DA35A5-6753-4396-8A6C-34BD988C1F78}" srcId="{3BB86766-FF03-4C7B-980C-68EE52CE96FA}" destId="{A1EA847F-B000-4E38-9A53-F7E188085475}" srcOrd="2" destOrd="0" parTransId="{FE16AF14-80A4-4771-8D14-A971CAE57AB5}" sibTransId="{F5BE7D03-DE02-453C-A6C3-AD432317B963}"/>
    <dgm:cxn modelId="{7D135C12-9DED-47D5-AA78-5551D6FF2DC7}" type="presOf" srcId="{B9F0D030-B870-4B82-B0ED-3B83B17AD2F7}" destId="{13D0718A-3BF6-4378-A6D7-D3D76618AECF}" srcOrd="0" destOrd="0" presId="urn:microsoft.com/office/officeart/2009/layout/CircleArrowProcess"/>
    <dgm:cxn modelId="{71415A24-8D86-4A90-9BFD-A74454332597}" type="presOf" srcId="{3BB86766-FF03-4C7B-980C-68EE52CE96FA}" destId="{977E63AE-4205-439D-805F-927210E689CD}" srcOrd="0" destOrd="0" presId="urn:microsoft.com/office/officeart/2009/layout/CircleArrowProcess"/>
    <dgm:cxn modelId="{1D6262C2-A0B4-4784-98F7-0CB4C422D1F7}" type="presOf" srcId="{44D29EAA-99F4-4D91-9CF6-77A0934B4CFF}" destId="{D7F45B11-5F0A-4BC7-B2B3-DAC46E049A51}" srcOrd="0" destOrd="0" presId="urn:microsoft.com/office/officeart/2009/layout/CircleArrowProcess"/>
    <dgm:cxn modelId="{A526EFD6-8A2E-4FAF-82E5-EEA294F8C553}" srcId="{3BB86766-FF03-4C7B-980C-68EE52CE96FA}" destId="{B9F0D030-B870-4B82-B0ED-3B83B17AD2F7}" srcOrd="3" destOrd="0" parTransId="{204FBDE9-D285-439E-9B97-797164F7F28E}" sibTransId="{BA744964-626F-46AF-8074-A5F7C695392A}"/>
    <dgm:cxn modelId="{FBCAD9FE-EFB2-4A41-B24C-5AC80C48D358}" type="presOf" srcId="{A1EA847F-B000-4E38-9A53-F7E188085475}" destId="{568C7C6D-29B3-47CA-8BEE-67E33D5F5903}" srcOrd="0" destOrd="0" presId="urn:microsoft.com/office/officeart/2009/layout/CircleArrowProcess"/>
    <dgm:cxn modelId="{DF1FF6D7-D571-41D6-B36F-20D899394422}" type="presOf" srcId="{85BF5777-79CD-45AE-9EFD-BB41710996CC}" destId="{FC7117AC-E096-4C2E-ADB3-798F206705B8}" srcOrd="0" destOrd="0" presId="urn:microsoft.com/office/officeart/2009/layout/CircleArrowProcess"/>
    <dgm:cxn modelId="{58F79A04-6BCC-416C-B72D-1C9706D9F612}" type="presParOf" srcId="{977E63AE-4205-439D-805F-927210E689CD}" destId="{5C0AFE21-F994-4699-9B7D-104CE5BBCD48}" srcOrd="0" destOrd="0" presId="urn:microsoft.com/office/officeart/2009/layout/CircleArrowProcess"/>
    <dgm:cxn modelId="{9ABA3A49-3CCC-4A1E-98A5-183D70EFC89D}" type="presParOf" srcId="{5C0AFE21-F994-4699-9B7D-104CE5BBCD48}" destId="{4FFB2BC9-1B96-4415-BBBD-2C057310576B}" srcOrd="0" destOrd="0" presId="urn:microsoft.com/office/officeart/2009/layout/CircleArrowProcess"/>
    <dgm:cxn modelId="{F86965AC-B190-4004-8265-5D9CDB921B97}" type="presParOf" srcId="{977E63AE-4205-439D-805F-927210E689CD}" destId="{FC7117AC-E096-4C2E-ADB3-798F206705B8}" srcOrd="1" destOrd="0" presId="urn:microsoft.com/office/officeart/2009/layout/CircleArrowProcess"/>
    <dgm:cxn modelId="{B767216E-3549-4B49-B14C-0F56FE64F74A}" type="presParOf" srcId="{977E63AE-4205-439D-805F-927210E689CD}" destId="{BB511B8D-76DB-45E4-BFE8-E3DE735D2653}" srcOrd="2" destOrd="0" presId="urn:microsoft.com/office/officeart/2009/layout/CircleArrowProcess"/>
    <dgm:cxn modelId="{864BDEA1-EC23-4237-8A08-7D83FA1142C3}" type="presParOf" srcId="{BB511B8D-76DB-45E4-BFE8-E3DE735D2653}" destId="{3DC56007-4E55-4404-96AB-4926A34154AE}" srcOrd="0" destOrd="0" presId="urn:microsoft.com/office/officeart/2009/layout/CircleArrowProcess"/>
    <dgm:cxn modelId="{C0998A21-690F-4308-A8DA-5923DF9AD617}" type="presParOf" srcId="{977E63AE-4205-439D-805F-927210E689CD}" destId="{D7F45B11-5F0A-4BC7-B2B3-DAC46E049A51}" srcOrd="3" destOrd="0" presId="urn:microsoft.com/office/officeart/2009/layout/CircleArrowProcess"/>
    <dgm:cxn modelId="{8D15FF28-01F8-4982-8651-EA1BC513FE5E}" type="presParOf" srcId="{977E63AE-4205-439D-805F-927210E689CD}" destId="{547F3085-8DD1-4DBE-BEB6-E93F214D5A0F}" srcOrd="4" destOrd="0" presId="urn:microsoft.com/office/officeart/2009/layout/CircleArrowProcess"/>
    <dgm:cxn modelId="{8AF31D0C-BD1C-489A-974D-6D880D3C20B1}" type="presParOf" srcId="{547F3085-8DD1-4DBE-BEB6-E93F214D5A0F}" destId="{189F0629-D563-4FBF-A465-E843335A5D6A}" srcOrd="0" destOrd="0" presId="urn:microsoft.com/office/officeart/2009/layout/CircleArrowProcess"/>
    <dgm:cxn modelId="{3462C97B-D819-45A4-B559-7C70574CE7D0}" type="presParOf" srcId="{977E63AE-4205-439D-805F-927210E689CD}" destId="{568C7C6D-29B3-47CA-8BEE-67E33D5F5903}" srcOrd="5" destOrd="0" presId="urn:microsoft.com/office/officeart/2009/layout/CircleArrowProcess"/>
    <dgm:cxn modelId="{F8A18BBC-280D-40A5-A4AB-7FAAD8EC1201}" type="presParOf" srcId="{977E63AE-4205-439D-805F-927210E689CD}" destId="{354B21EB-5456-4143-8201-0C3C2A9F51EC}" srcOrd="6" destOrd="0" presId="urn:microsoft.com/office/officeart/2009/layout/CircleArrowProcess"/>
    <dgm:cxn modelId="{F120C3C9-3F13-4383-8F64-82C416A8B414}" type="presParOf" srcId="{354B21EB-5456-4143-8201-0C3C2A9F51EC}" destId="{58FC974C-3F35-42BC-8415-18ED01A6F0F3}" srcOrd="0" destOrd="0" presId="urn:microsoft.com/office/officeart/2009/layout/CircleArrowProcess"/>
    <dgm:cxn modelId="{24FF36C6-905A-4373-B432-5E66AC60411C}" type="presParOf" srcId="{977E63AE-4205-439D-805F-927210E689CD}" destId="{13D0718A-3BF6-4378-A6D7-D3D76618AECF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E492D-7B3A-460B-BD15-444A2CA7E559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8E57029-6485-444F-A067-30CB7D8F1669}">
      <dgm:prSet phldrT="[Текст]" phldr="1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67413CB7-DD4A-4AA1-B7C9-3847621A5D7C}" type="parTrans" cxnId="{CEBE5C05-0098-40C9-9B2E-C3E1A33F52EC}">
      <dgm:prSet/>
      <dgm:spPr/>
      <dgm:t>
        <a:bodyPr/>
        <a:lstStyle/>
        <a:p>
          <a:endParaRPr lang="ru-RU"/>
        </a:p>
      </dgm:t>
    </dgm:pt>
    <dgm:pt modelId="{D85E7138-525D-4DE6-A9DD-8783E70E4AFD}" type="sibTrans" cxnId="{CEBE5C05-0098-40C9-9B2E-C3E1A33F52EC}">
      <dgm:prSet/>
      <dgm:spPr/>
      <dgm:t>
        <a:bodyPr/>
        <a:lstStyle/>
        <a:p>
          <a:endParaRPr lang="ru-RU"/>
        </a:p>
      </dgm:t>
    </dgm:pt>
    <dgm:pt modelId="{85A163A1-92F7-4CE1-AEBA-88085EEDA273}">
      <dgm:prSet phldrT="[Текст]" phldr="1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1AD3EBEB-CAA1-4291-AF2C-F31178DF08D1}" type="parTrans" cxnId="{15345FF4-4EFC-464B-A5AC-A0C0D06DEFB0}">
      <dgm:prSet/>
      <dgm:spPr/>
      <dgm:t>
        <a:bodyPr/>
        <a:lstStyle/>
        <a:p>
          <a:endParaRPr lang="ru-RU"/>
        </a:p>
      </dgm:t>
    </dgm:pt>
    <dgm:pt modelId="{1BBE8399-EC46-4291-8693-0378B8E9B5AA}" type="sibTrans" cxnId="{15345FF4-4EFC-464B-A5AC-A0C0D06DEFB0}">
      <dgm:prSet/>
      <dgm:spPr/>
      <dgm:t>
        <a:bodyPr/>
        <a:lstStyle/>
        <a:p>
          <a:endParaRPr lang="ru-RU"/>
        </a:p>
      </dgm:t>
    </dgm:pt>
    <dgm:pt modelId="{DA0D08E1-BAEF-440A-89D2-DBEEF0925373}">
      <dgm:prSet phldrT="[Текст]" phldr="1"/>
      <dgm:spPr>
        <a:solidFill>
          <a:srgbClr val="3150B5"/>
        </a:solidFill>
      </dgm:spPr>
      <dgm:t>
        <a:bodyPr/>
        <a:lstStyle/>
        <a:p>
          <a:endParaRPr lang="ru-RU" dirty="0"/>
        </a:p>
      </dgm:t>
    </dgm:pt>
    <dgm:pt modelId="{47CD13BE-6913-46AD-AAD6-3EA92AD1E4EB}" type="parTrans" cxnId="{4B28D139-7037-455A-ABC5-0286507A68FE}">
      <dgm:prSet/>
      <dgm:spPr/>
      <dgm:t>
        <a:bodyPr/>
        <a:lstStyle/>
        <a:p>
          <a:endParaRPr lang="ru-RU"/>
        </a:p>
      </dgm:t>
    </dgm:pt>
    <dgm:pt modelId="{AF4FD276-3D96-44E3-A488-468532CD7906}" type="sibTrans" cxnId="{4B28D139-7037-455A-ABC5-0286507A68FE}">
      <dgm:prSet/>
      <dgm:spPr/>
      <dgm:t>
        <a:bodyPr/>
        <a:lstStyle/>
        <a:p>
          <a:endParaRPr lang="ru-RU"/>
        </a:p>
      </dgm:t>
    </dgm:pt>
    <dgm:pt modelId="{59937D63-B276-470C-BD59-D9DDFAF90F8A}">
      <dgm:prSet/>
      <dgm:spPr>
        <a:solidFill>
          <a:srgbClr val="3150B5"/>
        </a:solidFill>
      </dgm:spPr>
      <dgm:t>
        <a:bodyPr/>
        <a:lstStyle/>
        <a:p>
          <a:endParaRPr lang="ru-RU"/>
        </a:p>
      </dgm:t>
    </dgm:pt>
    <dgm:pt modelId="{7C92F49F-9DC4-427A-A3C2-DC3E4EBCF361}" type="parTrans" cxnId="{B73DF959-2340-4357-A978-121CFE8B2C3B}">
      <dgm:prSet/>
      <dgm:spPr/>
      <dgm:t>
        <a:bodyPr/>
        <a:lstStyle/>
        <a:p>
          <a:endParaRPr lang="ru-RU"/>
        </a:p>
      </dgm:t>
    </dgm:pt>
    <dgm:pt modelId="{B555201E-E253-4BF2-8700-CADDBFA02FB4}" type="sibTrans" cxnId="{B73DF959-2340-4357-A978-121CFE8B2C3B}">
      <dgm:prSet/>
      <dgm:spPr/>
      <dgm:t>
        <a:bodyPr/>
        <a:lstStyle/>
        <a:p>
          <a:endParaRPr lang="ru-RU"/>
        </a:p>
      </dgm:t>
    </dgm:pt>
    <dgm:pt modelId="{2B6EB06C-6752-4490-85C9-5D6DB7A77770}" type="pres">
      <dgm:prSet presAssocID="{68CE492D-7B3A-460B-BD15-444A2CA7E559}" presName="Name0" presStyleCnt="0">
        <dgm:presLayoutVars>
          <dgm:dir/>
          <dgm:resizeHandles val="exact"/>
        </dgm:presLayoutVars>
      </dgm:prSet>
      <dgm:spPr/>
    </dgm:pt>
    <dgm:pt modelId="{293E3817-3E9D-4F5D-B1F6-305F665C888B}" type="pres">
      <dgm:prSet presAssocID="{28E57029-6485-444F-A067-30CB7D8F166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5A2CDA-7F79-4A20-A5FA-F6DDDF3CB077}" type="pres">
      <dgm:prSet presAssocID="{D85E7138-525D-4DE6-A9DD-8783E70E4AFD}" presName="sibTrans" presStyleCnt="0"/>
      <dgm:spPr/>
    </dgm:pt>
    <dgm:pt modelId="{1ACFBE16-8605-4217-9D66-CFC9AFE4971E}" type="pres">
      <dgm:prSet presAssocID="{59937D63-B276-470C-BD59-D9DDFAF90F8A}" presName="node" presStyleLbl="node1" presStyleIdx="1" presStyleCnt="4" custScaleY="76111">
        <dgm:presLayoutVars>
          <dgm:bulletEnabled val="1"/>
        </dgm:presLayoutVars>
      </dgm:prSet>
      <dgm:spPr/>
    </dgm:pt>
    <dgm:pt modelId="{01ED37DF-1BC0-46A1-BEBF-473A0B017FDA}" type="pres">
      <dgm:prSet presAssocID="{B555201E-E253-4BF2-8700-CADDBFA02FB4}" presName="sibTrans" presStyleCnt="0"/>
      <dgm:spPr/>
    </dgm:pt>
    <dgm:pt modelId="{D3A907A6-A9A2-4811-98C4-81D21DB21169}" type="pres">
      <dgm:prSet presAssocID="{85A163A1-92F7-4CE1-AEBA-88085EEDA273}" presName="node" presStyleLbl="node1" presStyleIdx="2" presStyleCnt="4" custScaleY="56125" custLinFactNeighborY="-6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053D96-F23B-41BD-B2AB-43B6E100F903}" type="pres">
      <dgm:prSet presAssocID="{1BBE8399-EC46-4291-8693-0378B8E9B5AA}" presName="sibTrans" presStyleCnt="0"/>
      <dgm:spPr/>
    </dgm:pt>
    <dgm:pt modelId="{B5BEF3AA-3AB8-43E2-9415-3A31C67CB297}" type="pres">
      <dgm:prSet presAssocID="{DA0D08E1-BAEF-440A-89D2-DBEEF0925373}" presName="node" presStyleLbl="node1" presStyleIdx="3" presStyleCnt="4" custScaleY="389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5345FF4-4EFC-464B-A5AC-A0C0D06DEFB0}" srcId="{68CE492D-7B3A-460B-BD15-444A2CA7E559}" destId="{85A163A1-92F7-4CE1-AEBA-88085EEDA273}" srcOrd="2" destOrd="0" parTransId="{1AD3EBEB-CAA1-4291-AF2C-F31178DF08D1}" sibTransId="{1BBE8399-EC46-4291-8693-0378B8E9B5AA}"/>
    <dgm:cxn modelId="{B73DF959-2340-4357-A978-121CFE8B2C3B}" srcId="{68CE492D-7B3A-460B-BD15-444A2CA7E559}" destId="{59937D63-B276-470C-BD59-D9DDFAF90F8A}" srcOrd="1" destOrd="0" parTransId="{7C92F49F-9DC4-427A-A3C2-DC3E4EBCF361}" sibTransId="{B555201E-E253-4BF2-8700-CADDBFA02FB4}"/>
    <dgm:cxn modelId="{F5987470-C072-469A-B649-BFFF01821588}" type="presOf" srcId="{68CE492D-7B3A-460B-BD15-444A2CA7E559}" destId="{2B6EB06C-6752-4490-85C9-5D6DB7A77770}" srcOrd="0" destOrd="0" presId="urn:microsoft.com/office/officeart/2005/8/layout/hList6"/>
    <dgm:cxn modelId="{F939F162-7DAC-4B04-9462-BB497A1ED704}" type="presOf" srcId="{85A163A1-92F7-4CE1-AEBA-88085EEDA273}" destId="{D3A907A6-A9A2-4811-98C4-81D21DB21169}" srcOrd="0" destOrd="0" presId="urn:microsoft.com/office/officeart/2005/8/layout/hList6"/>
    <dgm:cxn modelId="{9939806D-6534-432D-8510-547BA76F2F8E}" type="presOf" srcId="{59937D63-B276-470C-BD59-D9DDFAF90F8A}" destId="{1ACFBE16-8605-4217-9D66-CFC9AFE4971E}" srcOrd="0" destOrd="0" presId="urn:microsoft.com/office/officeart/2005/8/layout/hList6"/>
    <dgm:cxn modelId="{CEBE5C05-0098-40C9-9B2E-C3E1A33F52EC}" srcId="{68CE492D-7B3A-460B-BD15-444A2CA7E559}" destId="{28E57029-6485-444F-A067-30CB7D8F1669}" srcOrd="0" destOrd="0" parTransId="{67413CB7-DD4A-4AA1-B7C9-3847621A5D7C}" sibTransId="{D85E7138-525D-4DE6-A9DD-8783E70E4AFD}"/>
    <dgm:cxn modelId="{4B28D139-7037-455A-ABC5-0286507A68FE}" srcId="{68CE492D-7B3A-460B-BD15-444A2CA7E559}" destId="{DA0D08E1-BAEF-440A-89D2-DBEEF0925373}" srcOrd="3" destOrd="0" parTransId="{47CD13BE-6913-46AD-AAD6-3EA92AD1E4EB}" sibTransId="{AF4FD276-3D96-44E3-A488-468532CD7906}"/>
    <dgm:cxn modelId="{4341DC73-F6E0-45BA-9132-3B605F6C4185}" type="presOf" srcId="{28E57029-6485-444F-A067-30CB7D8F1669}" destId="{293E3817-3E9D-4F5D-B1F6-305F665C888B}" srcOrd="0" destOrd="0" presId="urn:microsoft.com/office/officeart/2005/8/layout/hList6"/>
    <dgm:cxn modelId="{CB1A053E-8379-48F1-81C5-56AAA9F4368C}" type="presOf" srcId="{DA0D08E1-BAEF-440A-89D2-DBEEF0925373}" destId="{B5BEF3AA-3AB8-43E2-9415-3A31C67CB297}" srcOrd="0" destOrd="0" presId="urn:microsoft.com/office/officeart/2005/8/layout/hList6"/>
    <dgm:cxn modelId="{576DD3F3-5DA2-44F9-9CE0-165426C3B0C9}" type="presParOf" srcId="{2B6EB06C-6752-4490-85C9-5D6DB7A77770}" destId="{293E3817-3E9D-4F5D-B1F6-305F665C888B}" srcOrd="0" destOrd="0" presId="urn:microsoft.com/office/officeart/2005/8/layout/hList6"/>
    <dgm:cxn modelId="{5827E915-5148-44C2-85D7-39137985D22A}" type="presParOf" srcId="{2B6EB06C-6752-4490-85C9-5D6DB7A77770}" destId="{865A2CDA-7F79-4A20-A5FA-F6DDDF3CB077}" srcOrd="1" destOrd="0" presId="urn:microsoft.com/office/officeart/2005/8/layout/hList6"/>
    <dgm:cxn modelId="{3E47F519-DBE8-49BA-A16D-B27112A017EE}" type="presParOf" srcId="{2B6EB06C-6752-4490-85C9-5D6DB7A77770}" destId="{1ACFBE16-8605-4217-9D66-CFC9AFE4971E}" srcOrd="2" destOrd="0" presId="urn:microsoft.com/office/officeart/2005/8/layout/hList6"/>
    <dgm:cxn modelId="{7016A2D6-B028-4BFE-8C82-C96B28E73F06}" type="presParOf" srcId="{2B6EB06C-6752-4490-85C9-5D6DB7A77770}" destId="{01ED37DF-1BC0-46A1-BEBF-473A0B017FDA}" srcOrd="3" destOrd="0" presId="urn:microsoft.com/office/officeart/2005/8/layout/hList6"/>
    <dgm:cxn modelId="{1FCFC542-1948-48D0-BF46-0C90EF294C9F}" type="presParOf" srcId="{2B6EB06C-6752-4490-85C9-5D6DB7A77770}" destId="{D3A907A6-A9A2-4811-98C4-81D21DB21169}" srcOrd="4" destOrd="0" presId="urn:microsoft.com/office/officeart/2005/8/layout/hList6"/>
    <dgm:cxn modelId="{D4AF6BD9-71A4-4D55-BBAA-B93E0F097F8E}" type="presParOf" srcId="{2B6EB06C-6752-4490-85C9-5D6DB7A77770}" destId="{A1053D96-F23B-41BD-B2AB-43B6E100F903}" srcOrd="5" destOrd="0" presId="urn:microsoft.com/office/officeart/2005/8/layout/hList6"/>
    <dgm:cxn modelId="{CBF8DFDA-9613-4928-AD56-51E385106DDF}" type="presParOf" srcId="{2B6EB06C-6752-4490-85C9-5D6DB7A77770}" destId="{B5BEF3AA-3AB8-43E2-9415-3A31C67CB297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B2BC9-1B96-4415-BBBD-2C057310576B}">
      <dsp:nvSpPr>
        <dsp:cNvPr id="0" name=""/>
        <dsp:cNvSpPr/>
      </dsp:nvSpPr>
      <dsp:spPr>
        <a:xfrm>
          <a:off x="823636" y="405072"/>
          <a:ext cx="1552318" cy="155247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69B3E7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117AC-E096-4C2E-ADB3-798F206705B8}">
      <dsp:nvSpPr>
        <dsp:cNvPr id="0" name=""/>
        <dsp:cNvSpPr/>
      </dsp:nvSpPr>
      <dsp:spPr>
        <a:xfrm>
          <a:off x="1238127" y="1212846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1238127" y="1212846"/>
        <a:ext cx="866281" cy="433096"/>
      </dsp:txXfrm>
    </dsp:sp>
    <dsp:sp modelId="{3DC56007-4E55-4404-96AB-4926A34154AE}">
      <dsp:nvSpPr>
        <dsp:cNvPr id="0" name=""/>
        <dsp:cNvSpPr/>
      </dsp:nvSpPr>
      <dsp:spPr>
        <a:xfrm>
          <a:off x="247572" y="1485206"/>
          <a:ext cx="1552318" cy="155247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69B3E7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5B11-5F0A-4BC7-B2B3-DAC46E049A51}">
      <dsp:nvSpPr>
        <dsp:cNvPr id="0" name=""/>
        <dsp:cNvSpPr/>
      </dsp:nvSpPr>
      <dsp:spPr>
        <a:xfrm>
          <a:off x="805132" y="2106621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000" kern="1200"/>
        </a:p>
      </dsp:txBody>
      <dsp:txXfrm>
        <a:off x="805132" y="2106621"/>
        <a:ext cx="866281" cy="433096"/>
      </dsp:txXfrm>
    </dsp:sp>
    <dsp:sp modelId="{189F0629-D563-4FBF-A465-E843335A5D6A}">
      <dsp:nvSpPr>
        <dsp:cNvPr id="0" name=""/>
        <dsp:cNvSpPr/>
      </dsp:nvSpPr>
      <dsp:spPr>
        <a:xfrm>
          <a:off x="967661" y="2421303"/>
          <a:ext cx="1552318" cy="155247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69B3E7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7C6D-29B3-47CA-8BEE-67E33D5F5903}">
      <dsp:nvSpPr>
        <dsp:cNvPr id="0" name=""/>
        <dsp:cNvSpPr/>
      </dsp:nvSpPr>
      <dsp:spPr>
        <a:xfrm>
          <a:off x="1238127" y="3000397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1238127" y="3000397"/>
        <a:ext cx="866281" cy="433096"/>
      </dsp:txXfrm>
    </dsp:sp>
    <dsp:sp modelId="{58FC974C-3F35-42BC-8415-18ED01A6F0F3}">
      <dsp:nvSpPr>
        <dsp:cNvPr id="0" name=""/>
        <dsp:cNvSpPr/>
      </dsp:nvSpPr>
      <dsp:spPr>
        <a:xfrm>
          <a:off x="463604" y="3645444"/>
          <a:ext cx="1333637" cy="133428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69B3E7">
            <a:alpha val="6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0718A-3BF6-4378-A6D7-D3D76618AECF}">
      <dsp:nvSpPr>
        <dsp:cNvPr id="0" name=""/>
        <dsp:cNvSpPr/>
      </dsp:nvSpPr>
      <dsp:spPr>
        <a:xfrm>
          <a:off x="805132" y="3894172"/>
          <a:ext cx="866281" cy="433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805132" y="3894172"/>
        <a:ext cx="866281" cy="433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E3817-3E9D-4F5D-B1F6-305F665C888B}">
      <dsp:nvSpPr>
        <dsp:cNvPr id="0" name=""/>
        <dsp:cNvSpPr/>
      </dsp:nvSpPr>
      <dsp:spPr>
        <a:xfrm rot="16200000">
          <a:off x="-933995" y="935922"/>
          <a:ext cx="3762741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5400000">
        <a:off x="1928" y="752547"/>
        <a:ext cx="1890895" cy="2257645"/>
      </dsp:txXfrm>
    </dsp:sp>
    <dsp:sp modelId="{1ACFBE16-8605-4217-9D66-CFC9AFE4971E}">
      <dsp:nvSpPr>
        <dsp:cNvPr id="0" name=""/>
        <dsp:cNvSpPr/>
      </dsp:nvSpPr>
      <dsp:spPr>
        <a:xfrm rot="16200000">
          <a:off x="1548157" y="935922"/>
          <a:ext cx="2863859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 rot="5400000">
        <a:off x="2034639" y="1022212"/>
        <a:ext cx="1890895" cy="1718315"/>
      </dsp:txXfrm>
    </dsp:sp>
    <dsp:sp modelId="{D3A907A6-A9A2-4811-98C4-81D21DB21169}">
      <dsp:nvSpPr>
        <dsp:cNvPr id="0" name=""/>
        <dsp:cNvSpPr/>
      </dsp:nvSpPr>
      <dsp:spPr>
        <a:xfrm rot="16200000">
          <a:off x="3956881" y="912330"/>
          <a:ext cx="2111838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5400000">
        <a:off x="4067353" y="1224226"/>
        <a:ext cx="1890895" cy="1267102"/>
      </dsp:txXfrm>
    </dsp:sp>
    <dsp:sp modelId="{B5BEF3AA-3AB8-43E2-9415-3A31C67CB297}">
      <dsp:nvSpPr>
        <dsp:cNvPr id="0" name=""/>
        <dsp:cNvSpPr/>
      </dsp:nvSpPr>
      <dsp:spPr>
        <a:xfrm rot="16200000">
          <a:off x="6312757" y="935922"/>
          <a:ext cx="1465512" cy="1890895"/>
        </a:xfrm>
        <a:prstGeom prst="flowChartManualOperation">
          <a:avLst/>
        </a:prstGeom>
        <a:solidFill>
          <a:srgbClr val="3150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0" rIns="228203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 dirty="0"/>
        </a:p>
      </dsp:txBody>
      <dsp:txXfrm rot="5400000">
        <a:off x="6100066" y="1441715"/>
        <a:ext cx="1890895" cy="87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ED20-9A1F-4A0A-9A1B-387BB55F497A}" type="datetimeFigureOut">
              <a:rPr lang="ru-RU" smtClean="0"/>
              <a:t>11.05.2022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9ED0F-ED7C-4DA3-9415-27EE70D41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265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5BF1268-065A-4DFC-AE4F-01EF5306586C}" type="slidenum">
              <a:rPr lang="ru-RU" sz="1400" b="0" strike="noStrike" spc="-1">
                <a:latin typeface="Times New Roman"/>
              </a:rPr>
              <a:pPr algn="r"/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61207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BF1268-065A-4DFC-AE4F-01EF5306586C}" type="slidenum">
              <a:rPr lang="ru-RU" sz="1400" b="0" strike="noStrike" spc="-1" smtClean="0">
                <a:latin typeface="Times New Roman"/>
              </a:rPr>
              <a:pPr algn="r"/>
              <a:t>1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sz="1400" b="0" strike="noStrike" spc="-1" smtClean="0">
                <a:latin typeface="Times New Roman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25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5BF1268-065A-4DFC-AE4F-01EF5306586C}" type="slidenum">
              <a:rPr lang="ru-RU" sz="1400" b="0" strike="noStrike" spc="-1" smtClean="0">
                <a:latin typeface="Times New Roman"/>
              </a:rPr>
              <a:pPr algn="r"/>
              <a:t>7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sz="1400" b="0" strike="noStrike" spc="-1" smtClean="0">
                <a:latin typeface="Times New Roman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259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ru-RU" sz="2400" b="0" strike="noStrike" spc="-1" smtClean="0">
                <a:latin typeface="Times New Roman"/>
              </a:rPr>
              <a:t>&lt;нижний колонтитул&gt;</a:t>
            </a:r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E6BA688-560F-436B-85D1-68CB4FD32F11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chart" Target="../charts/char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3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35360" y="1268760"/>
            <a:ext cx="9911416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pc="-1" dirty="0" smtClean="0">
                <a:solidFill>
                  <a:srgbClr val="0070C0"/>
                </a:solidFill>
                <a:latin typeface="Montserrat SemiBold"/>
              </a:rPr>
              <a:t>Анализ рынка труда.</a:t>
            </a:r>
            <a:endParaRPr lang="ru-RU" sz="3600" b="1" spc="-1" dirty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rgbClr val="0070C0"/>
                </a:solidFill>
                <a:latin typeface="Montserrat SemiBold"/>
              </a:rPr>
              <a:t>Возможности и перспективы </a:t>
            </a:r>
          </a:p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rgbClr val="0070C0"/>
                </a:solidFill>
                <a:latin typeface="Montserrat SemiBold"/>
              </a:rPr>
              <a:t>для выпускника СПО</a:t>
            </a:r>
            <a:endParaRPr lang="ru-RU" sz="3200" b="1" spc="-1" dirty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endParaRPr lang="ru-RU" sz="3200" b="1" strike="noStrike" spc="-1" dirty="0" smtClean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0070C0"/>
                </a:solidFill>
                <a:latin typeface="Montserrat SemiBold"/>
              </a:rPr>
              <a:t>Варнавская Ирина Павловна</a:t>
            </a:r>
          </a:p>
          <a:p>
            <a:pPr>
              <a:lnSpc>
                <a:spcPct val="100000"/>
              </a:lnSpc>
            </a:pPr>
            <a:r>
              <a:rPr lang="ru-RU" sz="2400" b="0" i="1" strike="noStrike" spc="-1" dirty="0" smtClean="0">
                <a:solidFill>
                  <a:srgbClr val="0070C0"/>
                </a:solidFill>
                <a:latin typeface="Arial"/>
              </a:rPr>
              <a:t>заместитель Министра труда и социального </a:t>
            </a:r>
          </a:p>
          <a:p>
            <a:pPr>
              <a:lnSpc>
                <a:spcPct val="100000"/>
              </a:lnSpc>
            </a:pPr>
            <a:r>
              <a:rPr lang="ru-RU" sz="2400" b="0" i="1" strike="noStrike" spc="-1" dirty="0" smtClean="0">
                <a:solidFill>
                  <a:srgbClr val="0070C0"/>
                </a:solidFill>
                <a:latin typeface="Arial"/>
              </a:rPr>
              <a:t>развития Омской области</a:t>
            </a:r>
            <a:endParaRPr lang="ru-RU" sz="2400" b="0" i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90" name="Graphic 8"/>
          <p:cNvPicPr/>
          <p:nvPr/>
        </p:nvPicPr>
        <p:blipFill>
          <a:blip r:embed="rId4" cstate="print"/>
          <a:stretch/>
        </p:blipFill>
        <p:spPr>
          <a:xfrm>
            <a:off x="10201680" y="5708160"/>
            <a:ext cx="1371240" cy="539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270808" y="1281616"/>
            <a:ext cx="6857640" cy="5531760"/>
          </a:xfrm>
          <a:custGeom>
            <a:avLst/>
            <a:gdLst/>
            <a:ahLst/>
            <a:cxnLst/>
            <a:rect l="l" t="t" r="r" b="b"/>
            <a:pathLst>
              <a:path w="13716103" h="11064564">
                <a:moveTo>
                  <a:pt x="103" y="11064240"/>
                </a:moveTo>
                <a:cubicBezTo>
                  <a:pt x="-15137" y="11099292"/>
                  <a:pt x="1656280" y="8282770"/>
                  <a:pt x="1646023" y="8284464"/>
                </a:cubicBezTo>
                <a:cubicBezTo>
                  <a:pt x="1635766" y="8286158"/>
                  <a:pt x="4174944" y="8295298"/>
                  <a:pt x="4205762" y="8287656"/>
                </a:cubicBezTo>
                <a:cubicBezTo>
                  <a:pt x="4236580" y="8280014"/>
                  <a:pt x="5386256" y="6243708"/>
                  <a:pt x="5401450" y="6235628"/>
                </a:cubicBezTo>
                <a:cubicBezTo>
                  <a:pt x="5416644" y="6227548"/>
                  <a:pt x="10152991" y="6184392"/>
                  <a:pt x="10131655" y="6236208"/>
                </a:cubicBezTo>
                <a:cubicBezTo>
                  <a:pt x="10165183" y="6214872"/>
                  <a:pt x="12999823" y="1207008"/>
                  <a:pt x="13716103" y="0"/>
                </a:cubicBezTo>
              </a:path>
            </a:pathLst>
          </a:custGeom>
          <a:noFill/>
          <a:ln w="19080">
            <a:solidFill>
              <a:schemeClr val="accent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3480" y="5902560"/>
            <a:ext cx="165600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 smtClean="0">
                <a:solidFill>
                  <a:srgbClr val="0070C0"/>
                </a:solidFill>
                <a:latin typeface="Montserrat"/>
              </a:rPr>
              <a:t>12 мая  </a:t>
            </a:r>
            <a:r>
              <a:rPr lang="ru-RU" sz="1400" b="0" strike="noStrike" spc="-1" dirty="0" smtClean="0">
                <a:solidFill>
                  <a:srgbClr val="0070C0"/>
                </a:solidFill>
                <a:latin typeface="Montserrat"/>
              </a:rPr>
              <a:t>2022 года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8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8784" y="476672"/>
            <a:ext cx="8126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" b="1" dirty="0">
                <a:solidFill>
                  <a:srgbClr val="0033A0"/>
                </a:solidFill>
                <a:latin typeface="Montserrat"/>
              </a:rPr>
              <a:t>Кадровый центр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2328" y="179348"/>
            <a:ext cx="1022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0033A0"/>
                </a:solidFill>
                <a:latin typeface="Montserrat"/>
              </a:rPr>
              <a:t>Динамика основных показателей рынка труда Омской области</a:t>
            </a:r>
            <a:endParaRPr lang="ru-RU" dirty="0">
              <a:solidFill>
                <a:srgbClr val="0033A0"/>
              </a:solidFill>
              <a:latin typeface="Montserrat"/>
            </a:endParaRP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85039085"/>
              </p:ext>
            </p:extLst>
          </p:nvPr>
        </p:nvGraphicFramePr>
        <p:xfrm>
          <a:off x="68234" y="600308"/>
          <a:ext cx="6027766" cy="295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175485474"/>
              </p:ext>
            </p:extLst>
          </p:nvPr>
        </p:nvGraphicFramePr>
        <p:xfrm>
          <a:off x="21104" y="3686835"/>
          <a:ext cx="6051769" cy="2950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71715" y="1844824"/>
            <a:ext cx="727741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2019</a:t>
            </a:r>
          </a:p>
          <a:p>
            <a:pPr algn="ctr"/>
            <a:r>
              <a:rPr lang="ru-RU" sz="1100" b="1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1,2</a:t>
            </a:r>
            <a:endParaRPr lang="ru-RU" sz="1100" b="1" dirty="0">
              <a:solidFill>
                <a:srgbClr val="CF4520"/>
              </a:solidFill>
              <a:latin typeface="Montserrat" panose="000005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1919536" y="436602"/>
            <a:ext cx="1296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Сентябрь 2020</a:t>
            </a:r>
          </a:p>
          <a:p>
            <a:pPr algn="ctr"/>
            <a:r>
              <a:rPr lang="ru-RU" sz="1100" b="1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5,7</a:t>
            </a:r>
            <a:endParaRPr lang="ru-RU" sz="1100" b="1" dirty="0">
              <a:solidFill>
                <a:srgbClr val="CF4520"/>
              </a:solidFill>
              <a:latin typeface="Montserrat" panose="000005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803473" y="1810271"/>
            <a:ext cx="644455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2021</a:t>
            </a:r>
          </a:p>
          <a:p>
            <a:pPr algn="ctr"/>
            <a:r>
              <a:rPr lang="ru-RU" sz="1100" b="1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1,4 </a:t>
            </a:r>
            <a:endParaRPr lang="ru-RU" sz="1100" b="1" dirty="0">
              <a:solidFill>
                <a:srgbClr val="CF4520"/>
              </a:solidFill>
              <a:latin typeface="Montserrat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07368" y="2406079"/>
            <a:ext cx="960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12 302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063552" y="1037928"/>
            <a:ext cx="9601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57 102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799857" y="2420888"/>
            <a:ext cx="6480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13 870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15352" y="3769816"/>
            <a:ext cx="9601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2019</a:t>
            </a:r>
          </a:p>
          <a:p>
            <a:pPr algn="ctr"/>
            <a:r>
              <a:rPr lang="ru-RU" sz="11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33 977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511824" y="3610471"/>
            <a:ext cx="96010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Декабрь </a:t>
            </a:r>
          </a:p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2021</a:t>
            </a:r>
          </a:p>
          <a:p>
            <a:pPr algn="ctr"/>
            <a:r>
              <a:rPr lang="ru-RU" sz="11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42 134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655056" y="5470597"/>
            <a:ext cx="4800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0,4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384800" y="3830851"/>
            <a:ext cx="61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2,1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4924476" y="5470596"/>
            <a:ext cx="6148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0,4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2063552" y="3563724"/>
            <a:ext cx="126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Октябрь – ноябрь 2020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375921" y="1844824"/>
            <a:ext cx="576063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Апрель </a:t>
            </a:r>
            <a:endParaRPr lang="ru-RU" sz="900" dirty="0" smtClean="0">
              <a:solidFill>
                <a:srgbClr val="CF4520"/>
              </a:solidFill>
              <a:latin typeface="Montserrat" panose="00000500000000000000" pitchFamily="2" charset="-52"/>
            </a:endParaRPr>
          </a:p>
          <a:p>
            <a:pPr algn="ctr"/>
            <a:r>
              <a:rPr lang="ru-RU" sz="900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2022</a:t>
            </a:r>
          </a:p>
          <a:p>
            <a:pPr algn="ctr"/>
            <a:r>
              <a:rPr lang="ru-RU" sz="1100" b="1" dirty="0" smtClean="0">
                <a:solidFill>
                  <a:srgbClr val="CF4520"/>
                </a:solidFill>
                <a:latin typeface="Montserrat" panose="00000500000000000000" pitchFamily="2" charset="-52"/>
              </a:rPr>
              <a:t>1,2 </a:t>
            </a:r>
            <a:endParaRPr lang="ru-RU" sz="1100" b="1" dirty="0">
              <a:solidFill>
                <a:srgbClr val="CF4520"/>
              </a:solidFill>
              <a:latin typeface="Montserrat" panose="00000500000000000000" pitchFamily="2" charset="-52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231904" y="2420888"/>
            <a:ext cx="6480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12 439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303912" y="4042519"/>
            <a:ext cx="73585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Апрель </a:t>
            </a:r>
            <a:endParaRPr lang="ru-RU" sz="900" dirty="0" smtClean="0">
              <a:solidFill>
                <a:srgbClr val="0033A0"/>
              </a:solidFill>
              <a:latin typeface="Montserrat" panose="00000500000000000000" pitchFamily="2" charset="-52"/>
            </a:endParaRPr>
          </a:p>
          <a:p>
            <a:pPr algn="ctr"/>
            <a:r>
              <a:rPr lang="ru-RU" sz="900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2022</a:t>
            </a:r>
          </a:p>
          <a:p>
            <a:pPr algn="ctr"/>
            <a:r>
              <a:rPr lang="ru-RU" sz="11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29 683</a:t>
            </a:r>
            <a:endParaRPr lang="ru-RU" sz="11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CCC014D-FDDD-4EF7-ABEF-2C62860C77B0}"/>
              </a:ext>
            </a:extLst>
          </p:cNvPr>
          <p:cNvSpPr txBox="1"/>
          <p:nvPr/>
        </p:nvSpPr>
        <p:spPr>
          <a:xfrm>
            <a:off x="5519936" y="4910971"/>
            <a:ext cx="4320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b="1" dirty="0" smtClean="0">
                <a:solidFill>
                  <a:srgbClr val="0033A0"/>
                </a:solidFill>
                <a:latin typeface="Montserrat" panose="00000500000000000000" pitchFamily="2" charset="-52"/>
              </a:rPr>
              <a:t>0,7</a:t>
            </a:r>
            <a:endParaRPr lang="ru-RU" sz="1200" b="1" dirty="0">
              <a:solidFill>
                <a:srgbClr val="0033A0"/>
              </a:solidFill>
              <a:latin typeface="Montserrat" panose="00000500000000000000" pitchFamily="2" charset="-52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112224" y="1239143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3150B5"/>
                </a:solidFill>
                <a:latin typeface="Montserrat"/>
              </a:rPr>
              <a:t>Пандемия </a:t>
            </a:r>
            <a:r>
              <a:rPr lang="en-US" sz="2400" b="1" dirty="0" smtClean="0">
                <a:solidFill>
                  <a:srgbClr val="3150B5"/>
                </a:solidFill>
              </a:rPr>
              <a:t>COVID-19</a:t>
            </a:r>
            <a:endParaRPr lang="ru-RU" sz="2000" b="1" dirty="0">
              <a:solidFill>
                <a:srgbClr val="3150B5"/>
              </a:solidFill>
              <a:latin typeface="Montserrat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240016" y="1239143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 smtClean="0">
                <a:solidFill>
                  <a:srgbClr val="C00000"/>
                </a:solidFill>
                <a:latin typeface="Montserrat"/>
              </a:rPr>
              <a:t>2020 год</a:t>
            </a:r>
            <a:endParaRPr lang="ru-RU" sz="2400" b="1" spc="-1" dirty="0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112224" y="2033553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150B5"/>
                </a:solidFill>
                <a:latin typeface="Montserrat"/>
              </a:rPr>
              <a:t>Реализация комплекса мер, </a:t>
            </a:r>
            <a:r>
              <a:rPr lang="ru-RU" sz="2400" b="1" dirty="0">
                <a:solidFill>
                  <a:srgbClr val="3150B5"/>
                </a:solidFill>
                <a:latin typeface="Montserrat"/>
              </a:rPr>
              <a:t>направленного на преодоление последствий пандемии </a:t>
            </a:r>
            <a:r>
              <a:rPr lang="en-US" sz="2400" b="1" dirty="0">
                <a:solidFill>
                  <a:srgbClr val="3150B5"/>
                </a:solidFill>
              </a:rPr>
              <a:t>COVID-19</a:t>
            </a:r>
            <a:endParaRPr lang="ru-RU" sz="2400" b="1" dirty="0">
              <a:solidFill>
                <a:srgbClr val="3150B5"/>
              </a:solidFill>
              <a:latin typeface="Montserrat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294221" y="2679303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 smtClean="0">
                <a:solidFill>
                  <a:srgbClr val="C00000"/>
                </a:solidFill>
                <a:latin typeface="Montserrat"/>
              </a:rPr>
              <a:t>202</a:t>
            </a:r>
            <a:r>
              <a:rPr lang="en-US" sz="2400" b="1" spc="-1" dirty="0" smtClean="0">
                <a:solidFill>
                  <a:srgbClr val="C00000"/>
                </a:solidFill>
                <a:latin typeface="Montserrat SemiBold"/>
              </a:rPr>
              <a:t>1</a:t>
            </a:r>
            <a:r>
              <a:rPr lang="ru-RU" sz="2400" b="1" spc="-1" dirty="0" smtClean="0">
                <a:solidFill>
                  <a:srgbClr val="C00000"/>
                </a:solidFill>
                <a:latin typeface="Montserrat"/>
              </a:rPr>
              <a:t> год</a:t>
            </a:r>
            <a:endParaRPr lang="ru-RU" sz="2400" b="1" spc="-1" dirty="0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312024" y="4767535"/>
            <a:ext cx="14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1" dirty="0" smtClean="0">
                <a:solidFill>
                  <a:srgbClr val="C00000"/>
                </a:solidFill>
                <a:latin typeface="Montserrat"/>
              </a:rPr>
              <a:t>2022 год</a:t>
            </a:r>
            <a:endParaRPr lang="ru-RU" sz="2400" b="1" spc="-1" dirty="0">
              <a:solidFill>
                <a:srgbClr val="C00000"/>
              </a:solidFill>
              <a:latin typeface="Montserrat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8112224" y="4665330"/>
            <a:ext cx="3528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150B5"/>
                </a:solidFill>
                <a:latin typeface="Montserrat"/>
              </a:rPr>
              <a:t>Внешнее </a:t>
            </a:r>
            <a:r>
              <a:rPr lang="ru-RU" sz="2400" b="1" dirty="0">
                <a:solidFill>
                  <a:srgbClr val="3150B5"/>
                </a:solidFill>
                <a:latin typeface="Montserrat"/>
              </a:rPr>
              <a:t>экономическое</a:t>
            </a:r>
            <a:r>
              <a:rPr lang="ru-RU" sz="2400" b="1" dirty="0">
                <a:solidFill>
                  <a:srgbClr val="3150B5"/>
                </a:solidFill>
                <a:latin typeface="Montserrat"/>
              </a:rPr>
              <a:t> давление (санкции)</a:t>
            </a:r>
            <a:endParaRPr lang="ru-RU" sz="2400" b="1" dirty="0">
              <a:solidFill>
                <a:srgbClr val="3150B5"/>
              </a:solidFill>
              <a:latin typeface="Montserrat"/>
            </a:endParaRPr>
          </a:p>
        </p:txBody>
      </p:sp>
      <p:pic>
        <p:nvPicPr>
          <p:cNvPr id="28" name="Graphic 8"/>
          <p:cNvPicPr/>
          <p:nvPr/>
        </p:nvPicPr>
        <p:blipFill>
          <a:blip r:embed="rId4" cstate="print"/>
          <a:stretch/>
        </p:blipFill>
        <p:spPr>
          <a:xfrm>
            <a:off x="10269376" y="6021288"/>
            <a:ext cx="1371240" cy="539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5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Диаграмма 12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5D35DD37-176D-4987-BC54-9FA604C1B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121001"/>
              </p:ext>
            </p:extLst>
          </p:nvPr>
        </p:nvGraphicFramePr>
        <p:xfrm>
          <a:off x="119336" y="836712"/>
          <a:ext cx="6220987" cy="589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48929" y="44624"/>
            <a:ext cx="49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/>
              <a:t>Численности </a:t>
            </a:r>
            <a:r>
              <a:rPr lang="ru-RU" dirty="0" smtClean="0"/>
              <a:t>населения Омской области </a:t>
            </a:r>
            <a:br>
              <a:rPr lang="ru-RU" dirty="0" smtClean="0"/>
            </a:br>
            <a:r>
              <a:rPr lang="ru-RU" dirty="0" smtClean="0"/>
              <a:t>по возрастам (1996 – 2036 годы)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4200" y="1506270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1600" dirty="0" smtClean="0">
                <a:solidFill>
                  <a:srgbClr val="CF4520"/>
                </a:solidFill>
              </a:rPr>
              <a:t>2 083,4</a:t>
            </a:r>
            <a:endParaRPr lang="ru-RU" sz="1600" dirty="0">
              <a:solidFill>
                <a:srgbClr val="CF452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3110" y="1722294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1 995,9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9536" y="1794302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1 972,7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5006" y="1993302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1 884,0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3712" y="2251611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1 818,5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67808" y="2590165"/>
            <a:ext cx="125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600" b="1">
                <a:solidFill>
                  <a:srgbClr val="CF4520"/>
                </a:solidFill>
                <a:latin typeface="Montserrat"/>
              </a:defRPr>
            </a:lvl1pPr>
          </a:lstStyle>
          <a:p>
            <a:r>
              <a:rPr lang="ru-RU" dirty="0"/>
              <a:t>1 680,2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71282" r="1900" b="17764"/>
          <a:stretch/>
        </p:blipFill>
        <p:spPr bwMode="auto">
          <a:xfrm>
            <a:off x="5447928" y="1959117"/>
            <a:ext cx="792088" cy="46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56081" r="1900" b="30841"/>
          <a:stretch/>
        </p:blipFill>
        <p:spPr bwMode="auto">
          <a:xfrm>
            <a:off x="5447928" y="2780928"/>
            <a:ext cx="792088" cy="49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70" t="26900" r="1900" b="60501"/>
          <a:stretch/>
        </p:blipFill>
        <p:spPr bwMode="auto">
          <a:xfrm>
            <a:off x="5447928" y="4581128"/>
            <a:ext cx="8195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2" t="12223" r="2008" b="75663"/>
          <a:stretch/>
        </p:blipFill>
        <p:spPr bwMode="auto">
          <a:xfrm>
            <a:off x="5447928" y="5373216"/>
            <a:ext cx="819591" cy="4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Группа 25"/>
          <p:cNvGrpSpPr/>
          <p:nvPr/>
        </p:nvGrpSpPr>
        <p:grpSpPr>
          <a:xfrm>
            <a:off x="6374519" y="998075"/>
            <a:ext cx="5824297" cy="5457843"/>
            <a:chOff x="-267964" y="-1201195"/>
            <a:chExt cx="8740086" cy="7676283"/>
          </a:xfrm>
        </p:grpSpPr>
        <p:grpSp>
          <p:nvGrpSpPr>
            <p:cNvPr id="27" name="Группа 12"/>
            <p:cNvGrpSpPr>
              <a:grpSpLocks/>
            </p:cNvGrpSpPr>
            <p:nvPr/>
          </p:nvGrpSpPr>
          <p:grpSpPr bwMode="auto">
            <a:xfrm>
              <a:off x="-267964" y="1042191"/>
              <a:ext cx="3643338" cy="5429264"/>
              <a:chOff x="6284388" y="3951279"/>
              <a:chExt cx="2143140" cy="2865754"/>
            </a:xfrm>
          </p:grpSpPr>
          <p:pic>
            <p:nvPicPr>
              <p:cNvPr id="31" name="Picture 2" descr="Контур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84388" y="3951279"/>
                <a:ext cx="2143140" cy="2865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11"/>
              <p:cNvSpPr txBox="1">
                <a:spLocks noChangeArrowheads="1"/>
              </p:cNvSpPr>
              <p:nvPr/>
            </p:nvSpPr>
            <p:spPr bwMode="auto">
              <a:xfrm>
                <a:off x="7016059" y="5803537"/>
                <a:ext cx="691696" cy="220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sz="2000" b="1" baseline="30000" dirty="0" smtClean="0">
                    <a:solidFill>
                      <a:srgbClr val="CC0000"/>
                    </a:solidFill>
                  </a:rPr>
                  <a:t>Омск</a:t>
                </a:r>
                <a:endParaRPr lang="ru-RU" sz="2000" b="1" baseline="30000" dirty="0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28" name="Подзаголовок 2"/>
            <p:cNvSpPr txBox="1">
              <a:spLocks/>
            </p:cNvSpPr>
            <p:nvPr/>
          </p:nvSpPr>
          <p:spPr>
            <a:xfrm>
              <a:off x="3698964" y="-1201195"/>
              <a:ext cx="3479172" cy="17500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ctr" eaLnBrk="0" fontAlgn="base" hangingPunct="0">
                <a:spcBef>
                  <a:spcPct val="20000"/>
                </a:spcBef>
                <a:defRPr/>
              </a:pPr>
              <a:r>
                <a:rPr kumimoji="0" lang="ru-RU" sz="2800" b="1" i="0" u="none" strike="noStrike" kern="0" cap="none" spc="0" normalizeH="0" noProof="0" dirty="0" smtClean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- 61500 </a:t>
              </a:r>
              <a:br>
                <a:rPr kumimoji="0" lang="ru-RU" sz="2800" b="1" i="0" u="none" strike="noStrike" kern="0" cap="none" spc="0" normalizeH="0" noProof="0" dirty="0" smtClean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</a:br>
              <a:r>
                <a:rPr lang="ru-RU" sz="2000" b="1" kern="0" dirty="0" smtClean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  <a:t>человек</a:t>
              </a:r>
              <a:r>
                <a:rPr lang="ru-RU" sz="20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  <a:t/>
              </a:r>
              <a:br>
                <a:rPr lang="ru-RU" sz="20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</a:br>
              <a:endParaRPr lang="ru-RU" sz="2000" b="1" kern="0" dirty="0">
                <a:ln w="3175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+mj-ea"/>
                <a:cs typeface="+mj-cs"/>
              </a:endParaRPr>
            </a:p>
          </p:txBody>
        </p:sp>
        <p:sp>
          <p:nvSpPr>
            <p:cNvPr id="29" name="Подзаголовок 2"/>
            <p:cNvSpPr txBox="1">
              <a:spLocks/>
            </p:cNvSpPr>
            <p:nvPr/>
          </p:nvSpPr>
          <p:spPr>
            <a:xfrm>
              <a:off x="3969309" y="192285"/>
              <a:ext cx="2938482" cy="8333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800" b="1" i="0" u="none" strike="noStrike" kern="0" cap="none" spc="0" normalizeH="0" noProof="0" dirty="0" smtClean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за </a:t>
              </a:r>
              <a:r>
                <a:rPr lang="ru-RU" sz="2800" b="1" kern="0" dirty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ea typeface="+mj-ea"/>
                  <a:cs typeface="+mj-cs"/>
                </a:rPr>
                <a:t>7</a:t>
              </a:r>
              <a:r>
                <a:rPr kumimoji="0" lang="ru-RU" sz="2800" b="1" i="0" u="none" strike="noStrike" kern="0" cap="none" spc="0" normalizeH="0" noProof="0" dirty="0" smtClean="0">
                  <a:ln w="3175">
                    <a:solidFill>
                      <a:schemeClr val="bg1"/>
                    </a:solidFill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ontserrat"/>
                  <a:ea typeface="+mj-ea"/>
                  <a:cs typeface="+mj-cs"/>
                </a:rPr>
                <a:t> лет</a:t>
              </a:r>
              <a:endParaRPr kumimoji="0" lang="ru-RU" sz="5400" b="1" i="0" u="none" strike="noStrike" kern="0" cap="none" spc="-150" normalizeH="0" noProof="0" dirty="0" smtClean="0">
                <a:ln w="3175"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"/>
                <a:ea typeface="+mj-ea"/>
                <a:cs typeface="+mj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5400" b="1" i="0" u="none" strike="noStrike" kern="1200" cap="none" spc="0" normalizeH="0" noProof="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ontserrat"/>
              </a:endParaRPr>
            </a:p>
          </p:txBody>
        </p:sp>
        <p:graphicFrame>
          <p:nvGraphicFramePr>
            <p:cNvPr id="30" name="Диаграмма 29"/>
            <p:cNvGraphicFramePr/>
            <p:nvPr>
              <p:extLst>
                <p:ext uri="{D42A27DB-BD31-4B8C-83A1-F6EECF244321}">
                  <p14:modId xmlns:p14="http://schemas.microsoft.com/office/powerpoint/2010/main" val="1734415077"/>
                </p:ext>
              </p:extLst>
            </p:nvPr>
          </p:nvGraphicFramePr>
          <p:xfrm>
            <a:off x="1057127" y="1514195"/>
            <a:ext cx="7414995" cy="49608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7840620" y="118373"/>
            <a:ext cx="315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Миграционная убыль населения</a:t>
            </a:r>
            <a:endParaRPr lang="ru-RU" dirty="0"/>
          </a:p>
        </p:txBody>
      </p:sp>
      <p:pic>
        <p:nvPicPr>
          <p:cNvPr id="34" name="Picture 2" descr="D:\Users\asmertyuk\Desktop\Без названия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734" y="836712"/>
            <a:ext cx="138255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39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3431704" y="620688"/>
            <a:ext cx="8424936" cy="1728192"/>
          </a:xfrm>
          <a:prstGeom prst="rect">
            <a:avLst/>
          </a:prstGeom>
          <a:solidFill>
            <a:srgbClr val="69B3E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9048328" y="179348"/>
            <a:ext cx="293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000" dirty="0" smtClean="0"/>
              <a:t>Занятость молодежи</a:t>
            </a:r>
            <a:endParaRPr lang="ru-RU" sz="2000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555371258"/>
              </p:ext>
            </p:extLst>
          </p:nvPr>
        </p:nvGraphicFramePr>
        <p:xfrm>
          <a:off x="303808" y="764704"/>
          <a:ext cx="29118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1788" y="404664"/>
            <a:ext cx="293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Сферы занятости молодежи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964" y="18448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/>
              <a:t>обслуживание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83432" y="27716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/>
              <a:t>торговля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9376" y="378904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/>
              <a:t>охрана и безопасность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9416" y="465313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/>
              <a:t>подготовка и оформление документации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240220" y="860519"/>
            <a:ext cx="293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3150B5"/>
                </a:solidFill>
              </a:rPr>
              <a:t>Обращение выпускников ВПО и СПО в центры занятости населения</a:t>
            </a:r>
            <a:endParaRPr lang="ru-RU" dirty="0">
              <a:solidFill>
                <a:srgbClr val="3150B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92952" y="827420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2021 год </a:t>
            </a:r>
            <a:r>
              <a:rPr lang="ru-RU" dirty="0" smtClean="0">
                <a:solidFill>
                  <a:srgbClr val="3150B5"/>
                </a:solidFill>
              </a:rPr>
              <a:t>– 293 чел.</a:t>
            </a:r>
            <a:endParaRPr lang="ru-RU" dirty="0">
              <a:solidFill>
                <a:srgbClr val="3150B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5000" y="1115452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2020 год </a:t>
            </a:r>
            <a:r>
              <a:rPr lang="ru-RU" dirty="0" smtClean="0">
                <a:solidFill>
                  <a:srgbClr val="3150B5"/>
                </a:solidFill>
              </a:rPr>
              <a:t>– 552 чел.</a:t>
            </a:r>
            <a:endParaRPr lang="ru-RU" dirty="0">
              <a:solidFill>
                <a:srgbClr val="3150B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85040" y="1403484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2019 год </a:t>
            </a:r>
            <a:r>
              <a:rPr lang="ru-RU" dirty="0" smtClean="0">
                <a:solidFill>
                  <a:srgbClr val="3150B5"/>
                </a:solidFill>
              </a:rPr>
              <a:t>– 385 чел.</a:t>
            </a:r>
            <a:endParaRPr lang="ru-RU" dirty="0">
              <a:solidFill>
                <a:srgbClr val="3150B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2668" y="1691516"/>
            <a:ext cx="29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2018 год </a:t>
            </a:r>
            <a:r>
              <a:rPr lang="ru-RU" dirty="0" smtClean="0">
                <a:solidFill>
                  <a:srgbClr val="3150B5"/>
                </a:solidFill>
              </a:rPr>
              <a:t>– 737 чел.</a:t>
            </a:r>
            <a:endParaRPr lang="ru-RU" dirty="0">
              <a:solidFill>
                <a:srgbClr val="3150B5"/>
              </a:solidFill>
            </a:endParaRPr>
          </a:p>
        </p:txBody>
      </p:sp>
      <p:cxnSp>
        <p:nvCxnSpPr>
          <p:cNvPr id="19" name="Соединительная линия уступом 18"/>
          <p:cNvCxnSpPr/>
          <p:nvPr/>
        </p:nvCxnSpPr>
        <p:spPr>
          <a:xfrm>
            <a:off x="3431704" y="2348880"/>
            <a:ext cx="720080" cy="4227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5720" y="227687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dirty="0"/>
              <a:t>распределение выпускников, обратившихся за содействием в поиске работы, по направлениям подготовки</a:t>
            </a:r>
            <a:endParaRPr lang="ru-RU" dirty="0"/>
          </a:p>
        </p:txBody>
      </p:sp>
      <p:graphicFrame>
        <p:nvGraphicFramePr>
          <p:cNvPr id="22" name="Схема 21"/>
          <p:cNvGraphicFramePr/>
          <p:nvPr>
            <p:extLst>
              <p:ext uri="{D42A27DB-BD31-4B8C-83A1-F6EECF244321}">
                <p14:modId xmlns:p14="http://schemas.microsoft.com/office/powerpoint/2010/main" val="2424875896"/>
              </p:ext>
            </p:extLst>
          </p:nvPr>
        </p:nvGraphicFramePr>
        <p:xfrm>
          <a:off x="3788596" y="2963585"/>
          <a:ext cx="7992888" cy="3762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27646" y="3039343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25%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6080" y="3327375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14%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76320" y="3615407"/>
            <a:ext cx="9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12%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4552" y="390343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b="1">
                <a:solidFill>
                  <a:srgbClr val="0033A0"/>
                </a:solidFill>
                <a:latin typeface="Montserrat"/>
              </a:defRPr>
            </a:lvl1pPr>
          </a:lstStyle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9%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19736" y="4509120"/>
            <a:ext cx="2060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педагогическое образование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871762" y="4221088"/>
            <a:ext cx="1772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точные науки (математика, физика, химия и т.п.)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923990" y="4365104"/>
            <a:ext cx="1772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право и </a:t>
            </a:r>
            <a:r>
              <a:rPr lang="ru-RU" b="1" dirty="0" err="1" smtClean="0">
                <a:solidFill>
                  <a:schemeClr val="bg1"/>
                </a:solidFill>
              </a:rPr>
              <a:t>юриспру</a:t>
            </a:r>
            <a:r>
              <a:rPr lang="ru-RU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денция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984432" y="4365104"/>
            <a:ext cx="1772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сельское хозяйство и ветеринария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opoleckaya\Documents\ДОКЛАДЫ+презентации\2022\22-05-12_Выпускники СПО\Сервисы (2)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D:\Users\opoleckaya\Documents\ДОКЛАДЫ+презентации\2022\22-05-12_Выпускники СПО\Сервисы (2)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3"/>
          <p:cNvPicPr/>
          <p:nvPr/>
        </p:nvPicPr>
        <p:blipFill>
          <a:blip r:embed="rId3" cstate="print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335360" y="1268760"/>
            <a:ext cx="9911416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600" b="1" spc="-1" dirty="0" smtClean="0">
                <a:solidFill>
                  <a:srgbClr val="0070C0"/>
                </a:solidFill>
                <a:latin typeface="Montserrat SemiBold"/>
              </a:rPr>
              <a:t>Анализ рынка труда.</a:t>
            </a:r>
            <a:endParaRPr lang="ru-RU" sz="3600" b="1" spc="-1" dirty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rgbClr val="0070C0"/>
                </a:solidFill>
                <a:latin typeface="Montserrat SemiBold"/>
              </a:rPr>
              <a:t>Возможности и перспективы </a:t>
            </a:r>
          </a:p>
          <a:p>
            <a:pPr>
              <a:lnSpc>
                <a:spcPct val="100000"/>
              </a:lnSpc>
            </a:pPr>
            <a:r>
              <a:rPr lang="ru-RU" sz="3200" b="1" spc="-1" dirty="0" smtClean="0">
                <a:solidFill>
                  <a:srgbClr val="0070C0"/>
                </a:solidFill>
                <a:latin typeface="Montserrat SemiBold"/>
              </a:rPr>
              <a:t>для выпускника СПО</a:t>
            </a:r>
            <a:endParaRPr lang="ru-RU" sz="3200" b="1" spc="-1" dirty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endParaRPr lang="ru-RU" sz="3200" b="1" strike="noStrike" spc="-1" dirty="0" smtClean="0">
              <a:solidFill>
                <a:srgbClr val="0070C0"/>
              </a:solidFill>
              <a:latin typeface="Montserrat SemiBold"/>
            </a:endParaRPr>
          </a:p>
          <a:p>
            <a:pPr>
              <a:lnSpc>
                <a:spcPct val="100000"/>
              </a:lnSpc>
            </a:pPr>
            <a:r>
              <a:rPr lang="ru-RU" sz="3200" b="1" strike="noStrike" spc="-1" dirty="0" smtClean="0">
                <a:solidFill>
                  <a:srgbClr val="0070C0"/>
                </a:solidFill>
                <a:latin typeface="Montserrat SemiBold"/>
              </a:rPr>
              <a:t>Варнавская Ирина Павловна</a:t>
            </a:r>
          </a:p>
          <a:p>
            <a:pPr>
              <a:lnSpc>
                <a:spcPct val="100000"/>
              </a:lnSpc>
            </a:pPr>
            <a:r>
              <a:rPr lang="ru-RU" sz="2400" b="0" i="1" strike="noStrike" spc="-1" dirty="0" smtClean="0">
                <a:solidFill>
                  <a:srgbClr val="0070C0"/>
                </a:solidFill>
                <a:latin typeface="Arial"/>
              </a:rPr>
              <a:t>заместитель Министра труда и социального </a:t>
            </a:r>
          </a:p>
          <a:p>
            <a:pPr>
              <a:lnSpc>
                <a:spcPct val="100000"/>
              </a:lnSpc>
            </a:pPr>
            <a:r>
              <a:rPr lang="ru-RU" sz="2400" b="0" i="1" strike="noStrike" spc="-1" dirty="0" smtClean="0">
                <a:solidFill>
                  <a:srgbClr val="0070C0"/>
                </a:solidFill>
                <a:latin typeface="Arial"/>
              </a:rPr>
              <a:t>развития Омской области</a:t>
            </a:r>
            <a:endParaRPr lang="ru-RU" sz="2400" b="0" i="1" strike="noStrike" spc="-1" dirty="0">
              <a:solidFill>
                <a:srgbClr val="0070C0"/>
              </a:solidFill>
              <a:latin typeface="Arial"/>
            </a:endParaRPr>
          </a:p>
        </p:txBody>
      </p:sp>
      <p:pic>
        <p:nvPicPr>
          <p:cNvPr id="90" name="Graphic 8"/>
          <p:cNvPicPr/>
          <p:nvPr/>
        </p:nvPicPr>
        <p:blipFill>
          <a:blip r:embed="rId4" cstate="print"/>
          <a:stretch/>
        </p:blipFill>
        <p:spPr>
          <a:xfrm>
            <a:off x="10201680" y="5708160"/>
            <a:ext cx="1371240" cy="53928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3270808" y="1281616"/>
            <a:ext cx="6857640" cy="5531760"/>
          </a:xfrm>
          <a:custGeom>
            <a:avLst/>
            <a:gdLst/>
            <a:ahLst/>
            <a:cxnLst/>
            <a:rect l="l" t="t" r="r" b="b"/>
            <a:pathLst>
              <a:path w="13716103" h="11064564">
                <a:moveTo>
                  <a:pt x="103" y="11064240"/>
                </a:moveTo>
                <a:cubicBezTo>
                  <a:pt x="-15137" y="11099292"/>
                  <a:pt x="1656280" y="8282770"/>
                  <a:pt x="1646023" y="8284464"/>
                </a:cubicBezTo>
                <a:cubicBezTo>
                  <a:pt x="1635766" y="8286158"/>
                  <a:pt x="4174944" y="8295298"/>
                  <a:pt x="4205762" y="8287656"/>
                </a:cubicBezTo>
                <a:cubicBezTo>
                  <a:pt x="4236580" y="8280014"/>
                  <a:pt x="5386256" y="6243708"/>
                  <a:pt x="5401450" y="6235628"/>
                </a:cubicBezTo>
                <a:cubicBezTo>
                  <a:pt x="5416644" y="6227548"/>
                  <a:pt x="10152991" y="6184392"/>
                  <a:pt x="10131655" y="6236208"/>
                </a:cubicBezTo>
                <a:cubicBezTo>
                  <a:pt x="10165183" y="6214872"/>
                  <a:pt x="12999823" y="1207008"/>
                  <a:pt x="13716103" y="0"/>
                </a:cubicBezTo>
              </a:path>
            </a:pathLst>
          </a:custGeom>
          <a:noFill/>
          <a:ln w="19080">
            <a:solidFill>
              <a:schemeClr val="accent5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573480" y="5902560"/>
            <a:ext cx="1656008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400" spc="-1" dirty="0" smtClean="0">
                <a:solidFill>
                  <a:srgbClr val="0070C0"/>
                </a:solidFill>
                <a:latin typeface="Montserrat"/>
              </a:rPr>
              <a:t>12 мая  </a:t>
            </a:r>
            <a:r>
              <a:rPr lang="ru-RU" sz="1400" b="0" strike="noStrike" spc="-1" dirty="0" smtClean="0">
                <a:solidFill>
                  <a:srgbClr val="0070C0"/>
                </a:solidFill>
                <a:latin typeface="Montserrat"/>
              </a:rPr>
              <a:t>2022 года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18623</TotalTime>
  <Words>254</Words>
  <Application>Microsoft Office PowerPoint</Application>
  <PresentationFormat>Произвольный</PresentationFormat>
  <Paragraphs>92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Алия Залалова</dc:creator>
  <cp:lastModifiedBy>Ольга В. Полецкая</cp:lastModifiedBy>
  <cp:revision>332</cp:revision>
  <cp:lastPrinted>2022-02-02T11:42:10Z</cp:lastPrinted>
  <dcterms:created xsi:type="dcterms:W3CDTF">2021-03-30T11:16:44Z</dcterms:created>
  <dcterms:modified xsi:type="dcterms:W3CDTF">2022-05-11T11:01:20Z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