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sldIdLst>
    <p:sldId id="256" r:id="rId2"/>
    <p:sldId id="260" r:id="rId3"/>
    <p:sldId id="261" r:id="rId4"/>
    <p:sldId id="262" r:id="rId5"/>
    <p:sldId id="270" r:id="rId6"/>
    <p:sldId id="263" r:id="rId7"/>
    <p:sldId id="264" r:id="rId8"/>
    <p:sldId id="265" r:id="rId9"/>
    <p:sldId id="268" r:id="rId10"/>
    <p:sldId id="267" r:id="rId11"/>
    <p:sldId id="257" r:id="rId12"/>
    <p:sldId id="271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FF"/>
    <a:srgbClr val="9999FF"/>
    <a:srgbClr val="33CCFF"/>
    <a:srgbClr val="90A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6799-4E1C-43AD-A569-B7004B6DC643}" type="datetimeFigureOut">
              <a:rPr lang="ru-RU" smtClean="0"/>
              <a:t>11.02.2022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1.fips.ru/wps/wcm/connect/content_ru/ru/brands_and_points/faq_tz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ase.consultant.ru/cons/cgi/online.cgi?req=doc;base=LAW;n=127906;fld=134;dst=4294967295;rnd=0.3248190269805491;from=89642-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anki.ru/wikibank/%C5%E4%E8%ED%FB%E9+%E3%EE%F1%F3%E4%E0%F0%F1%F2%E2%E5%ED%ED%FB%E9+%F0%E5%E5%F1%F2%F0+%E8%ED%E4%E8%E2%E8%E4%F3%E0%EB%FC%ED%FB%F5+%EF%F0%E5%E4%EF%F0%E8%ED%E8%EC%E0%F2%E5%EB%E5%E9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berry.ru/dogovory/trudovoy-dogovo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gberry.ru/malyy-biznes/goszakupki" TargetMode="External"/><Relationship Id="rId5" Type="http://schemas.openxmlformats.org/officeDocument/2006/relationships/hyperlink" Target="https://www.regberry.ru/malyy-biznes/kassovye-operacii" TargetMode="External"/><Relationship Id="rId4" Type="http://schemas.openxmlformats.org/officeDocument/2006/relationships/hyperlink" Target="https://www.regberry.ru/malyy-biznes/blank-strogoy-otchetnost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2924944"/>
            <a:ext cx="87154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«Не словом, а делом!»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E28E13-7832-4E24-BFE0-FE2C75AF12FF}"/>
              </a:ext>
            </a:extLst>
          </p:cNvPr>
          <p:cNvSpPr/>
          <p:nvPr/>
        </p:nvSpPr>
        <p:spPr>
          <a:xfrm>
            <a:off x="827584" y="1124744"/>
            <a:ext cx="7704856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4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ИНДИВИДУАЛЬНЫЙ   </a:t>
            </a:r>
          </a:p>
          <a:p>
            <a:r>
              <a:rPr lang="ru-RU" sz="4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ПРЕДПРИНИМАТЕЛЬ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48436-3E26-4A1E-9F18-19313FFE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3808202"/>
            <a:ext cx="3528392" cy="23569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9F913AD-6CF1-48AE-9A34-3F408879D2C1}"/>
              </a:ext>
            </a:extLst>
          </p:cNvPr>
          <p:cNvSpPr/>
          <p:nvPr/>
        </p:nvSpPr>
        <p:spPr>
          <a:xfrm>
            <a:off x="4428636" y="4365104"/>
            <a:ext cx="4463844" cy="2304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«Самое трудное — принять решение действовать. Остальное — вопрос упорства».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Амелия</a:t>
            </a:r>
            <a:r>
              <a:rPr lang="ru-RU" alt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Эрхарт</a:t>
            </a:r>
            <a:r>
              <a:rPr lang="ru-RU" alt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alt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Amelia</a:t>
            </a:r>
            <a:r>
              <a:rPr lang="ru-RU" alt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Earhart</a:t>
            </a:r>
            <a:r>
              <a:rPr lang="ru-RU" alt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alt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первая женщина-пилот, которая в одиночку пересекла Атлантический океан.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9. Незаконное предпринимательство, или чего нельзя делать ИП.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8F4F67-1E73-4908-AD63-907CCA8C8E18}"/>
              </a:ext>
            </a:extLst>
          </p:cNvPr>
          <p:cNvSpPr/>
          <p:nvPr/>
        </p:nvSpPr>
        <p:spPr>
          <a:xfrm>
            <a:off x="357158" y="873752"/>
            <a:ext cx="4108728" cy="1734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нельзя продать полностью как бизнес!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Предприниматель может продать имущество, остатки товара, сырье, материалы и прочее. Покупатель должен быть зарегистрирован как ИП или ООО. 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CDB34FA-2383-42A9-A164-A6E6B31ABA8A}"/>
              </a:ext>
            </a:extLst>
          </p:cNvPr>
          <p:cNvSpPr/>
          <p:nvPr/>
        </p:nvSpPr>
        <p:spPr>
          <a:xfrm>
            <a:off x="4751860" y="882085"/>
            <a:ext cx="4108728" cy="23109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нельзя переименовать!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Изменения в наименовании ИП допускаются, только если изменились паспортные данные самого физического лица. Например, при смене фамилии в браке. Можно 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зарегистрировать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товарный знак, но название ИП не меняется.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974AFBA-5CCD-468C-BF6B-21FFC848BAE1}"/>
              </a:ext>
            </a:extLst>
          </p:cNvPr>
          <p:cNvSpPr/>
          <p:nvPr/>
        </p:nvSpPr>
        <p:spPr>
          <a:xfrm>
            <a:off x="335623" y="2767994"/>
            <a:ext cx="4130263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Нельзя одновременно зарегистрировать два и более ИП!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ИП регистрируется на неизменный ИНН физлица.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19B0097-214A-41FC-B91F-B4310842C6BB}"/>
              </a:ext>
            </a:extLst>
          </p:cNvPr>
          <p:cNvSpPr/>
          <p:nvPr/>
        </p:nvSpPr>
        <p:spPr>
          <a:xfrm>
            <a:off x="4751860" y="3360724"/>
            <a:ext cx="4108728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нельзя передать или получить в аренду!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Это равносильно аренде паспорта или трудовой книжки.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DE4EE7-EC63-4AD6-B559-0A75011AF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49402"/>
            <a:ext cx="3732321" cy="248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091A90-1E85-43A5-8518-E172378D5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2880322" cy="19538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687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142852"/>
            <a:ext cx="8001056" cy="5498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10. Основные советы при открытии ИП.</a:t>
            </a:r>
            <a:endParaRPr lang="ru-RU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D8386F-8DC3-4991-B6E8-5DDB85EB5D44}"/>
              </a:ext>
            </a:extLst>
          </p:cNvPr>
          <p:cNvSpPr/>
          <p:nvPr/>
        </p:nvSpPr>
        <p:spPr>
          <a:xfrm>
            <a:off x="395536" y="980728"/>
            <a:ext cx="8462744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«Семь раз отмерь, один раз отрежь».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Изучите документы, условия и нюансы.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Оцените свои возможности.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Подготовьтесь финансово.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Начните с нуля.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Подготовьте бизнес-план.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Организуйте рабочее место.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Тратьте деньги только по необходимости. 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Создайте профессиональный образ. 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Рассматривайте больше идей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чем вы сможете воплотить,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больше заказов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чем готовы выполнить.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Делегируйте свою работу строго при необходимости.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301BCE-96F3-4113-9514-46B3BC9A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1689"/>
            <a:ext cx="4286251" cy="2700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F498F4-99C1-48E9-8930-397C836BDB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99" y="4077072"/>
            <a:ext cx="3957114" cy="2638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687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142852"/>
            <a:ext cx="8001056" cy="16430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Вывод: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Индивидуальное предпринимательство – это прогрессивная возможность становления и развития выпускников и студентов для развития собственного бизнеса. Регистрация ИП доступна выпускникам при соблюдении необходимых условий. Быть индивидуальным предпринимателем выгодно и перспективно, как выпускнику, так и студенту.</a:t>
            </a:r>
          </a:p>
        </p:txBody>
      </p:sp>
      <p:pic>
        <p:nvPicPr>
          <p:cNvPr id="17409" name="Picture 1" descr="C:\Users\Ольга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47438"/>
            <a:ext cx="3500462" cy="4696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960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50006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142852"/>
            <a:ext cx="8001056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Остальные вопросы, касающиеся размера налогов ИП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 другую информацию можно самостоятельно изучить на портале налоговой службы.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1357298"/>
            <a:ext cx="8001056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 вам понадобится помощь в </a:t>
            </a:r>
            <a:r>
              <a:rPr lang="ru-RU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регистрации ИП,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 можете обратиться в базовый Центр содействия трудоустройству выпускников, который располагается в каб.339 по адресу: Ленина, 24. Тел. 31-75-17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1472" y="3143248"/>
            <a:ext cx="8286808" cy="3000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 ТЕБЯ ВСЁ ПОЛУЧИТСЯ!</a:t>
            </a:r>
            <a:endParaRPr lang="ru-RU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5085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1" i="0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– индивидуальный предприниматель. Определение.</a:t>
            </a:r>
            <a:endParaRPr kumimoji="0" lang="ru-RU" b="1" i="0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1"/>
            <a:ext cx="8643998" cy="2139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Индивидуальный предприниматель (ИП)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физическое лицо, зарегистрированное в установленном законодательством порядке и осуществляющее предпринимательскую деятельность без образования юридического лица. 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Такое определение дает Налоговый кодекс РФ (п. 2 ст. 11).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Индивидуальное предпринимательство - форма малого бизнеса.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Ранее ИП обозначались в законодательных актах как «предприниматель без образования юридического лица» (ПБОЮЛ) и «частный предприниматель» (ЧП). Сегодня эти понятия устарели.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4D4262-03BD-449D-BC73-0D9D0F7DD58D}"/>
              </a:ext>
            </a:extLst>
          </p:cNvPr>
          <p:cNvSpPr/>
          <p:nvPr/>
        </p:nvSpPr>
        <p:spPr>
          <a:xfrm>
            <a:off x="5076056" y="3284985"/>
            <a:ext cx="3777664" cy="22322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Каким образом осуществляется государственная регистрация и дальнейшая деятельность ИП прописано в Федеральном законе «О государственной регистрации юридических лиц и индивидуальных предпринимателей» 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2" tooltip="http://base.consultant.ru/cons/cgi/online.cgi?req=doc;base=LAW;n=127906;fld=134;dst=4294967295;rnd=0.3248190269805491;from=89642-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№ 129-ФЗ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714A71-F18A-462D-8AF7-E004A4B684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9" r="13446"/>
          <a:stretch/>
        </p:blipFill>
        <p:spPr>
          <a:xfrm>
            <a:off x="226905" y="3284985"/>
            <a:ext cx="4378021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BA0111-508A-46F2-B8D0-398714159EB1}"/>
              </a:ext>
            </a:extLst>
          </p:cNvPr>
          <p:cNvSpPr/>
          <p:nvPr/>
        </p:nvSpPr>
        <p:spPr>
          <a:xfrm>
            <a:off x="226905" y="6093297"/>
            <a:ext cx="8626815" cy="6480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Все сведения об индивидуальных предпринимателях заносятся в 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4" tooltip="Eдиный государственный реестр индивидуальных предпринимателей (ЕГРИП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Единый государственный реестр индивидуальных предпринимателей (ЕГРИП)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Предпринимательство.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1000108"/>
            <a:ext cx="8643998" cy="142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Предпринимательство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инициативная самостоятельная деятельность граждан, направленная на получение прибыли или личного дохода, осуществляемая от своего имени, под свою имущественную ответственность или от имени и под юридическую ответственность юридического лица на основе инновационного рискового подхода.   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770BCF-BEE9-495B-9648-B68B8DF4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631817"/>
            <a:ext cx="4206206" cy="2381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3A3853B-8C41-495D-B69F-45BFD5D7BE40}"/>
              </a:ext>
            </a:extLst>
          </p:cNvPr>
          <p:cNvSpPr/>
          <p:nvPr/>
        </p:nvSpPr>
        <p:spPr>
          <a:xfrm>
            <a:off x="179512" y="5320588"/>
            <a:ext cx="8643998" cy="142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Предпринимательская деятельность может осуществляться двумя путями: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непосредственным производством какого-либо товара, продукта или услуги;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производством посреднических функций по продвижению товара от продуцента к потребителю.  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D0C4B9-278D-497D-8394-9B15DACE5F8F}"/>
              </a:ext>
            </a:extLst>
          </p:cNvPr>
          <p:cNvSpPr/>
          <p:nvPr/>
        </p:nvSpPr>
        <p:spPr>
          <a:xfrm>
            <a:off x="4652074" y="2636912"/>
            <a:ext cx="4206206" cy="1728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Основные сферы предпринимательства: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производственная,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коммерческая,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финансовая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сфера потребления. 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Кто может зарегистрироваться в качестве ИП.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030" y="980728"/>
            <a:ext cx="8676972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Зарегистрироваться в качестве индивидуального предпринимателя может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любой житель Российской Федерации, достигший 18 лет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95936" y="3789040"/>
            <a:ext cx="4862348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Чтобы открыть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ИП, иностранному гражданину или лицу без гражданства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нужно получить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разрешение на временное проживание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 России или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вид на жительство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59B70A-D69F-40F8-B047-D42337D3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r="25588"/>
          <a:stretch/>
        </p:blipFill>
        <p:spPr>
          <a:xfrm>
            <a:off x="311358" y="2060848"/>
            <a:ext cx="3354834" cy="32547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0D7B1CF-7E16-45DB-96BB-D3198C4A317E}"/>
              </a:ext>
            </a:extLst>
          </p:cNvPr>
          <p:cNvSpPr/>
          <p:nvPr/>
        </p:nvSpPr>
        <p:spPr>
          <a:xfrm>
            <a:off x="3995936" y="2132856"/>
            <a:ext cx="4862348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Оформить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с 14 до 18 лет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можно только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 согласия родителей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в таком случае </a:t>
            </a:r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понадобятся дополнительные документы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Регистрация ИП.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1308" y="892196"/>
            <a:ext cx="5136971" cy="2248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Зарегистрировать ИП можно в: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В ФНС лично (пошлина — 800 рублей). 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МФЦ  (КЭП*),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Нотариус, 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На сайте ФНС  (КЭП*),      без оплаты пошлины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Госуслуги (ЕПГУ)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Бух.сервисы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и банки.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3573016"/>
            <a:ext cx="3638212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Документы для регистрации ИП: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Паспорт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Копия ИНН.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 Квитанция об оплате пошлины.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4) Заявление 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5) Уведомление по форме N 26.2-1.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6) Доверенность (индивидуально)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F2BB47-9386-4E36-A5AD-0850DABA9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771" r="17778" b="1"/>
          <a:stretch/>
        </p:blipFill>
        <p:spPr>
          <a:xfrm>
            <a:off x="5609040" y="908720"/>
            <a:ext cx="3242359" cy="2487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B02483-CD15-4680-86BF-6949B92F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" y="3356992"/>
            <a:ext cx="4750732" cy="2595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359F2A44-8B59-4EFC-A218-95DB3EFC41CC}"/>
              </a:ext>
            </a:extLst>
          </p:cNvPr>
          <p:cNvSpPr/>
          <p:nvPr/>
        </p:nvSpPr>
        <p:spPr>
          <a:xfrm>
            <a:off x="2699792" y="1628800"/>
            <a:ext cx="288032" cy="137100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0F5E77-43D5-48CA-BEE4-58CD89EAA5FF}"/>
              </a:ext>
            </a:extLst>
          </p:cNvPr>
          <p:cNvSpPr/>
          <p:nvPr/>
        </p:nvSpPr>
        <p:spPr>
          <a:xfrm>
            <a:off x="179512" y="6102709"/>
            <a:ext cx="8678768" cy="638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*КЭП – квалифицированная электронная подпись. </a:t>
            </a:r>
            <a:r>
              <a:rPr lang="ru-RU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 1 января 2022 года оформляется только в ФНС. При работе с маркировкой КЭП в любом случае будет нужна.</a:t>
            </a:r>
          </a:p>
        </p:txBody>
      </p:sp>
    </p:spTree>
    <p:extLst>
      <p:ext uri="{BB962C8B-B14F-4D97-AF65-F5344CB8AC3E}">
        <p14:creationId xmlns:p14="http://schemas.microsoft.com/office/powerpoint/2010/main" val="348788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Система налогообложения ИП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2"/>
            <a:ext cx="864399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может самостоятельно выбрать систему налогообложения, которую он будет использовать в работе.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886DB0-1810-4761-B096-78E4BDC1CB2F}"/>
              </a:ext>
            </a:extLst>
          </p:cNvPr>
          <p:cNvSpPr/>
          <p:nvPr/>
        </p:nvSpPr>
        <p:spPr>
          <a:xfrm>
            <a:off x="4860032" y="1628800"/>
            <a:ext cx="3998248" cy="352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–общая система (крупный бизнес);</a:t>
            </a:r>
          </a:p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УСН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–упрощенная система (ИП с малыми расходами);</a:t>
            </a:r>
          </a:p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ПСН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–патентная система (репетиторство, услуги населению);</a:t>
            </a:r>
          </a:p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ЕСХН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–единый сельскохозяйственный налог (для сельскохозяйственных товаропроизводителей); </a:t>
            </a:r>
          </a:p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НПД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–налог на профессиональный доход (для самозанятых).</a:t>
            </a:r>
          </a:p>
        </p:txBody>
      </p:sp>
      <p:sp>
        <p:nvSpPr>
          <p:cNvPr id="4" name="AutoShape 2" descr="Налогообложение ИП — какая система налогообложения лучше, как выбрать  налоговый режим">
            <a:extLst>
              <a:ext uri="{FF2B5EF4-FFF2-40B4-BE49-F238E27FC236}">
                <a16:creationId xmlns:a16="http://schemas.microsoft.com/office/drawing/2014/main" id="{E7BD76C2-9107-4F1E-A337-AADC304D01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19FF0D-9E5F-4CD1-B19D-758066642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t="-578" r="23848" b="578"/>
          <a:stretch/>
        </p:blipFill>
        <p:spPr>
          <a:xfrm>
            <a:off x="251520" y="1715627"/>
            <a:ext cx="4510688" cy="3369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1209016-0866-4ADB-ABE1-BEB487524E2E}"/>
              </a:ext>
            </a:extLst>
          </p:cNvPr>
          <p:cNvSpPr/>
          <p:nvPr/>
        </p:nvSpPr>
        <p:spPr>
          <a:xfrm>
            <a:off x="214282" y="5373216"/>
            <a:ext cx="8643998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9875" algn="just"/>
            <a:r>
              <a:rPr lang="ru-RU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Можно совмещать разные системы </a:t>
            </a:r>
            <a:r>
              <a:rPr lang="ru-RU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налогооблажения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269875"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если ИП ведет несколько видов деятельности, может совмещать УСН и ПСН.</a:t>
            </a:r>
          </a:p>
          <a:p>
            <a:pPr indent="269875" algn="just"/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Нельзя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совмещать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УСН «Доходы» и УСН «Доходы минус расходы»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поскольку это одна система.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Ограничения при регистрации ИП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4282" y="1071546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физическое лицо уже зарегистрировано ИП, то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повторная регистрация не допускается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не зависимо от того, в каком регионе оформлена действующая регистрация.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4282" y="2348880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не истек год со дня принятия судом решения о признании физического лица, ранее зарегистрированного индивидуальным предпринимателем,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несостоятельным (банкротом);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4282" y="3645024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не истек год со дня принятия решения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 прекращении в принудительном порядке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деятельности физического лица в качестве индивидуального предпринимателя;</a:t>
            </a:r>
          </a:p>
        </p:txBody>
      </p:sp>
      <p:sp>
        <p:nvSpPr>
          <p:cNvPr id="8" name="Скругленный прямоугольник 10">
            <a:extLst>
              <a:ext uri="{FF2B5EF4-FFF2-40B4-BE49-F238E27FC236}">
                <a16:creationId xmlns:a16="http://schemas.microsoft.com/office/drawing/2014/main" id="{4C8409D3-BEC4-484C-A52E-7B658E18A72B}"/>
              </a:ext>
            </a:extLst>
          </p:cNvPr>
          <p:cNvSpPr/>
          <p:nvPr/>
        </p:nvSpPr>
        <p:spPr>
          <a:xfrm>
            <a:off x="214282" y="4941168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не истек срок, на который данное лицо по приговору суда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лишено права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заниматься предпринимательской деятельностью.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 Постановка на учет во внебюджетных фондах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4282" y="857232"/>
            <a:ext cx="8643998" cy="9875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нет наемных сотрудников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автоматически ставится на учет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только в ПФ РФ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282" y="1987699"/>
            <a:ext cx="8643998" cy="1729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есть наемные сотрудники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– работодатель. Документы наемных сотрудников предоставляются для постановки на учет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ПФ РФ (30 дней) и ФСС (10 дней)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ПФ РФ присваивают новый </a:t>
            </a:r>
            <a:r>
              <a:rPr lang="ru-R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регистрационный номер работодателя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682D8E-FF07-47FD-B013-43FCCCC48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6" y="4093908"/>
            <a:ext cx="2535818" cy="253581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9C74BD-0883-4FEF-AD82-14DD5A705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07822"/>
            <a:ext cx="4536504" cy="272190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Печать индивидуального предпринимателя.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564F87-8B9A-4B41-BEF1-573196B6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2936"/>
            <a:ext cx="4582970" cy="2903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51BB09-11BA-4992-9BE9-147E8F7D6070}"/>
              </a:ext>
            </a:extLst>
          </p:cNvPr>
          <p:cNvSpPr/>
          <p:nvPr/>
        </p:nvSpPr>
        <p:spPr>
          <a:xfrm>
            <a:off x="214282" y="857232"/>
            <a:ext cx="8643998" cy="1851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Оформление печати ИП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 обязательно, но </a:t>
            </a:r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пригодится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если: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сть работники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При оформлении 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бланков строгой отчётности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(туристические путевки, транспортные билеты, талоны и другие). 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 При выдаче приходного 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кассового ордера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4) При участии в 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госзаказах.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491415-FEC7-4E40-907D-DD53FEEB63C1}"/>
              </a:ext>
            </a:extLst>
          </p:cNvPr>
          <p:cNvSpPr/>
          <p:nvPr/>
        </p:nvSpPr>
        <p:spPr>
          <a:xfrm>
            <a:off x="214282" y="5971976"/>
            <a:ext cx="8643998" cy="7693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Запрещается! Размещать на клише герб Российской Федерации, региональной и муниципальной символики, чужих логотипов и знаков.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1A38BC5-D2DB-43F4-80B5-9ABDEE00D59E}"/>
              </a:ext>
            </a:extLst>
          </p:cNvPr>
          <p:cNvSpPr/>
          <p:nvPr/>
        </p:nvSpPr>
        <p:spPr>
          <a:xfrm>
            <a:off x="4932040" y="2852936"/>
            <a:ext cx="3926240" cy="1347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Формы и размеры печати ИП: 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круглая – 38-42 мм;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треугольная – 38-42 мм;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прямоугольная – от 35*50-70*100 мм.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632ED4-2004-4F1D-ADF9-53BB7F034FB8}"/>
              </a:ext>
            </a:extLst>
          </p:cNvPr>
          <p:cNvSpPr/>
          <p:nvPr/>
        </p:nvSpPr>
        <p:spPr>
          <a:xfrm>
            <a:off x="4932040" y="4344584"/>
            <a:ext cx="3926240" cy="1532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Содержание печати ИП: 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полное имя ИП;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указание формы - ИП;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местонахождение ИП;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ОГРНИП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1159</Words>
  <Application>Microsoft Office PowerPoint</Application>
  <PresentationFormat>Экран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</dc:creator>
  <cp:lastModifiedBy>Липовская Ольга Владимировна</cp:lastModifiedBy>
  <cp:revision>55</cp:revision>
  <dcterms:created xsi:type="dcterms:W3CDTF">2022-02-06T11:22:49Z</dcterms:created>
  <dcterms:modified xsi:type="dcterms:W3CDTF">2022-02-11T09:27:39Z</dcterms:modified>
</cp:coreProperties>
</file>