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370" r:id="rId3"/>
    <p:sldId id="401" r:id="rId4"/>
    <p:sldId id="402" r:id="rId5"/>
    <p:sldId id="374" r:id="rId6"/>
    <p:sldId id="371" r:id="rId7"/>
    <p:sldId id="372" r:id="rId8"/>
    <p:sldId id="375" r:id="rId9"/>
    <p:sldId id="337" r:id="rId10"/>
    <p:sldId id="376" r:id="rId11"/>
    <p:sldId id="378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9" r:id="rId20"/>
    <p:sldId id="390" r:id="rId21"/>
    <p:sldId id="387" r:id="rId22"/>
    <p:sldId id="388" r:id="rId23"/>
    <p:sldId id="391" r:id="rId24"/>
    <p:sldId id="392" r:id="rId25"/>
    <p:sldId id="393" r:id="rId26"/>
    <p:sldId id="394" r:id="rId27"/>
    <p:sldId id="395" r:id="rId28"/>
    <p:sldId id="396" r:id="rId29"/>
    <p:sldId id="377" r:id="rId30"/>
    <p:sldId id="397" r:id="rId31"/>
    <p:sldId id="400" r:id="rId32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3E329"/>
    <a:srgbClr val="EDEA5D"/>
    <a:srgbClr val="F2F08C"/>
    <a:srgbClr val="D7D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92" d="100"/>
          <a:sy n="92" d="100"/>
        </p:scale>
        <p:origin x="1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8AEE9-46DC-4166-832C-E7B06CE7AB87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4F41F07-EFD3-4E16-9752-9AF89ABC6248}">
      <dgm:prSet phldrT="[Текст]" custT="1"/>
      <dgm:spPr/>
      <dgm:t>
        <a:bodyPr/>
        <a:lstStyle/>
        <a:p>
          <a:r>
            <a:rPr lang="ru-RU" sz="1600" dirty="0"/>
            <a:t>создание единого информационного пространства для взаимодействия участников рынка труда и образования</a:t>
          </a:r>
        </a:p>
      </dgm:t>
    </dgm:pt>
    <dgm:pt modelId="{D566E8CD-BE47-48D0-8B66-BDA64ADC52E3}" type="parTrans" cxnId="{62496E93-25B9-4A55-B60D-9C5BD049D9C0}">
      <dgm:prSet/>
      <dgm:spPr/>
      <dgm:t>
        <a:bodyPr/>
        <a:lstStyle/>
        <a:p>
          <a:endParaRPr lang="ru-RU"/>
        </a:p>
      </dgm:t>
    </dgm:pt>
    <dgm:pt modelId="{58E2A35E-55D8-4FB3-BEF0-A83768300FCB}" type="sibTrans" cxnId="{62496E93-25B9-4A55-B60D-9C5BD049D9C0}">
      <dgm:prSet/>
      <dgm:spPr/>
      <dgm:t>
        <a:bodyPr/>
        <a:lstStyle/>
        <a:p>
          <a:endParaRPr lang="ru-RU"/>
        </a:p>
      </dgm:t>
    </dgm:pt>
    <dgm:pt modelId="{F5D0ADD2-7095-41A6-A874-8C16FDC14362}">
      <dgm:prSet phldrT="[Текст]" custT="1"/>
      <dgm:spPr/>
      <dgm:t>
        <a:bodyPr/>
        <a:lstStyle/>
        <a:p>
          <a:endParaRPr lang="ru-RU" sz="1200" b="1" dirty="0">
            <a:solidFill>
              <a:srgbClr val="C00000"/>
            </a:solidFill>
          </a:endParaRPr>
        </a:p>
      </dgm:t>
    </dgm:pt>
    <dgm:pt modelId="{F26F6BD8-D9FF-496A-B741-68B804E2AC45}" type="parTrans" cxnId="{7D1AFBF9-0771-4C98-8808-6C459D15DA1B}">
      <dgm:prSet/>
      <dgm:spPr/>
      <dgm:t>
        <a:bodyPr/>
        <a:lstStyle/>
        <a:p>
          <a:endParaRPr lang="ru-RU"/>
        </a:p>
      </dgm:t>
    </dgm:pt>
    <dgm:pt modelId="{7563FB89-F658-4459-A4B1-0653F973F89F}" type="sibTrans" cxnId="{7D1AFBF9-0771-4C98-8808-6C459D15DA1B}">
      <dgm:prSet/>
      <dgm:spPr/>
      <dgm:t>
        <a:bodyPr/>
        <a:lstStyle/>
        <a:p>
          <a:endParaRPr lang="ru-RU"/>
        </a:p>
      </dgm:t>
    </dgm:pt>
    <dgm:pt modelId="{5F98BDB5-7041-46F6-AE18-6BB090D21CE5}">
      <dgm:prSet phldrT="[Текст]" custT="1"/>
      <dgm:spPr/>
      <dgm:t>
        <a:bodyPr/>
        <a:lstStyle/>
        <a:p>
          <a:endParaRPr lang="ru-RU" sz="1600" dirty="0"/>
        </a:p>
      </dgm:t>
    </dgm:pt>
    <dgm:pt modelId="{1CFDBC10-1D82-4093-BBD7-6777FDD7DBC8}" type="parTrans" cxnId="{39921702-9D7C-4914-931B-5BCEDE731041}">
      <dgm:prSet/>
      <dgm:spPr/>
      <dgm:t>
        <a:bodyPr/>
        <a:lstStyle/>
        <a:p>
          <a:endParaRPr lang="ru-RU"/>
        </a:p>
      </dgm:t>
    </dgm:pt>
    <dgm:pt modelId="{26B55094-9CBC-4E47-9D5B-733D830311E9}" type="sibTrans" cxnId="{39921702-9D7C-4914-931B-5BCEDE731041}">
      <dgm:prSet/>
      <dgm:spPr/>
      <dgm:t>
        <a:bodyPr/>
        <a:lstStyle/>
        <a:p>
          <a:endParaRPr lang="ru-RU"/>
        </a:p>
      </dgm:t>
    </dgm:pt>
    <dgm:pt modelId="{89121D30-1704-44B0-8CDE-9743A4761A6D}">
      <dgm:prSet phldrT="[Текст]" custT="1"/>
      <dgm:spPr/>
      <dgm:t>
        <a:bodyPr/>
        <a:lstStyle/>
        <a:p>
          <a:endParaRPr lang="ru-RU" sz="1200" b="1" dirty="0">
            <a:solidFill>
              <a:srgbClr val="C00000"/>
            </a:solidFill>
          </a:endParaRPr>
        </a:p>
      </dgm:t>
    </dgm:pt>
    <dgm:pt modelId="{3979BFDE-B916-4F48-9E67-391F32D580AE}" type="parTrans" cxnId="{D6EEAFDE-940E-449B-A640-08FF20815A0C}">
      <dgm:prSet/>
      <dgm:spPr/>
      <dgm:t>
        <a:bodyPr/>
        <a:lstStyle/>
        <a:p>
          <a:endParaRPr lang="ru-RU"/>
        </a:p>
      </dgm:t>
    </dgm:pt>
    <dgm:pt modelId="{A564BDED-B5E7-48E8-8C44-21C81D341359}" type="sibTrans" cxnId="{D6EEAFDE-940E-449B-A640-08FF20815A0C}">
      <dgm:prSet/>
      <dgm:spPr/>
      <dgm:t>
        <a:bodyPr/>
        <a:lstStyle/>
        <a:p>
          <a:endParaRPr lang="ru-RU"/>
        </a:p>
      </dgm:t>
    </dgm:pt>
    <dgm:pt modelId="{C2A51434-0C27-4D16-829B-51FC6CC9C1A9}">
      <dgm:prSet phldrT="[Текст]"/>
      <dgm:spPr/>
      <dgm:t>
        <a:bodyPr/>
        <a:lstStyle/>
        <a:p>
          <a:r>
            <a:rPr lang="ru-RU" dirty="0"/>
            <a:t>организация и проведение мероприятий в области содействия занятости населения</a:t>
          </a:r>
        </a:p>
      </dgm:t>
    </dgm:pt>
    <dgm:pt modelId="{EB508194-E349-49CB-9603-FFABAAD08ACA}" type="parTrans" cxnId="{388DC49F-C44D-4EDA-B0F4-4A8CB4617877}">
      <dgm:prSet/>
      <dgm:spPr/>
      <dgm:t>
        <a:bodyPr/>
        <a:lstStyle/>
        <a:p>
          <a:endParaRPr lang="ru-RU"/>
        </a:p>
      </dgm:t>
    </dgm:pt>
    <dgm:pt modelId="{1E3C3D21-0CED-4BB6-B6AF-6E05C014E96E}" type="sibTrans" cxnId="{388DC49F-C44D-4EDA-B0F4-4A8CB4617877}">
      <dgm:prSet/>
      <dgm:spPr/>
      <dgm:t>
        <a:bodyPr/>
        <a:lstStyle/>
        <a:p>
          <a:endParaRPr lang="ru-RU"/>
        </a:p>
      </dgm:t>
    </dgm:pt>
    <dgm:pt modelId="{080D7CF6-83C1-4896-B5C6-DD93B3F150DF}">
      <dgm:prSet custT="1"/>
      <dgm:spPr/>
      <dgm:t>
        <a:bodyPr/>
        <a:lstStyle/>
        <a:p>
          <a:endParaRPr lang="ru-RU" sz="1200" b="1" dirty="0">
            <a:solidFill>
              <a:srgbClr val="C00000"/>
            </a:solidFill>
          </a:endParaRPr>
        </a:p>
      </dgm:t>
    </dgm:pt>
    <dgm:pt modelId="{28B3DD7C-59A3-4EEF-9D65-6260AC3399E0}" type="parTrans" cxnId="{764DE9AD-85D7-4C58-8091-86FBB313E44B}">
      <dgm:prSet/>
      <dgm:spPr/>
      <dgm:t>
        <a:bodyPr/>
        <a:lstStyle/>
        <a:p>
          <a:endParaRPr lang="ru-RU"/>
        </a:p>
      </dgm:t>
    </dgm:pt>
    <dgm:pt modelId="{2D641DDF-9E81-40F5-8782-8BE0C1D7DA60}" type="sibTrans" cxnId="{764DE9AD-85D7-4C58-8091-86FBB313E44B}">
      <dgm:prSet/>
      <dgm:spPr/>
      <dgm:t>
        <a:bodyPr/>
        <a:lstStyle/>
        <a:p>
          <a:endParaRPr lang="ru-RU"/>
        </a:p>
      </dgm:t>
    </dgm:pt>
    <dgm:pt modelId="{B48834BA-8658-4B48-802E-4730F4901702}">
      <dgm:prSet/>
      <dgm:spPr/>
      <dgm:t>
        <a:bodyPr/>
        <a:lstStyle/>
        <a:p>
          <a:r>
            <a:rPr lang="ru-RU" dirty="0"/>
            <a:t>обобщение и внедрение лучших практик содействия трудоустройству выпускников с инвалидностью и ОВЗ в Омском регионе</a:t>
          </a:r>
        </a:p>
      </dgm:t>
    </dgm:pt>
    <dgm:pt modelId="{E39EDB8D-D4DF-4EE3-A15A-ED01C87A2E52}" type="parTrans" cxnId="{6CEF63A1-D4A1-459F-8F51-43133E5B10A4}">
      <dgm:prSet/>
      <dgm:spPr/>
      <dgm:t>
        <a:bodyPr/>
        <a:lstStyle/>
        <a:p>
          <a:endParaRPr lang="ru-RU"/>
        </a:p>
      </dgm:t>
    </dgm:pt>
    <dgm:pt modelId="{7AD2CAFD-D4D4-4C2D-B803-B63F5BD459A5}" type="sibTrans" cxnId="{6CEF63A1-D4A1-459F-8F51-43133E5B10A4}">
      <dgm:prSet/>
      <dgm:spPr/>
      <dgm:t>
        <a:bodyPr/>
        <a:lstStyle/>
        <a:p>
          <a:endParaRPr lang="ru-RU"/>
        </a:p>
      </dgm:t>
    </dgm:pt>
    <dgm:pt modelId="{CEA7BE05-6DBE-43EF-B8B3-DA4181F5D64B}">
      <dgm:prSet custT="1"/>
      <dgm:spPr/>
      <dgm:t>
        <a:bodyPr/>
        <a:lstStyle/>
        <a:p>
          <a:endParaRPr lang="ru-RU" sz="1100" b="1" dirty="0">
            <a:solidFill>
              <a:srgbClr val="C00000"/>
            </a:solidFill>
          </a:endParaRPr>
        </a:p>
      </dgm:t>
    </dgm:pt>
    <dgm:pt modelId="{628B214C-EE49-4FCE-8FB8-DF9718284068}" type="parTrans" cxnId="{0F9C437B-DE3F-4D40-8C8B-59C8382834A4}">
      <dgm:prSet/>
      <dgm:spPr/>
      <dgm:t>
        <a:bodyPr/>
        <a:lstStyle/>
        <a:p>
          <a:endParaRPr lang="ru-RU"/>
        </a:p>
      </dgm:t>
    </dgm:pt>
    <dgm:pt modelId="{E899ED83-A120-4203-9B33-FCCB7056A90E}" type="sibTrans" cxnId="{0F9C437B-DE3F-4D40-8C8B-59C8382834A4}">
      <dgm:prSet/>
      <dgm:spPr/>
      <dgm:t>
        <a:bodyPr/>
        <a:lstStyle/>
        <a:p>
          <a:endParaRPr lang="ru-RU"/>
        </a:p>
      </dgm:t>
    </dgm:pt>
    <dgm:pt modelId="{528246C1-8257-4526-A3C7-78C369BAE0FE}">
      <dgm:prSet/>
      <dgm:spPr/>
      <dgm:t>
        <a:bodyPr/>
        <a:lstStyle/>
        <a:p>
          <a:r>
            <a:rPr lang="ru-RU" dirty="0"/>
            <a:t>организация и проведение мероприятий в области содействия занятости населения</a:t>
          </a:r>
        </a:p>
      </dgm:t>
    </dgm:pt>
    <dgm:pt modelId="{AABF33B8-2859-4E2D-928D-40F5C0A6E5C6}" type="parTrans" cxnId="{73430785-ABB8-4B29-9248-4B526590EB0C}">
      <dgm:prSet/>
      <dgm:spPr/>
      <dgm:t>
        <a:bodyPr/>
        <a:lstStyle/>
        <a:p>
          <a:endParaRPr lang="ru-RU"/>
        </a:p>
      </dgm:t>
    </dgm:pt>
    <dgm:pt modelId="{652FE27F-A5FF-476C-9E0C-07C5491371DB}" type="sibTrans" cxnId="{73430785-ABB8-4B29-9248-4B526590EB0C}">
      <dgm:prSet/>
      <dgm:spPr/>
      <dgm:t>
        <a:bodyPr/>
        <a:lstStyle/>
        <a:p>
          <a:endParaRPr lang="ru-RU"/>
        </a:p>
      </dgm:t>
    </dgm:pt>
    <dgm:pt modelId="{8021B353-4A6B-4001-BB6A-A31E48E45F66}">
      <dgm:prSet phldrT="[Текст]" custT="1"/>
      <dgm:spPr/>
      <dgm:t>
        <a:bodyPr/>
        <a:lstStyle/>
        <a:p>
          <a:endParaRPr lang="ru-RU" sz="1100" b="1" dirty="0">
            <a:solidFill>
              <a:srgbClr val="C00000"/>
            </a:solidFill>
          </a:endParaRPr>
        </a:p>
      </dgm:t>
    </dgm:pt>
    <dgm:pt modelId="{14937F13-0582-4F3A-985D-21D8D26CF0B1}" type="sibTrans" cxnId="{805CA561-E961-431F-A1E0-C8CCFDB4E128}">
      <dgm:prSet/>
      <dgm:spPr/>
      <dgm:t>
        <a:bodyPr/>
        <a:lstStyle/>
        <a:p>
          <a:endParaRPr lang="ru-RU"/>
        </a:p>
      </dgm:t>
    </dgm:pt>
    <dgm:pt modelId="{14B60B8A-14E8-44F9-A41A-ABE7F53681EB}" type="parTrans" cxnId="{805CA561-E961-431F-A1E0-C8CCFDB4E128}">
      <dgm:prSet/>
      <dgm:spPr/>
      <dgm:t>
        <a:bodyPr/>
        <a:lstStyle/>
        <a:p>
          <a:endParaRPr lang="ru-RU"/>
        </a:p>
      </dgm:t>
    </dgm:pt>
    <dgm:pt modelId="{1D40E7FA-9A55-4902-B788-DEA0CE8C1E59}">
      <dgm:prSet custT="1"/>
      <dgm:spPr/>
      <dgm:t>
        <a:bodyPr/>
        <a:lstStyle/>
        <a:p>
          <a:pPr rtl="0"/>
          <a:r>
            <a:rPr lang="ru-RU" sz="1800" dirty="0"/>
            <a:t>создание информационно-методических материалов, буклетов презентаций области содействия занятости</a:t>
          </a:r>
        </a:p>
      </dgm:t>
    </dgm:pt>
    <dgm:pt modelId="{2A36AE00-B035-4D56-A74F-DD9D8B4E183E}" type="parTrans" cxnId="{FA9ABBEE-5851-4198-A5CB-3364AC2D17B0}">
      <dgm:prSet/>
      <dgm:spPr/>
      <dgm:t>
        <a:bodyPr/>
        <a:lstStyle/>
        <a:p>
          <a:endParaRPr lang="ru-RU"/>
        </a:p>
      </dgm:t>
    </dgm:pt>
    <dgm:pt modelId="{834DF083-27A3-4BAA-BCAA-4944E76BB739}" type="sibTrans" cxnId="{FA9ABBEE-5851-4198-A5CB-3364AC2D17B0}">
      <dgm:prSet/>
      <dgm:spPr/>
      <dgm:t>
        <a:bodyPr/>
        <a:lstStyle/>
        <a:p>
          <a:endParaRPr lang="ru-RU"/>
        </a:p>
      </dgm:t>
    </dgm:pt>
    <dgm:pt modelId="{CA73F646-9D4A-49D8-BCE7-9FB15169A61D}" type="pres">
      <dgm:prSet presAssocID="{5A68AEE9-46DC-4166-832C-E7B06CE7AB87}" presName="linearFlow" presStyleCnt="0">
        <dgm:presLayoutVars>
          <dgm:dir/>
          <dgm:animLvl val="lvl"/>
          <dgm:resizeHandles val="exact"/>
        </dgm:presLayoutVars>
      </dgm:prSet>
      <dgm:spPr/>
    </dgm:pt>
    <dgm:pt modelId="{8F3BB4DE-8C68-4B1C-8EF3-553848D5B775}" type="pres">
      <dgm:prSet presAssocID="{8021B353-4A6B-4001-BB6A-A31E48E45F66}" presName="composite" presStyleCnt="0"/>
      <dgm:spPr/>
    </dgm:pt>
    <dgm:pt modelId="{D5F9EA41-F6ED-4F3B-8AC5-6A009AA3FEB8}" type="pres">
      <dgm:prSet presAssocID="{8021B353-4A6B-4001-BB6A-A31E48E45F66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39B4522-D131-4A84-8C5C-2E5D6D5329EB}" type="pres">
      <dgm:prSet presAssocID="{8021B353-4A6B-4001-BB6A-A31E48E45F66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D0B53A7A-386E-4CE1-B0A1-7C8D5E9CCC66}" type="pres">
      <dgm:prSet presAssocID="{14937F13-0582-4F3A-985D-21D8D26CF0B1}" presName="sp" presStyleCnt="0"/>
      <dgm:spPr/>
    </dgm:pt>
    <dgm:pt modelId="{CA7DC6A0-2C10-46BE-8746-BE1BFC2E484D}" type="pres">
      <dgm:prSet presAssocID="{F5D0ADD2-7095-41A6-A874-8C16FDC14362}" presName="composite" presStyleCnt="0"/>
      <dgm:spPr/>
    </dgm:pt>
    <dgm:pt modelId="{9BF3534A-95C0-4AAA-8DF0-F05669044E03}" type="pres">
      <dgm:prSet presAssocID="{F5D0ADD2-7095-41A6-A874-8C16FDC1436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BBC02CE-CC8B-4BD9-80A0-A93927F0C46E}" type="pres">
      <dgm:prSet presAssocID="{F5D0ADD2-7095-41A6-A874-8C16FDC14362}" presName="descendantText" presStyleLbl="alignAcc1" presStyleIdx="1" presStyleCnt="5" custScaleY="139112">
        <dgm:presLayoutVars>
          <dgm:bulletEnabled val="1"/>
        </dgm:presLayoutVars>
      </dgm:prSet>
      <dgm:spPr/>
    </dgm:pt>
    <dgm:pt modelId="{F60CFE2D-A9AD-4B8E-BF67-A6C3A616627B}" type="pres">
      <dgm:prSet presAssocID="{7563FB89-F658-4459-A4B1-0653F973F89F}" presName="sp" presStyleCnt="0"/>
      <dgm:spPr/>
    </dgm:pt>
    <dgm:pt modelId="{DCCD4E23-C3FA-46D5-857E-DD5E79B1C194}" type="pres">
      <dgm:prSet presAssocID="{89121D30-1704-44B0-8CDE-9743A4761A6D}" presName="composite" presStyleCnt="0"/>
      <dgm:spPr/>
    </dgm:pt>
    <dgm:pt modelId="{78A90D70-94F2-4C1F-A640-8A56F1F06506}" type="pres">
      <dgm:prSet presAssocID="{89121D30-1704-44B0-8CDE-9743A4761A6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127DBE99-EFEE-417A-9190-2049099A11A0}" type="pres">
      <dgm:prSet presAssocID="{89121D30-1704-44B0-8CDE-9743A4761A6D}" presName="descendantText" presStyleLbl="alignAcc1" presStyleIdx="2" presStyleCnt="5">
        <dgm:presLayoutVars>
          <dgm:bulletEnabled val="1"/>
        </dgm:presLayoutVars>
      </dgm:prSet>
      <dgm:spPr/>
    </dgm:pt>
    <dgm:pt modelId="{8EE12495-9276-4FAD-9A31-D7C11E5E2F78}" type="pres">
      <dgm:prSet presAssocID="{A564BDED-B5E7-48E8-8C44-21C81D341359}" presName="sp" presStyleCnt="0"/>
      <dgm:spPr/>
    </dgm:pt>
    <dgm:pt modelId="{4A9B0B48-A5D1-4501-AF42-0971E3999C3A}" type="pres">
      <dgm:prSet presAssocID="{080D7CF6-83C1-4896-B5C6-DD93B3F150DF}" presName="composite" presStyleCnt="0"/>
      <dgm:spPr/>
    </dgm:pt>
    <dgm:pt modelId="{02FDF0C0-C654-4CB6-A80B-BEBC1621B4C0}" type="pres">
      <dgm:prSet presAssocID="{080D7CF6-83C1-4896-B5C6-DD93B3F150D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E57A2C9-2E89-43EC-998E-F50067E7A315}" type="pres">
      <dgm:prSet presAssocID="{080D7CF6-83C1-4896-B5C6-DD93B3F150DF}" presName="descendantText" presStyleLbl="alignAcc1" presStyleIdx="3" presStyleCnt="5">
        <dgm:presLayoutVars>
          <dgm:bulletEnabled val="1"/>
        </dgm:presLayoutVars>
      </dgm:prSet>
      <dgm:spPr/>
    </dgm:pt>
    <dgm:pt modelId="{F441AA91-9EEB-4636-BA63-616E5EE6CA43}" type="pres">
      <dgm:prSet presAssocID="{2D641DDF-9E81-40F5-8782-8BE0C1D7DA60}" presName="sp" presStyleCnt="0"/>
      <dgm:spPr/>
    </dgm:pt>
    <dgm:pt modelId="{6C4C534C-36AF-4C04-9038-6AC2530775CC}" type="pres">
      <dgm:prSet presAssocID="{CEA7BE05-6DBE-43EF-B8B3-DA4181F5D64B}" presName="composite" presStyleCnt="0"/>
      <dgm:spPr/>
    </dgm:pt>
    <dgm:pt modelId="{B329583B-65A1-4CF1-B961-7CE8C6EFB2FE}" type="pres">
      <dgm:prSet presAssocID="{CEA7BE05-6DBE-43EF-B8B3-DA4181F5D64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1BE9D8A-A891-4E6E-B43F-6674D60D280C}" type="pres">
      <dgm:prSet presAssocID="{CEA7BE05-6DBE-43EF-B8B3-DA4181F5D64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9921702-9D7C-4914-931B-5BCEDE731041}" srcId="{F5D0ADD2-7095-41A6-A874-8C16FDC14362}" destId="{5F98BDB5-7041-46F6-AE18-6BB090D21CE5}" srcOrd="0" destOrd="0" parTransId="{1CFDBC10-1D82-4093-BBD7-6777FDD7DBC8}" sibTransId="{26B55094-9CBC-4E47-9D5B-733D830311E9}"/>
    <dgm:cxn modelId="{89A41A17-FA9E-4E21-830B-3627C2C51663}" type="presOf" srcId="{CEA7BE05-6DBE-43EF-B8B3-DA4181F5D64B}" destId="{B329583B-65A1-4CF1-B961-7CE8C6EFB2FE}" srcOrd="0" destOrd="0" presId="urn:microsoft.com/office/officeart/2005/8/layout/chevron2"/>
    <dgm:cxn modelId="{893C7219-9D43-4BB1-A645-DC5E3A0C7579}" type="presOf" srcId="{B48834BA-8658-4B48-802E-4730F4901702}" destId="{0E57A2C9-2E89-43EC-998E-F50067E7A315}" srcOrd="0" destOrd="0" presId="urn:microsoft.com/office/officeart/2005/8/layout/chevron2"/>
    <dgm:cxn modelId="{0564C81B-4691-4AAE-B5D8-8088E7C76E23}" type="presOf" srcId="{C2A51434-0C27-4D16-829B-51FC6CC9C1A9}" destId="{127DBE99-EFEE-417A-9190-2049099A11A0}" srcOrd="0" destOrd="0" presId="urn:microsoft.com/office/officeart/2005/8/layout/chevron2"/>
    <dgm:cxn modelId="{276E3332-1EF1-4018-A138-748B78BC5F40}" type="presOf" srcId="{E4F41F07-EFD3-4E16-9752-9AF89ABC6248}" destId="{239B4522-D131-4A84-8C5C-2E5D6D5329EB}" srcOrd="0" destOrd="0" presId="urn:microsoft.com/office/officeart/2005/8/layout/chevron2"/>
    <dgm:cxn modelId="{7263B33B-57E4-4246-9B3C-76DCD47E2AA9}" type="presOf" srcId="{8021B353-4A6B-4001-BB6A-A31E48E45F66}" destId="{D5F9EA41-F6ED-4F3B-8AC5-6A009AA3FEB8}" srcOrd="0" destOrd="0" presId="urn:microsoft.com/office/officeart/2005/8/layout/chevron2"/>
    <dgm:cxn modelId="{805CA561-E961-431F-A1E0-C8CCFDB4E128}" srcId="{5A68AEE9-46DC-4166-832C-E7B06CE7AB87}" destId="{8021B353-4A6B-4001-BB6A-A31E48E45F66}" srcOrd="0" destOrd="0" parTransId="{14B60B8A-14E8-44F9-A41A-ABE7F53681EB}" sibTransId="{14937F13-0582-4F3A-985D-21D8D26CF0B1}"/>
    <dgm:cxn modelId="{AA3C6E66-7F51-430D-B026-74B99B23341D}" type="presOf" srcId="{F5D0ADD2-7095-41A6-A874-8C16FDC14362}" destId="{9BF3534A-95C0-4AAA-8DF0-F05669044E03}" srcOrd="0" destOrd="0" presId="urn:microsoft.com/office/officeart/2005/8/layout/chevron2"/>
    <dgm:cxn modelId="{47A98268-6328-427A-8DBC-6333E2464FF2}" type="presOf" srcId="{528246C1-8257-4526-A3C7-78C369BAE0FE}" destId="{91BE9D8A-A891-4E6E-B43F-6674D60D280C}" srcOrd="0" destOrd="0" presId="urn:microsoft.com/office/officeart/2005/8/layout/chevron2"/>
    <dgm:cxn modelId="{A741FB73-E638-4515-9E9A-B477692BAD89}" type="presOf" srcId="{89121D30-1704-44B0-8CDE-9743A4761A6D}" destId="{78A90D70-94F2-4C1F-A640-8A56F1F06506}" srcOrd="0" destOrd="0" presId="urn:microsoft.com/office/officeart/2005/8/layout/chevron2"/>
    <dgm:cxn modelId="{0F9C437B-DE3F-4D40-8C8B-59C8382834A4}" srcId="{5A68AEE9-46DC-4166-832C-E7B06CE7AB87}" destId="{CEA7BE05-6DBE-43EF-B8B3-DA4181F5D64B}" srcOrd="4" destOrd="0" parTransId="{628B214C-EE49-4FCE-8FB8-DF9718284068}" sibTransId="{E899ED83-A120-4203-9B33-FCCB7056A90E}"/>
    <dgm:cxn modelId="{73430785-ABB8-4B29-9248-4B526590EB0C}" srcId="{CEA7BE05-6DBE-43EF-B8B3-DA4181F5D64B}" destId="{528246C1-8257-4526-A3C7-78C369BAE0FE}" srcOrd="0" destOrd="0" parTransId="{AABF33B8-2859-4E2D-928D-40F5C0A6E5C6}" sibTransId="{652FE27F-A5FF-476C-9E0C-07C5491371DB}"/>
    <dgm:cxn modelId="{0EA58D8E-0A2D-4116-A572-8B371C0E55F9}" type="presOf" srcId="{080D7CF6-83C1-4896-B5C6-DD93B3F150DF}" destId="{02FDF0C0-C654-4CB6-A80B-BEBC1621B4C0}" srcOrd="0" destOrd="0" presId="urn:microsoft.com/office/officeart/2005/8/layout/chevron2"/>
    <dgm:cxn modelId="{62496E93-25B9-4A55-B60D-9C5BD049D9C0}" srcId="{8021B353-4A6B-4001-BB6A-A31E48E45F66}" destId="{E4F41F07-EFD3-4E16-9752-9AF89ABC6248}" srcOrd="0" destOrd="0" parTransId="{D566E8CD-BE47-48D0-8B66-BDA64ADC52E3}" sibTransId="{58E2A35E-55D8-4FB3-BEF0-A83768300FCB}"/>
    <dgm:cxn modelId="{388DC49F-C44D-4EDA-B0F4-4A8CB4617877}" srcId="{89121D30-1704-44B0-8CDE-9743A4761A6D}" destId="{C2A51434-0C27-4D16-829B-51FC6CC9C1A9}" srcOrd="0" destOrd="0" parTransId="{EB508194-E349-49CB-9603-FFABAAD08ACA}" sibTransId="{1E3C3D21-0CED-4BB6-B6AF-6E05C014E96E}"/>
    <dgm:cxn modelId="{6CEF63A1-D4A1-459F-8F51-43133E5B10A4}" srcId="{080D7CF6-83C1-4896-B5C6-DD93B3F150DF}" destId="{B48834BA-8658-4B48-802E-4730F4901702}" srcOrd="0" destOrd="0" parTransId="{E39EDB8D-D4DF-4EE3-A15A-ED01C87A2E52}" sibTransId="{7AD2CAFD-D4D4-4C2D-B803-B63F5BD459A5}"/>
    <dgm:cxn modelId="{1168D9AD-D25E-4FFB-BA8F-1F2A2A3EE905}" type="presOf" srcId="{5F98BDB5-7041-46F6-AE18-6BB090D21CE5}" destId="{8BBC02CE-CC8B-4BD9-80A0-A93927F0C46E}" srcOrd="0" destOrd="0" presId="urn:microsoft.com/office/officeart/2005/8/layout/chevron2"/>
    <dgm:cxn modelId="{764DE9AD-85D7-4C58-8091-86FBB313E44B}" srcId="{5A68AEE9-46DC-4166-832C-E7B06CE7AB87}" destId="{080D7CF6-83C1-4896-B5C6-DD93B3F150DF}" srcOrd="3" destOrd="0" parTransId="{28B3DD7C-59A3-4EEF-9D65-6260AC3399E0}" sibTransId="{2D641DDF-9E81-40F5-8782-8BE0C1D7DA60}"/>
    <dgm:cxn modelId="{A314BFC7-AB6C-4F61-BB2F-3880CAAF144D}" type="presOf" srcId="{1D40E7FA-9A55-4902-B788-DEA0CE8C1E59}" destId="{8BBC02CE-CC8B-4BD9-80A0-A93927F0C46E}" srcOrd="0" destOrd="1" presId="urn:microsoft.com/office/officeart/2005/8/layout/chevron2"/>
    <dgm:cxn modelId="{D6EEAFDE-940E-449B-A640-08FF20815A0C}" srcId="{5A68AEE9-46DC-4166-832C-E7B06CE7AB87}" destId="{89121D30-1704-44B0-8CDE-9743A4761A6D}" srcOrd="2" destOrd="0" parTransId="{3979BFDE-B916-4F48-9E67-391F32D580AE}" sibTransId="{A564BDED-B5E7-48E8-8C44-21C81D341359}"/>
    <dgm:cxn modelId="{FA9ABBEE-5851-4198-A5CB-3364AC2D17B0}" srcId="{F5D0ADD2-7095-41A6-A874-8C16FDC14362}" destId="{1D40E7FA-9A55-4902-B788-DEA0CE8C1E59}" srcOrd="1" destOrd="0" parTransId="{2A36AE00-B035-4D56-A74F-DD9D8B4E183E}" sibTransId="{834DF083-27A3-4BAA-BCAA-4944E76BB739}"/>
    <dgm:cxn modelId="{99566DF9-E180-4B4B-9BB4-2083E7F460D4}" type="presOf" srcId="{5A68AEE9-46DC-4166-832C-E7B06CE7AB87}" destId="{CA73F646-9D4A-49D8-BCE7-9FB15169A61D}" srcOrd="0" destOrd="0" presId="urn:microsoft.com/office/officeart/2005/8/layout/chevron2"/>
    <dgm:cxn modelId="{7D1AFBF9-0771-4C98-8808-6C459D15DA1B}" srcId="{5A68AEE9-46DC-4166-832C-E7B06CE7AB87}" destId="{F5D0ADD2-7095-41A6-A874-8C16FDC14362}" srcOrd="1" destOrd="0" parTransId="{F26F6BD8-D9FF-496A-B741-68B804E2AC45}" sibTransId="{7563FB89-F658-4459-A4B1-0653F973F89F}"/>
    <dgm:cxn modelId="{4A08C374-0E57-4A4A-96B6-1A80B1622E86}" type="presParOf" srcId="{CA73F646-9D4A-49D8-BCE7-9FB15169A61D}" destId="{8F3BB4DE-8C68-4B1C-8EF3-553848D5B775}" srcOrd="0" destOrd="0" presId="urn:microsoft.com/office/officeart/2005/8/layout/chevron2"/>
    <dgm:cxn modelId="{FED529B4-3EBB-4CFD-8CA8-34F8B7B7A715}" type="presParOf" srcId="{8F3BB4DE-8C68-4B1C-8EF3-553848D5B775}" destId="{D5F9EA41-F6ED-4F3B-8AC5-6A009AA3FEB8}" srcOrd="0" destOrd="0" presId="urn:microsoft.com/office/officeart/2005/8/layout/chevron2"/>
    <dgm:cxn modelId="{60A317FB-F7D1-4754-80D8-0808511B9BDD}" type="presParOf" srcId="{8F3BB4DE-8C68-4B1C-8EF3-553848D5B775}" destId="{239B4522-D131-4A84-8C5C-2E5D6D5329EB}" srcOrd="1" destOrd="0" presId="urn:microsoft.com/office/officeart/2005/8/layout/chevron2"/>
    <dgm:cxn modelId="{3580D40D-325F-44BA-9869-1DCA7A4D38C8}" type="presParOf" srcId="{CA73F646-9D4A-49D8-BCE7-9FB15169A61D}" destId="{D0B53A7A-386E-4CE1-B0A1-7C8D5E9CCC66}" srcOrd="1" destOrd="0" presId="urn:microsoft.com/office/officeart/2005/8/layout/chevron2"/>
    <dgm:cxn modelId="{598027FB-009A-4A29-99DB-B09DA66B5481}" type="presParOf" srcId="{CA73F646-9D4A-49D8-BCE7-9FB15169A61D}" destId="{CA7DC6A0-2C10-46BE-8746-BE1BFC2E484D}" srcOrd="2" destOrd="0" presId="urn:microsoft.com/office/officeart/2005/8/layout/chevron2"/>
    <dgm:cxn modelId="{CFA4C662-DEDE-4C60-930C-0D573A1CFD4F}" type="presParOf" srcId="{CA7DC6A0-2C10-46BE-8746-BE1BFC2E484D}" destId="{9BF3534A-95C0-4AAA-8DF0-F05669044E03}" srcOrd="0" destOrd="0" presId="urn:microsoft.com/office/officeart/2005/8/layout/chevron2"/>
    <dgm:cxn modelId="{48BB07B0-2A03-4A90-AB00-2628C480F1BD}" type="presParOf" srcId="{CA7DC6A0-2C10-46BE-8746-BE1BFC2E484D}" destId="{8BBC02CE-CC8B-4BD9-80A0-A93927F0C46E}" srcOrd="1" destOrd="0" presId="urn:microsoft.com/office/officeart/2005/8/layout/chevron2"/>
    <dgm:cxn modelId="{F4BE6973-969B-4D52-A662-121A12536174}" type="presParOf" srcId="{CA73F646-9D4A-49D8-BCE7-9FB15169A61D}" destId="{F60CFE2D-A9AD-4B8E-BF67-A6C3A616627B}" srcOrd="3" destOrd="0" presId="urn:microsoft.com/office/officeart/2005/8/layout/chevron2"/>
    <dgm:cxn modelId="{8999153D-EAD2-41A6-A35E-4B354FADA5DB}" type="presParOf" srcId="{CA73F646-9D4A-49D8-BCE7-9FB15169A61D}" destId="{DCCD4E23-C3FA-46D5-857E-DD5E79B1C194}" srcOrd="4" destOrd="0" presId="urn:microsoft.com/office/officeart/2005/8/layout/chevron2"/>
    <dgm:cxn modelId="{F32B994C-D42F-4BB0-A752-27A0D68E4B35}" type="presParOf" srcId="{DCCD4E23-C3FA-46D5-857E-DD5E79B1C194}" destId="{78A90D70-94F2-4C1F-A640-8A56F1F06506}" srcOrd="0" destOrd="0" presId="urn:microsoft.com/office/officeart/2005/8/layout/chevron2"/>
    <dgm:cxn modelId="{9BCD9707-81EC-4020-8A6B-B7251EFA316A}" type="presParOf" srcId="{DCCD4E23-C3FA-46D5-857E-DD5E79B1C194}" destId="{127DBE99-EFEE-417A-9190-2049099A11A0}" srcOrd="1" destOrd="0" presId="urn:microsoft.com/office/officeart/2005/8/layout/chevron2"/>
    <dgm:cxn modelId="{3B982108-8C22-46A1-AD89-E0967EBFA7E1}" type="presParOf" srcId="{CA73F646-9D4A-49D8-BCE7-9FB15169A61D}" destId="{8EE12495-9276-4FAD-9A31-D7C11E5E2F78}" srcOrd="5" destOrd="0" presId="urn:microsoft.com/office/officeart/2005/8/layout/chevron2"/>
    <dgm:cxn modelId="{93521AF5-FD31-4304-B60A-59E7C5836A9E}" type="presParOf" srcId="{CA73F646-9D4A-49D8-BCE7-9FB15169A61D}" destId="{4A9B0B48-A5D1-4501-AF42-0971E3999C3A}" srcOrd="6" destOrd="0" presId="urn:microsoft.com/office/officeart/2005/8/layout/chevron2"/>
    <dgm:cxn modelId="{75F8987E-45A9-49E4-A467-1A97EBBDA1EB}" type="presParOf" srcId="{4A9B0B48-A5D1-4501-AF42-0971E3999C3A}" destId="{02FDF0C0-C654-4CB6-A80B-BEBC1621B4C0}" srcOrd="0" destOrd="0" presId="urn:microsoft.com/office/officeart/2005/8/layout/chevron2"/>
    <dgm:cxn modelId="{61669231-DC47-46D0-BC69-FCE919C1F711}" type="presParOf" srcId="{4A9B0B48-A5D1-4501-AF42-0971E3999C3A}" destId="{0E57A2C9-2E89-43EC-998E-F50067E7A315}" srcOrd="1" destOrd="0" presId="urn:microsoft.com/office/officeart/2005/8/layout/chevron2"/>
    <dgm:cxn modelId="{428A0C29-C378-460E-9AD4-49874235147C}" type="presParOf" srcId="{CA73F646-9D4A-49D8-BCE7-9FB15169A61D}" destId="{F441AA91-9EEB-4636-BA63-616E5EE6CA43}" srcOrd="7" destOrd="0" presId="urn:microsoft.com/office/officeart/2005/8/layout/chevron2"/>
    <dgm:cxn modelId="{45E17FE5-6F05-46EC-B631-60DB11075849}" type="presParOf" srcId="{CA73F646-9D4A-49D8-BCE7-9FB15169A61D}" destId="{6C4C534C-36AF-4C04-9038-6AC2530775CC}" srcOrd="8" destOrd="0" presId="urn:microsoft.com/office/officeart/2005/8/layout/chevron2"/>
    <dgm:cxn modelId="{B5A31659-F702-4D9C-9B8C-57BBB55DF7EF}" type="presParOf" srcId="{6C4C534C-36AF-4C04-9038-6AC2530775CC}" destId="{B329583B-65A1-4CF1-B961-7CE8C6EFB2FE}" srcOrd="0" destOrd="0" presId="urn:microsoft.com/office/officeart/2005/8/layout/chevron2"/>
    <dgm:cxn modelId="{E6A1679E-F069-42A8-B512-5049D889B859}" type="presParOf" srcId="{6C4C534C-36AF-4C04-9038-6AC2530775CC}" destId="{91BE9D8A-A891-4E6E-B43F-6674D60D28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C8411-4503-4241-873F-892BB91ECD0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ADB11ABB-9A25-452C-8E7D-F2A8E1E3CE3E}">
      <dgm:prSet phldrT="[Текст]" custT="1"/>
      <dgm:spPr/>
      <dgm:t>
        <a:bodyPr/>
        <a:lstStyle/>
        <a:p>
          <a:r>
            <a:rPr lang="ru-RU" sz="2400" b="1" dirty="0">
              <a:solidFill>
                <a:srgbClr val="002060"/>
              </a:solidFill>
            </a:rPr>
            <a:t>1-2 курс</a:t>
          </a:r>
        </a:p>
      </dgm:t>
    </dgm:pt>
    <dgm:pt modelId="{A0ECC81B-6687-4D89-AE30-BDF9DBAFFD81}" type="parTrans" cxnId="{7CE97245-1526-47D3-B731-E2C8B945050F}">
      <dgm:prSet/>
      <dgm:spPr/>
      <dgm:t>
        <a:bodyPr/>
        <a:lstStyle/>
        <a:p>
          <a:endParaRPr lang="ru-RU"/>
        </a:p>
      </dgm:t>
    </dgm:pt>
    <dgm:pt modelId="{6C0D29EF-F803-4251-AA69-5A38485ADE87}" type="sibTrans" cxnId="{7CE97245-1526-47D3-B731-E2C8B945050F}">
      <dgm:prSet/>
      <dgm:spPr/>
      <dgm:t>
        <a:bodyPr/>
        <a:lstStyle/>
        <a:p>
          <a:endParaRPr lang="ru-RU"/>
        </a:p>
      </dgm:t>
    </dgm:pt>
    <dgm:pt modelId="{A0911677-2BAE-45A9-AEA6-1E981F38C19F}">
      <dgm:prSet phldrT="[Текст]"/>
      <dgm:spPr/>
      <dgm:t>
        <a:bodyPr/>
        <a:lstStyle/>
        <a:p>
          <a:r>
            <a:rPr lang="ru-RU" dirty="0"/>
            <a:t>           РЕАЛИЗАЦИЯ РЕГИОНАЛЬНЫХ ПРОЕКТОВ:</a:t>
          </a:r>
        </a:p>
        <a:p>
          <a:r>
            <a:rPr lang="ru-RU" b="1" dirty="0">
              <a:solidFill>
                <a:srgbClr val="002060"/>
              </a:solidFill>
            </a:rPr>
            <a:t>1.</a:t>
          </a:r>
          <a:r>
            <a:rPr lang="ru-RU" dirty="0"/>
            <a:t>ТОЧКА ДОСТУПА И РАЗВИТИЯ</a:t>
          </a:r>
        </a:p>
        <a:p>
          <a:r>
            <a:rPr lang="ru-RU" b="1" dirty="0">
              <a:solidFill>
                <a:srgbClr val="002060"/>
              </a:solidFill>
            </a:rPr>
            <a:t>2</a:t>
          </a:r>
          <a:r>
            <a:rPr lang="ru-RU" dirty="0"/>
            <a:t>.ПУТЬ К УСПЕХУ</a:t>
          </a:r>
        </a:p>
        <a:p>
          <a:r>
            <a:rPr lang="ru-RU" b="1" dirty="0">
              <a:solidFill>
                <a:srgbClr val="002060"/>
              </a:solidFill>
            </a:rPr>
            <a:t>3.</a:t>
          </a:r>
          <a:r>
            <a:rPr lang="ru-RU" dirty="0"/>
            <a:t>КАРЬЕРНЫЙ ТРЕК</a:t>
          </a:r>
        </a:p>
      </dgm:t>
    </dgm:pt>
    <dgm:pt modelId="{E46DE3A4-B5C1-436C-A23B-669A3484ECDB}" type="parTrans" cxnId="{76B42750-DEE0-442C-889E-24DDAB526C3C}">
      <dgm:prSet/>
      <dgm:spPr/>
      <dgm:t>
        <a:bodyPr/>
        <a:lstStyle/>
        <a:p>
          <a:endParaRPr lang="ru-RU"/>
        </a:p>
      </dgm:t>
    </dgm:pt>
    <dgm:pt modelId="{DA5BBAF6-0114-4628-99E2-98AB823D127A}" type="sibTrans" cxnId="{76B42750-DEE0-442C-889E-24DDAB526C3C}">
      <dgm:prSet/>
      <dgm:spPr/>
      <dgm:t>
        <a:bodyPr/>
        <a:lstStyle/>
        <a:p>
          <a:endParaRPr lang="ru-RU"/>
        </a:p>
      </dgm:t>
    </dgm:pt>
    <dgm:pt modelId="{DFBAD300-8C00-423E-B832-CA8B724D1EAC}">
      <dgm:prSet phldrT="[Текст]" custT="1"/>
      <dgm:spPr/>
      <dgm:t>
        <a:bodyPr/>
        <a:lstStyle/>
        <a:p>
          <a:r>
            <a:rPr lang="ru-RU" sz="2400" b="1" dirty="0">
              <a:solidFill>
                <a:srgbClr val="002060"/>
              </a:solidFill>
            </a:rPr>
            <a:t>3-4 курс</a:t>
          </a:r>
        </a:p>
      </dgm:t>
    </dgm:pt>
    <dgm:pt modelId="{5E19F51B-75A3-441E-A471-04218C36A545}" type="parTrans" cxnId="{C2E72331-4218-4602-831E-9B15E3714367}">
      <dgm:prSet/>
      <dgm:spPr/>
      <dgm:t>
        <a:bodyPr/>
        <a:lstStyle/>
        <a:p>
          <a:endParaRPr lang="ru-RU"/>
        </a:p>
      </dgm:t>
    </dgm:pt>
    <dgm:pt modelId="{F6D51C69-5088-462C-B4A6-BE33BF3D07A6}" type="sibTrans" cxnId="{C2E72331-4218-4602-831E-9B15E3714367}">
      <dgm:prSet/>
      <dgm:spPr/>
      <dgm:t>
        <a:bodyPr/>
        <a:lstStyle/>
        <a:p>
          <a:endParaRPr lang="ru-RU"/>
        </a:p>
      </dgm:t>
    </dgm:pt>
    <dgm:pt modelId="{3D9D0E7B-6822-4C79-8C77-529014827BEC}">
      <dgm:prSet phldrT="[Текст]"/>
      <dgm:spPr/>
      <dgm:t>
        <a:bodyPr/>
        <a:lstStyle/>
        <a:p>
          <a:r>
            <a:rPr lang="ru-RU" dirty="0"/>
            <a:t>- НЕТВОРТИНГ</a:t>
          </a:r>
        </a:p>
        <a:p>
          <a:r>
            <a:rPr lang="ru-RU" dirty="0"/>
            <a:t>- ГАРАНТИРОВАННЫЕ СОБЕСЕДОВАНИЯ</a:t>
          </a:r>
        </a:p>
        <a:p>
          <a:r>
            <a:rPr lang="ru-RU" dirty="0"/>
            <a:t>- МОДЕЛИРУЮЩИЕ ИГРЫ</a:t>
          </a:r>
        </a:p>
      </dgm:t>
    </dgm:pt>
    <dgm:pt modelId="{41174D6B-2170-419D-8C11-7C4135702027}" type="parTrans" cxnId="{9BE20374-0556-4D84-84D7-C07117FD6D06}">
      <dgm:prSet/>
      <dgm:spPr/>
      <dgm:t>
        <a:bodyPr/>
        <a:lstStyle/>
        <a:p>
          <a:endParaRPr lang="ru-RU"/>
        </a:p>
      </dgm:t>
    </dgm:pt>
    <dgm:pt modelId="{6BDFF9DC-1B24-4EF7-A47B-99D9044D86DF}" type="sibTrans" cxnId="{9BE20374-0556-4D84-84D7-C07117FD6D06}">
      <dgm:prSet/>
      <dgm:spPr/>
      <dgm:t>
        <a:bodyPr/>
        <a:lstStyle/>
        <a:p>
          <a:endParaRPr lang="ru-RU"/>
        </a:p>
      </dgm:t>
    </dgm:pt>
    <dgm:pt modelId="{69AF41D5-CFE9-4CF5-B8FB-820E86B11137}" type="pres">
      <dgm:prSet presAssocID="{6E0C8411-4503-4241-873F-892BB91ECD0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182D7BD-4EE5-4EFC-8CD4-4FF40E0F8BCE}" type="pres">
      <dgm:prSet presAssocID="{ADB11ABB-9A25-452C-8E7D-F2A8E1E3CE3E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597CF0AC-2C98-4AD6-97A4-B3025469E7AA}" type="pres">
      <dgm:prSet presAssocID="{ADB11ABB-9A25-452C-8E7D-F2A8E1E3CE3E}" presName="childText1" presStyleLbl="solidAlignAcc1" presStyleIdx="0" presStyleCnt="2" custScaleY="118785" custLinFactNeighborX="-3123" custLinFactNeighborY="11568">
        <dgm:presLayoutVars>
          <dgm:chMax val="0"/>
          <dgm:chPref val="0"/>
          <dgm:bulletEnabled val="1"/>
        </dgm:presLayoutVars>
      </dgm:prSet>
      <dgm:spPr/>
    </dgm:pt>
    <dgm:pt modelId="{ED91A5DC-AE16-42A7-9DFA-2374A32E82D5}" type="pres">
      <dgm:prSet presAssocID="{DFBAD300-8C00-423E-B832-CA8B724D1EAC}" presName="parentText2" presStyleLbl="node1" presStyleIdx="1" presStyleCnt="2" custScaleX="89449" custLinFactNeighborX="807" custLinFactNeighborY="32392">
        <dgm:presLayoutVars>
          <dgm:chMax/>
          <dgm:chPref val="3"/>
          <dgm:bulletEnabled val="1"/>
        </dgm:presLayoutVars>
      </dgm:prSet>
      <dgm:spPr/>
    </dgm:pt>
    <dgm:pt modelId="{42E0E435-0DF4-47B7-A90A-CA7C006B0C1D}" type="pres">
      <dgm:prSet presAssocID="{DFBAD300-8C00-423E-B832-CA8B724D1EAC}" presName="childText2" presStyleLbl="solidAlignAcc1" presStyleIdx="1" presStyleCnt="2" custLinFactNeighborX="3542" custLinFactNeighborY="20521">
        <dgm:presLayoutVars>
          <dgm:chMax val="0"/>
          <dgm:chPref val="0"/>
          <dgm:bulletEnabled val="1"/>
        </dgm:presLayoutVars>
      </dgm:prSet>
      <dgm:spPr/>
    </dgm:pt>
  </dgm:ptLst>
  <dgm:cxnLst>
    <dgm:cxn modelId="{41AAEC02-BE01-413A-BAA0-BF76C8061646}" type="presOf" srcId="{A0911677-2BAE-45A9-AEA6-1E981F38C19F}" destId="{597CF0AC-2C98-4AD6-97A4-B3025469E7AA}" srcOrd="0" destOrd="0" presId="urn:microsoft.com/office/officeart/2009/3/layout/IncreasingArrowsProcess"/>
    <dgm:cxn modelId="{C2E72331-4218-4602-831E-9B15E3714367}" srcId="{6E0C8411-4503-4241-873F-892BB91ECD09}" destId="{DFBAD300-8C00-423E-B832-CA8B724D1EAC}" srcOrd="1" destOrd="0" parTransId="{5E19F51B-75A3-441E-A471-04218C36A545}" sibTransId="{F6D51C69-5088-462C-B4A6-BE33BF3D07A6}"/>
    <dgm:cxn modelId="{7CE97245-1526-47D3-B731-E2C8B945050F}" srcId="{6E0C8411-4503-4241-873F-892BB91ECD09}" destId="{ADB11ABB-9A25-452C-8E7D-F2A8E1E3CE3E}" srcOrd="0" destOrd="0" parTransId="{A0ECC81B-6687-4D89-AE30-BDF9DBAFFD81}" sibTransId="{6C0D29EF-F803-4251-AA69-5A38485ADE87}"/>
    <dgm:cxn modelId="{76B42750-DEE0-442C-889E-24DDAB526C3C}" srcId="{ADB11ABB-9A25-452C-8E7D-F2A8E1E3CE3E}" destId="{A0911677-2BAE-45A9-AEA6-1E981F38C19F}" srcOrd="0" destOrd="0" parTransId="{E46DE3A4-B5C1-436C-A23B-669A3484ECDB}" sibTransId="{DA5BBAF6-0114-4628-99E2-98AB823D127A}"/>
    <dgm:cxn modelId="{9BE20374-0556-4D84-84D7-C07117FD6D06}" srcId="{DFBAD300-8C00-423E-B832-CA8B724D1EAC}" destId="{3D9D0E7B-6822-4C79-8C77-529014827BEC}" srcOrd="0" destOrd="0" parTransId="{41174D6B-2170-419D-8C11-7C4135702027}" sibTransId="{6BDFF9DC-1B24-4EF7-A47B-99D9044D86DF}"/>
    <dgm:cxn modelId="{60417676-7EAD-43D0-B87F-510607D96D93}" type="presOf" srcId="{3D9D0E7B-6822-4C79-8C77-529014827BEC}" destId="{42E0E435-0DF4-47B7-A90A-CA7C006B0C1D}" srcOrd="0" destOrd="0" presId="urn:microsoft.com/office/officeart/2009/3/layout/IncreasingArrowsProcess"/>
    <dgm:cxn modelId="{565AB379-E634-4264-A977-DEFD43E1D016}" type="presOf" srcId="{ADB11ABB-9A25-452C-8E7D-F2A8E1E3CE3E}" destId="{7182D7BD-4EE5-4EFC-8CD4-4FF40E0F8BCE}" srcOrd="0" destOrd="0" presId="urn:microsoft.com/office/officeart/2009/3/layout/IncreasingArrowsProcess"/>
    <dgm:cxn modelId="{825909AB-1DCE-4BDA-8D8F-9BD7CB0A9BCE}" type="presOf" srcId="{6E0C8411-4503-4241-873F-892BB91ECD09}" destId="{69AF41D5-CFE9-4CF5-B8FB-820E86B11137}" srcOrd="0" destOrd="0" presId="urn:microsoft.com/office/officeart/2009/3/layout/IncreasingArrowsProcess"/>
    <dgm:cxn modelId="{57F783B0-9F77-460B-B3C9-EF0F378BB7D0}" type="presOf" srcId="{DFBAD300-8C00-423E-B832-CA8B724D1EAC}" destId="{ED91A5DC-AE16-42A7-9DFA-2374A32E82D5}" srcOrd="0" destOrd="0" presId="urn:microsoft.com/office/officeart/2009/3/layout/IncreasingArrowsProcess"/>
    <dgm:cxn modelId="{402DD0C7-4264-4331-B000-87B82FBEC609}" type="presParOf" srcId="{69AF41D5-CFE9-4CF5-B8FB-820E86B11137}" destId="{7182D7BD-4EE5-4EFC-8CD4-4FF40E0F8BCE}" srcOrd="0" destOrd="0" presId="urn:microsoft.com/office/officeart/2009/3/layout/IncreasingArrowsProcess"/>
    <dgm:cxn modelId="{DD2A1123-03B8-4DCE-BBD0-49466A4AA6B9}" type="presParOf" srcId="{69AF41D5-CFE9-4CF5-B8FB-820E86B11137}" destId="{597CF0AC-2C98-4AD6-97A4-B3025469E7AA}" srcOrd="1" destOrd="0" presId="urn:microsoft.com/office/officeart/2009/3/layout/IncreasingArrowsProcess"/>
    <dgm:cxn modelId="{9BA94E30-AF0D-447A-AC17-5D1F30FD54EA}" type="presParOf" srcId="{69AF41D5-CFE9-4CF5-B8FB-820E86B11137}" destId="{ED91A5DC-AE16-42A7-9DFA-2374A32E82D5}" srcOrd="2" destOrd="0" presId="urn:microsoft.com/office/officeart/2009/3/layout/IncreasingArrowsProcess"/>
    <dgm:cxn modelId="{F7618FBF-264D-483A-A423-5EA9D2294BAA}" type="presParOf" srcId="{69AF41D5-CFE9-4CF5-B8FB-820E86B11137}" destId="{42E0E435-0DF4-47B7-A90A-CA7C006B0C1D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9EA41-F6ED-4F3B-8AC5-6A009AA3FEB8}">
      <dsp:nvSpPr>
        <dsp:cNvPr id="0" name=""/>
        <dsp:cNvSpPr/>
      </dsp:nvSpPr>
      <dsp:spPr>
        <a:xfrm rot="5400000">
          <a:off x="-129494" y="131545"/>
          <a:ext cx="863293" cy="6043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b="1" kern="1200" dirty="0">
            <a:solidFill>
              <a:srgbClr val="C00000"/>
            </a:solidFill>
          </a:endParaRPr>
        </a:p>
      </dsp:txBody>
      <dsp:txXfrm rot="-5400000">
        <a:off x="1" y="304204"/>
        <a:ext cx="604305" cy="258988"/>
      </dsp:txXfrm>
    </dsp:sp>
    <dsp:sp modelId="{239B4522-D131-4A84-8C5C-2E5D6D5329EB}">
      <dsp:nvSpPr>
        <dsp:cNvPr id="0" name=""/>
        <dsp:cNvSpPr/>
      </dsp:nvSpPr>
      <dsp:spPr>
        <a:xfrm rot="5400000">
          <a:off x="4136382" y="-3530025"/>
          <a:ext cx="561140" cy="762529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600" kern="1200" dirty="0"/>
            <a:t>создание единого информационного пространства для взаимодействия участников рынка труда и образования</a:t>
          </a:r>
        </a:p>
      </dsp:txBody>
      <dsp:txXfrm rot="-5400000">
        <a:off x="604306" y="29444"/>
        <a:ext cx="7597901" cy="506354"/>
      </dsp:txXfrm>
    </dsp:sp>
    <dsp:sp modelId="{9BF3534A-95C0-4AAA-8DF0-F05669044E03}">
      <dsp:nvSpPr>
        <dsp:cNvPr id="0" name=""/>
        <dsp:cNvSpPr/>
      </dsp:nvSpPr>
      <dsp:spPr>
        <a:xfrm rot="5400000">
          <a:off x="-129494" y="987902"/>
          <a:ext cx="863293" cy="6043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b="1" kern="1200" dirty="0">
            <a:solidFill>
              <a:srgbClr val="C00000"/>
            </a:solidFill>
          </a:endParaRPr>
        </a:p>
      </dsp:txBody>
      <dsp:txXfrm rot="-5400000">
        <a:off x="1" y="1160561"/>
        <a:ext cx="604305" cy="258988"/>
      </dsp:txXfrm>
    </dsp:sp>
    <dsp:sp modelId="{8BBC02CE-CC8B-4BD9-80A0-A93927F0C46E}">
      <dsp:nvSpPr>
        <dsp:cNvPr id="0" name=""/>
        <dsp:cNvSpPr/>
      </dsp:nvSpPr>
      <dsp:spPr>
        <a:xfrm rot="5400000">
          <a:off x="4026645" y="-2673668"/>
          <a:ext cx="780614" cy="762529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6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/>
            <a:t>создание информационно-методических материалов, буклетов презентаций области содействия занятости</a:t>
          </a:r>
        </a:p>
      </dsp:txBody>
      <dsp:txXfrm rot="-5400000">
        <a:off x="604305" y="786778"/>
        <a:ext cx="7587188" cy="704402"/>
      </dsp:txXfrm>
    </dsp:sp>
    <dsp:sp modelId="{78A90D70-94F2-4C1F-A640-8A56F1F06506}">
      <dsp:nvSpPr>
        <dsp:cNvPr id="0" name=""/>
        <dsp:cNvSpPr/>
      </dsp:nvSpPr>
      <dsp:spPr>
        <a:xfrm rot="5400000">
          <a:off x="-129494" y="1734522"/>
          <a:ext cx="863293" cy="6043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b="1" kern="1200" dirty="0">
            <a:solidFill>
              <a:srgbClr val="C00000"/>
            </a:solidFill>
          </a:endParaRPr>
        </a:p>
      </dsp:txBody>
      <dsp:txXfrm rot="-5400000">
        <a:off x="1" y="1907181"/>
        <a:ext cx="604305" cy="258988"/>
      </dsp:txXfrm>
    </dsp:sp>
    <dsp:sp modelId="{127DBE99-EFEE-417A-9190-2049099A11A0}">
      <dsp:nvSpPr>
        <dsp:cNvPr id="0" name=""/>
        <dsp:cNvSpPr/>
      </dsp:nvSpPr>
      <dsp:spPr>
        <a:xfrm rot="5400000">
          <a:off x="4136382" y="-1927048"/>
          <a:ext cx="561140" cy="762529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организация и проведение мероприятий в области содействия занятости населения</a:t>
          </a:r>
        </a:p>
      </dsp:txBody>
      <dsp:txXfrm rot="-5400000">
        <a:off x="604306" y="1632421"/>
        <a:ext cx="7597901" cy="506354"/>
      </dsp:txXfrm>
    </dsp:sp>
    <dsp:sp modelId="{02FDF0C0-C654-4CB6-A80B-BEBC1621B4C0}">
      <dsp:nvSpPr>
        <dsp:cNvPr id="0" name=""/>
        <dsp:cNvSpPr/>
      </dsp:nvSpPr>
      <dsp:spPr>
        <a:xfrm rot="5400000">
          <a:off x="-129494" y="2481142"/>
          <a:ext cx="863293" cy="6043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b="1" kern="1200" dirty="0">
            <a:solidFill>
              <a:srgbClr val="C00000"/>
            </a:solidFill>
          </a:endParaRPr>
        </a:p>
      </dsp:txBody>
      <dsp:txXfrm rot="-5400000">
        <a:off x="1" y="2653801"/>
        <a:ext cx="604305" cy="258988"/>
      </dsp:txXfrm>
    </dsp:sp>
    <dsp:sp modelId="{0E57A2C9-2E89-43EC-998E-F50067E7A315}">
      <dsp:nvSpPr>
        <dsp:cNvPr id="0" name=""/>
        <dsp:cNvSpPr/>
      </dsp:nvSpPr>
      <dsp:spPr>
        <a:xfrm rot="5400000">
          <a:off x="4136382" y="-1180428"/>
          <a:ext cx="561140" cy="762529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обобщение и внедрение лучших практик содействия трудоустройству выпускников с инвалидностью и ОВЗ в Омском регионе</a:t>
          </a:r>
        </a:p>
      </dsp:txBody>
      <dsp:txXfrm rot="-5400000">
        <a:off x="604306" y="2379041"/>
        <a:ext cx="7597901" cy="506354"/>
      </dsp:txXfrm>
    </dsp:sp>
    <dsp:sp modelId="{B329583B-65A1-4CF1-B961-7CE8C6EFB2FE}">
      <dsp:nvSpPr>
        <dsp:cNvPr id="0" name=""/>
        <dsp:cNvSpPr/>
      </dsp:nvSpPr>
      <dsp:spPr>
        <a:xfrm rot="5400000">
          <a:off x="-129494" y="3227762"/>
          <a:ext cx="863293" cy="60430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b="1" kern="1200" dirty="0">
            <a:solidFill>
              <a:srgbClr val="C00000"/>
            </a:solidFill>
          </a:endParaRPr>
        </a:p>
      </dsp:txBody>
      <dsp:txXfrm rot="-5400000">
        <a:off x="1" y="3400421"/>
        <a:ext cx="604305" cy="258988"/>
      </dsp:txXfrm>
    </dsp:sp>
    <dsp:sp modelId="{91BE9D8A-A891-4E6E-B43F-6674D60D280C}">
      <dsp:nvSpPr>
        <dsp:cNvPr id="0" name=""/>
        <dsp:cNvSpPr/>
      </dsp:nvSpPr>
      <dsp:spPr>
        <a:xfrm rot="5400000">
          <a:off x="4136382" y="-433808"/>
          <a:ext cx="561140" cy="762529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организация и проведение мероприятий в области содействия занятости населения</a:t>
          </a:r>
        </a:p>
      </dsp:txBody>
      <dsp:txXfrm rot="-5400000">
        <a:off x="604306" y="3125661"/>
        <a:ext cx="7597901" cy="506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2D7BD-4EE5-4EFC-8CD4-4FF40E0F8BCE}">
      <dsp:nvSpPr>
        <dsp:cNvPr id="0" name=""/>
        <dsp:cNvSpPr/>
      </dsp:nvSpPr>
      <dsp:spPr>
        <a:xfrm>
          <a:off x="0" y="612149"/>
          <a:ext cx="5943600" cy="8656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3742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rgbClr val="002060"/>
              </a:solidFill>
            </a:rPr>
            <a:t>1-2 курс</a:t>
          </a:r>
        </a:p>
      </dsp:txBody>
      <dsp:txXfrm>
        <a:off x="0" y="828570"/>
        <a:ext cx="5727179" cy="432843"/>
      </dsp:txXfrm>
    </dsp:sp>
    <dsp:sp modelId="{597CF0AC-2C98-4AD6-97A4-B3025469E7AA}">
      <dsp:nvSpPr>
        <dsp:cNvPr id="0" name=""/>
        <dsp:cNvSpPr/>
      </dsp:nvSpPr>
      <dsp:spPr>
        <a:xfrm>
          <a:off x="0" y="1323899"/>
          <a:ext cx="2745943" cy="22952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           РЕАЛИЗАЦИЯ РЕГИОНАЛЬНЫХ ПРОЕКТОВ: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rgbClr val="002060"/>
              </a:solidFill>
            </a:rPr>
            <a:t>1.</a:t>
          </a:r>
          <a:r>
            <a:rPr lang="ru-RU" sz="1700" kern="1200" dirty="0"/>
            <a:t>ТОЧКА ДОСТУПА И РАЗВИТИЯ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rgbClr val="002060"/>
              </a:solidFill>
            </a:rPr>
            <a:t>2</a:t>
          </a:r>
          <a:r>
            <a:rPr lang="ru-RU" sz="1700" kern="1200" dirty="0"/>
            <a:t>.ПУТЬ К УСПЕХУ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rgbClr val="002060"/>
              </a:solidFill>
            </a:rPr>
            <a:t>3.</a:t>
          </a:r>
          <a:r>
            <a:rPr lang="ru-RU" sz="1700" kern="1200" dirty="0"/>
            <a:t>КАРЬЕРНЫЙ ТРЕК</a:t>
          </a:r>
        </a:p>
      </dsp:txBody>
      <dsp:txXfrm>
        <a:off x="0" y="1323899"/>
        <a:ext cx="2745943" cy="2295229"/>
      </dsp:txXfrm>
    </dsp:sp>
    <dsp:sp modelId="{ED91A5DC-AE16-42A7-9DFA-2374A32E82D5}">
      <dsp:nvSpPr>
        <dsp:cNvPr id="0" name=""/>
        <dsp:cNvSpPr/>
      </dsp:nvSpPr>
      <dsp:spPr>
        <a:xfrm>
          <a:off x="2940440" y="1181027"/>
          <a:ext cx="2860272" cy="8656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3742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solidFill>
                <a:srgbClr val="002060"/>
              </a:solidFill>
            </a:rPr>
            <a:t>3-4 курс</a:t>
          </a:r>
        </a:p>
      </dsp:txBody>
      <dsp:txXfrm>
        <a:off x="2940440" y="1397448"/>
        <a:ext cx="2643851" cy="432843"/>
      </dsp:txXfrm>
    </dsp:sp>
    <dsp:sp modelId="{42E0E435-0DF4-47B7-A90A-CA7C006B0C1D}">
      <dsp:nvSpPr>
        <dsp:cNvPr id="0" name=""/>
        <dsp:cNvSpPr/>
      </dsp:nvSpPr>
      <dsp:spPr>
        <a:xfrm>
          <a:off x="2843204" y="1966846"/>
          <a:ext cx="2745943" cy="1932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 НЕТВОРТИНГ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 ГАРАНТИРОВАННЫЕ СОБЕСЕДОВАНИЯ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- МОДЕЛИРУЮЩИЕ ИГРЫ</a:t>
          </a:r>
        </a:p>
      </dsp:txBody>
      <dsp:txXfrm>
        <a:off x="2843204" y="1966846"/>
        <a:ext cx="2745943" cy="1932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BFB01-82F7-4121-B9EE-13FE4FC4262A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E2917-884A-4DCA-8A80-59E7F30FC2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6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4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3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217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3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4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2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216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67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8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DC217-DF71-1A49-B3EA-559F1F43B0FF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788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04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ru-RU" smtClean="0"/>
              <a:pPr rtl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0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87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7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8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68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BE2917-884A-4DCA-8A80-59E7F30FC2E3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15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11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E2917-884A-4DCA-8A80-59E7F30FC2E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21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B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B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111"/>
            <a:ext cx="3926462" cy="509600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076" y="1824227"/>
            <a:ext cx="4838700" cy="1271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B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939975"/>
            <a:ext cx="6858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0EC4B-3F55-4607-94AC-3214CE8727FD}" type="datetimeFigureOut">
              <a:rPr lang="ru-RU"/>
              <a:pPr>
                <a:defRPr/>
              </a:pPr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DDF1-E794-4A51-81BB-ED9981E32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1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1714502"/>
            <a:ext cx="915661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6448289" y="2435172"/>
            <a:ext cx="2708328" cy="270832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700392" cy="700392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7758076" y="328574"/>
            <a:ext cx="1714499" cy="105735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285750"/>
            <a:ext cx="7334387" cy="994172"/>
          </a:xfrm>
        </p:spPr>
        <p:txBody>
          <a:bodyPr rtlCol="0" anchor="b">
            <a:noAutofit/>
          </a:bodyPr>
          <a:lstStyle>
            <a:lvl1pPr>
              <a:defRPr sz="3600" b="1">
                <a:latin typeface="Arial" panose="020B060402020202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75620" y="1989876"/>
            <a:ext cx="7334387" cy="2577362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4CF10B64-4894-4FFB-BDE7-65B80B76E8E3}" type="datetime1">
              <a:rPr lang="ru-RU" noProof="0" smtClean="0"/>
              <a:pPr/>
              <a:t>21.04.2023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54738" y="4767263"/>
            <a:ext cx="1203512" cy="27384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6218" y="63830"/>
            <a:ext cx="7271562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B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591" y="2438247"/>
            <a:ext cx="7179309" cy="247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3.jpeg"/><Relationship Id="rId4" Type="http://schemas.openxmlformats.org/officeDocument/2006/relationships/diagramData" Target="../diagrams/data2.xml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F76645-055E-4785-9A77-413A3C65E25C}"/>
              </a:ext>
            </a:extLst>
          </p:cNvPr>
          <p:cNvGrpSpPr/>
          <p:nvPr/>
        </p:nvGrpSpPr>
        <p:grpSpPr>
          <a:xfrm>
            <a:off x="0" y="-155680"/>
            <a:ext cx="11687175" cy="2688728"/>
            <a:chOff x="0" y="-207573"/>
            <a:chExt cx="15582900" cy="3584970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0250467-ECFE-46F4-90FD-BF6EC3025369}"/>
                </a:ext>
              </a:extLst>
            </p:cNvPr>
            <p:cNvGrpSpPr/>
            <p:nvPr/>
          </p:nvGrpSpPr>
          <p:grpSpPr>
            <a:xfrm>
              <a:off x="0" y="-207573"/>
              <a:ext cx="15582900" cy="2146291"/>
              <a:chOff x="0" y="-207573"/>
              <a:chExt cx="15582900" cy="2146291"/>
            </a:xfrm>
          </p:grpSpPr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E58A13F3-4290-4A9F-8A0D-19983FD2033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7311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glow rad="127000">
                  <a:schemeClr val="bg1">
                    <a:lumMod val="6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/>
              </a:p>
            </p:txBody>
          </p:sp>
          <p:sp>
            <p:nvSpPr>
              <p:cNvPr id="8" name="Блок-схема: данные 7">
                <a:extLst>
                  <a:ext uri="{FF2B5EF4-FFF2-40B4-BE49-F238E27FC236}">
                    <a16:creationId xmlns:a16="http://schemas.microsoft.com/office/drawing/2014/main" id="{01A7D1B8-8C4A-4663-B629-358324C80DE8}"/>
                  </a:ext>
                </a:extLst>
              </p:cNvPr>
              <p:cNvSpPr/>
              <p:nvPr/>
            </p:nvSpPr>
            <p:spPr>
              <a:xfrm>
                <a:off x="2590800" y="0"/>
                <a:ext cx="12992100" cy="1731146"/>
              </a:xfrm>
              <a:prstGeom prst="flowChartInputOutpu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glow rad="127000">
                  <a:schemeClr val="bg1">
                    <a:lumMod val="6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50" dirty="0"/>
              </a:p>
            </p:txBody>
          </p:sp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26D1AD47-DDD4-480C-8DB7-4CF714C57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318" y="-207573"/>
                <a:ext cx="2987308" cy="2146291"/>
              </a:xfrm>
              <a:prstGeom prst="rect">
                <a:avLst/>
              </a:prstGeom>
            </p:spPr>
          </p:pic>
        </p:grp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7E706B7-5AFB-460F-BC1D-E457785A3910}"/>
                </a:ext>
              </a:extLst>
            </p:cNvPr>
            <p:cNvSpPr/>
            <p:nvPr/>
          </p:nvSpPr>
          <p:spPr>
            <a:xfrm>
              <a:off x="345900" y="2146291"/>
              <a:ext cx="11558549" cy="1231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5400" b="1" dirty="0"/>
                <a:t>Трудоустройство инвалидов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B803DE3-1ABF-47AF-A955-119D7186C5F6}"/>
              </a:ext>
            </a:extLst>
          </p:cNvPr>
          <p:cNvSpPr/>
          <p:nvPr/>
        </p:nvSpPr>
        <p:spPr>
          <a:xfrm>
            <a:off x="870045" y="2668574"/>
            <a:ext cx="86251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accent1">
                    <a:lumMod val="75000"/>
                  </a:schemeClr>
                </a:solidFill>
              </a:rPr>
              <a:t>Бендуа</a:t>
            </a:r>
            <a:r>
              <a:rPr lang="ru-RU" sz="3000" b="1" dirty="0">
                <a:solidFill>
                  <a:schemeClr val="accent1">
                    <a:lumMod val="75000"/>
                  </a:schemeClr>
                </a:solidFill>
              </a:rPr>
              <a:t> Виктория Валентиновна </a:t>
            </a:r>
            <a:r>
              <a:rPr lang="ru-RU" sz="3000" dirty="0"/>
              <a:t>- методист </a:t>
            </a:r>
            <a:endParaRPr lang="en-US" sz="3000" dirty="0"/>
          </a:p>
          <a:p>
            <a:r>
              <a:rPr lang="ru-RU" sz="3000" dirty="0"/>
              <a:t>БПОУ ОО «Омский колледж профессиональных технологий»</a:t>
            </a:r>
          </a:p>
          <a:p>
            <a:endParaRPr lang="ru-RU" b="1" dirty="0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7D0EF5F2-866E-4E7D-8597-8F25FACA3CA8}"/>
              </a:ext>
            </a:extLst>
          </p:cNvPr>
          <p:cNvSpPr/>
          <p:nvPr/>
        </p:nvSpPr>
        <p:spPr>
          <a:xfrm rot="16200000">
            <a:off x="8525302" y="4524802"/>
            <a:ext cx="614149" cy="623248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127000">
              <a:schemeClr val="bg1">
                <a:lumMod val="6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140398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 flipV="1">
            <a:off x="0" y="1227874"/>
            <a:ext cx="9144000" cy="46434"/>
          </a:xfrm>
          <a:prstGeom prst="rect">
            <a:avLst/>
          </a:pr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0" y="146456"/>
            <a:ext cx="981541" cy="926672"/>
          </a:xfrm>
          <a:prstGeom prst="rect">
            <a:avLst/>
          </a:prstGeom>
        </p:spPr>
      </p:pic>
      <p:pic>
        <p:nvPicPr>
          <p:cNvPr id="17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219950" y="113522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ihandform 30"/>
          <p:cNvSpPr/>
          <p:nvPr/>
        </p:nvSpPr>
        <p:spPr bwMode="auto">
          <a:xfrm>
            <a:off x="1219200" y="146456"/>
            <a:ext cx="4995874" cy="1282286"/>
          </a:xfrm>
          <a:custGeom>
            <a:avLst/>
            <a:gdLst>
              <a:gd name="connsiteX0" fmla="*/ 2277978 w 2449094"/>
              <a:gd name="connsiteY0" fmla="*/ 0 h 443832"/>
              <a:gd name="connsiteX1" fmla="*/ 2449094 w 2449094"/>
              <a:gd name="connsiteY1" fmla="*/ 443832 h 443832"/>
              <a:gd name="connsiteX2" fmla="*/ 0 w 2449094"/>
              <a:gd name="connsiteY2" fmla="*/ 443832 h 443832"/>
              <a:gd name="connsiteX3" fmla="*/ 0 w 2449094"/>
              <a:gd name="connsiteY3" fmla="*/ 5348 h 443832"/>
              <a:gd name="connsiteX4" fmla="*/ 2277978 w 2449094"/>
              <a:gd name="connsiteY4" fmla="*/ 0 h 44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094" h="443832">
                <a:moveTo>
                  <a:pt x="2277978" y="0"/>
                </a:moveTo>
                <a:lnTo>
                  <a:pt x="2449094" y="443832"/>
                </a:lnTo>
                <a:lnTo>
                  <a:pt x="0" y="443832"/>
                </a:lnTo>
                <a:lnTo>
                  <a:pt x="0" y="5348"/>
                </a:lnTo>
                <a:lnTo>
                  <a:pt x="2277978" y="0"/>
                </a:lnTo>
                <a:close/>
              </a:path>
            </a:pathLst>
          </a:custGeom>
          <a:solidFill>
            <a:srgbClr val="F4DB5D"/>
          </a:soli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70139" tIns="46759" rIns="70139" bIns="46759" anchor="ctr"/>
          <a:lstStyle/>
          <a:p>
            <a:pPr defTabSz="520637">
              <a:defRPr/>
            </a:pPr>
            <a:endParaRPr lang="de-DE" sz="103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316578" y="255469"/>
            <a:ext cx="46920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2060"/>
                </a:solidFill>
                <a:latin typeface="Arial Black" panose="020B0A04020102020204" pitchFamily="34" charset="0"/>
              </a:rPr>
              <a:t>СОПРОВОЖДАЕМОЕ ТРУДОУСТРОЙСТВО ВЫПУСКНИКОВ ПОО С ИНВАЛИДНОСТЬЮ И ОВЗ</a:t>
            </a:r>
            <a:endParaRPr lang="en-US" altLang="ru-RU" sz="1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66428895"/>
              </p:ext>
            </p:extLst>
          </p:nvPr>
        </p:nvGraphicFramePr>
        <p:xfrm>
          <a:off x="228600" y="819217"/>
          <a:ext cx="5943600" cy="4114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Информационная биржа: от образования к карьере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46" y="1515520"/>
            <a:ext cx="2801554" cy="157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сихологический тренинг «Мир в моих глазах»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28707"/>
            <a:ext cx="2806200" cy="155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3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161926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000100" y="1643056"/>
            <a:ext cx="7504343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endParaRPr lang="ru-RU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РЕГИОНАЛЬНЫЙ ПРОЕКТ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«Путь к успеху. Собственный дизайн реальности»</a:t>
            </a:r>
            <a:endParaRPr lang="ru-RU" sz="32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ru-RU" alt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ru-RU" altLang="ru-RU" sz="2100" b="1" dirty="0">
                <a:latin typeface="Arial Black" panose="020B0A04020102020204" pitchFamily="34" charset="0"/>
              </a:rPr>
              <a:t>	</a:t>
            </a: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8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14401" y="565548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асти 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68" y="0"/>
            <a:ext cx="1000132" cy="857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161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161926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000100" y="2500312"/>
            <a:ext cx="7504343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СОИСПОЛНИТЕЛИ ПРОЕКТА: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БПОУ Омский колледж профессиональных технологий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Ассоциация экспертов управления человеческими ресурсами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alt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altLang="ru-RU" sz="2000" b="1" dirty="0">
                <a:latin typeface="Arial Black" panose="020B0A04020102020204" pitchFamily="34" charset="0"/>
              </a:rPr>
              <a:t>	</a:t>
            </a: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14401" y="565548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6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161926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142976" y="2071684"/>
            <a:ext cx="7428143" cy="112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Целевая группа: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3232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студенты с инвалидностью, с ОВЗ 1-2 курса ПОО Омского региона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5800" y="565548"/>
            <a:ext cx="768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1956" y="23251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67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161926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000100" y="1785932"/>
            <a:ext cx="7580543" cy="214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Идея:</a:t>
            </a:r>
            <a:endParaRPr lang="ru-RU" sz="24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программы для развития личностных особенностей студентов с инвалидностью, с ОВЗ 1-2 курса ПОО региона через формирование навыков </a:t>
            </a: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soft-skills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рамках деятельности БПОУ ОКПТ «Центр инклюзивного профессионального образования» с применением специально созданной цифровой образовательной площадки (цифровой платформы). </a:t>
            </a:r>
            <a:endParaRPr lang="ru-RU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07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5800" y="565548"/>
            <a:ext cx="768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1956" y="232513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24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161926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726282" y="1725135"/>
            <a:ext cx="7586809" cy="442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1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1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85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организационное собрание команды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8 занятий по </a:t>
            </a:r>
            <a:r>
              <a:rPr lang="ru-RU" sz="1800" dirty="0" err="1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soft-skills</a:t>
            </a:r>
            <a:r>
              <a:rPr lang="ru-RU" sz="1800" dirty="0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утверждённому плану для студентов с инвалидностью, с ОВЗ 1-2 курсов ПОО региона.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тестовые измерения уровня развития навыков коммуникации, лидерства, </a:t>
            </a:r>
            <a:r>
              <a:rPr lang="ru-RU" sz="1800" dirty="0" err="1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нейротизма</a:t>
            </a:r>
            <a:r>
              <a:rPr lang="ru-RU" sz="1800" dirty="0">
                <a:solidFill>
                  <a:srgbClr val="28282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других до и после начала занятий. Провести сравнительный анализ результатов.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14401" y="565548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Министерство образования Омской области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«Омский колледж профессиональных технологий»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4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34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500034" y="2000246"/>
            <a:ext cx="7949214" cy="314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Результаты проекта: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.повышение уровня личностного и профессионального потенциала студентов с    инвалидностью, с ОВЗ 1-2 курса. </a:t>
            </a:r>
            <a:endParaRPr lang="ru-RU" sz="1400" dirty="0">
              <a:solidFill>
                <a:srgbClr val="21252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совершенствование навыков установления и поддержания деловых контактов в учебно-профессиональной деятельности. 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повышение уровня креативности студентов с инвалидностью, с ОВЗ 1-2 курсов в решении задач разного типа. 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расширение, уточнение, закрепление психологических знаний, необходимых в будущей профессиональной деятельности.  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повышение уровня </a:t>
            </a:r>
            <a:r>
              <a:rPr lang="ru-RU" sz="1400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сформированности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навыков командного взаимодействия. 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6.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Трансляция опыта проведения молодежной школы.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ru-RU" sz="14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ормирование практических навыков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oft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</a:t>
            </a:r>
            <a:r>
              <a:rPr lang="ru-RU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ременное трудоустройство студентов с инвалидностью.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6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726282" y="1885950"/>
            <a:ext cx="7646765" cy="81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«Карьерный трек: твой взгляд в будущее»</a:t>
            </a:r>
            <a:endParaRPr lang="ru-RU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07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07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142976" y="571486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000100" y="1643056"/>
            <a:ext cx="7504343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СОИСПОЛНИТЕЛИ ПРОЕКТА: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БПОУ Омский колледж профессиональных технологий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Союз «Омское региональное объединение работодателей»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ru-RU" alt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ru-RU" altLang="ru-RU" sz="2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813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990600" y="1422799"/>
            <a:ext cx="8000999" cy="255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6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информирование о положении рынка труда Омской области;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оказание содействия инвалидам молодого возраста из числа с инвалидностью и ОВЗ ПОО региона в трудоустройстве, в том числе и стажировки для молодых специалистов по направлению центров занятости населения муниципальных районов.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4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161926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838200" y="2701942"/>
            <a:ext cx="7960518" cy="115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100" b="1" dirty="0"/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100" b="1" dirty="0"/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100" b="1" dirty="0"/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100" b="1" dirty="0"/>
          </a:p>
          <a:p>
            <a:pPr algn="ctr">
              <a:buNone/>
            </a:pPr>
            <a:r>
              <a:rPr lang="ru-RU" altLang="ru-RU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Сопровождение, </a:t>
            </a:r>
            <a:endParaRPr lang="en-US" altLang="ru-RU" b="1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ru-RU" altLang="ru-RU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содействие трудоустройству </a:t>
            </a:r>
          </a:p>
          <a:p>
            <a:pPr algn="ctr">
              <a:buNone/>
            </a:pPr>
            <a:r>
              <a:rPr lang="ru-RU" altLang="ru-RU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выпускникам с инвалидностью и ОВЗ</a:t>
            </a:r>
            <a:endParaRPr lang="ru-RU" altLang="ru-RU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ru-RU" altLang="ru-RU" b="1" dirty="0">
                <a:latin typeface="Arial Black" panose="020B0A04020102020204" pitchFamily="34" charset="0"/>
              </a:rPr>
              <a:t>	</a:t>
            </a: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60" y="14742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61944" y="855500"/>
            <a:ext cx="7653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Рисунок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935"/>
            <a:ext cx="819235" cy="8048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750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990600" y="1422799"/>
            <a:ext cx="8000999" cy="255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проекта: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снижение уровня безработицы лиц с инвалидностью и ОВЗ среднем профессиональным образованием за счет повышения эффективности содействия трудоустройству выпускников профессиональных образовательных организаций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6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726282" y="1885950"/>
            <a:ext cx="7703370" cy="111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Целевая группа: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студенты с инвалидностью, с ОВЗ ПОО Омского региона 3-4 курсов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63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914400" y="1800170"/>
            <a:ext cx="7517413" cy="217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6000"/>
              </a:lnSpc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  <a:endParaRPr lang="ru-RU" sz="16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внедрение и сопровождение информационно-образовательного пространства содействия трудоустройству и оказание информационно-консультационной помощи в области содействия занятости населения студентам и выпускникам с инвалидностью и ОВЗ.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07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9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143000" y="1422799"/>
            <a:ext cx="7848599" cy="114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 инклюзивной мастерской                   «Территория мастеров»</a:t>
            </a:r>
            <a:endParaRPr lang="ru-RU" sz="2400" b="1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07" y="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 bwMode="auto">
          <a:xfrm>
            <a:off x="1089422" y="1735166"/>
            <a:ext cx="7504343" cy="244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ru-RU" sz="14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СОИСПОЛНИТЕЛИ ПРОЕКТА: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БПОУ Омский колледж профессиональных технологий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0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Ремесленная Палата Омской области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ru-RU" alt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ru-RU" altLang="ru-RU" sz="2000" b="1" dirty="0">
                <a:latin typeface="Arial Black" panose="020B0A040201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549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143000" y="1841526"/>
            <a:ext cx="7848599" cy="114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Целевая группа:</a:t>
            </a:r>
          </a:p>
          <a:p>
            <a:pPr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обучающиеся с инвалидностью, с ОВЗ муниципальных образовательных организаций региона, студенты-выпускники 4 курса с инвалидностью, с ОВЗ ПОО региона.</a:t>
            </a: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2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219199" y="1422799"/>
            <a:ext cx="7772400" cy="183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проекта: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качества жизни молодежи с ОВЗ и инвалидностью через развитие ремесленных навыков, профессиональных проб и повышение конкурентоспособности на рынке труда, альтернативной занятости,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самозанятости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заключения социального контракта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82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  <a:p>
            <a:pPr algn="ctr"/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80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571604" y="357172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1387641" y="2525867"/>
            <a:ext cx="7772400" cy="183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6000"/>
              </a:lnSpc>
              <a:spcAft>
                <a:spcPts val="800"/>
              </a:spcAft>
              <a:buNone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проекта: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Организовать условия для занятий целевой группы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Скомплектовать группы, составить расписание и график тематических встреч.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Оказать бесплатные услуги целевой группе для освоения ремесленных, проектных навыков, навыков альтернативной занятости и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самозанятости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практических сессиях, мастер-классах и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воркшопах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Создать и внедрить цифровой «конструктор бизнес-плана» для социального контракта и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самозанятости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с помощью размещения на странице сайта платформы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Tilda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б</a:t>
            </a:r>
            <a:r>
              <a:rPr lang="ru-RU" sz="1600" dirty="0"/>
              <a:t>лочный конструктор сайтов, не требующий навыков программирования. Позволяет создавать сайты, </a:t>
            </a:r>
            <a:r>
              <a:rPr lang="ru-RU" sz="1600" dirty="0" err="1"/>
              <a:t>интернет-магазины</a:t>
            </a:r>
            <a:r>
              <a:rPr lang="ru-RU" sz="1600" dirty="0"/>
              <a:t>, посадочные страницы, </a:t>
            </a:r>
            <a:r>
              <a:rPr lang="ru-RU" sz="1600" dirty="0" err="1"/>
              <a:t>блоги</a:t>
            </a:r>
            <a:r>
              <a:rPr lang="ru-RU" sz="1600" dirty="0"/>
              <a:t> и email-рассылки. Сайты на платформе собираются из готовых блоков, которые автоматически адаптируются под мобильные устройства и выделены в смысловые категории.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44" y="71420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0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58765" y="125528"/>
            <a:ext cx="5537597" cy="403622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91" y="0"/>
            <a:ext cx="5751909" cy="161925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214313"/>
            <a:ext cx="726281" cy="4993481"/>
          </a:xfrm>
          <a:custGeom>
            <a:avLst/>
            <a:gdLst>
              <a:gd name="connsiteX0" fmla="*/ 0 w 488504"/>
              <a:gd name="connsiteY0" fmla="*/ 0 h 6657475"/>
              <a:gd name="connsiteX1" fmla="*/ 488504 w 488504"/>
              <a:gd name="connsiteY1" fmla="*/ 0 h 6657475"/>
              <a:gd name="connsiteX2" fmla="*/ 488504 w 488504"/>
              <a:gd name="connsiteY2" fmla="*/ 6657475 h 6657475"/>
              <a:gd name="connsiteX3" fmla="*/ 0 w 488504"/>
              <a:gd name="connsiteY3" fmla="*/ 6657475 h 6657475"/>
              <a:gd name="connsiteX4" fmla="*/ 0 w 488504"/>
              <a:gd name="connsiteY4" fmla="*/ 0 h 6657475"/>
              <a:gd name="connsiteX0" fmla="*/ 0 w 833278"/>
              <a:gd name="connsiteY0" fmla="*/ 0 h 6657475"/>
              <a:gd name="connsiteX1" fmla="*/ 833278 w 833278"/>
              <a:gd name="connsiteY1" fmla="*/ 89941 h 6657475"/>
              <a:gd name="connsiteX2" fmla="*/ 488504 w 833278"/>
              <a:gd name="connsiteY2" fmla="*/ 6657475 h 6657475"/>
              <a:gd name="connsiteX3" fmla="*/ 0 w 833278"/>
              <a:gd name="connsiteY3" fmla="*/ 6657475 h 6657475"/>
              <a:gd name="connsiteX4" fmla="*/ 0 w 833278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488504 w 1058130"/>
              <a:gd name="connsiteY2" fmla="*/ 665747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  <a:gd name="connsiteX0" fmla="*/ 0 w 1058130"/>
              <a:gd name="connsiteY0" fmla="*/ 0 h 6657475"/>
              <a:gd name="connsiteX1" fmla="*/ 1058130 w 1058130"/>
              <a:gd name="connsiteY1" fmla="*/ 539646 h 6657475"/>
              <a:gd name="connsiteX2" fmla="*/ 83769 w 1058130"/>
              <a:gd name="connsiteY2" fmla="*/ 6612505 h 6657475"/>
              <a:gd name="connsiteX3" fmla="*/ 0 w 1058130"/>
              <a:gd name="connsiteY3" fmla="*/ 6657475 h 6657475"/>
              <a:gd name="connsiteX4" fmla="*/ 0 w 1058130"/>
              <a:gd name="connsiteY4" fmla="*/ 0 h 6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130" h="6657475">
                <a:moveTo>
                  <a:pt x="0" y="0"/>
                </a:moveTo>
                <a:lnTo>
                  <a:pt x="1058130" y="539646"/>
                </a:lnTo>
                <a:lnTo>
                  <a:pt x="83769" y="6612505"/>
                </a:lnTo>
                <a:lnTo>
                  <a:pt x="0" y="6657475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pic>
        <p:nvPicPr>
          <p:cNvPr id="2054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363141" y="3938588"/>
            <a:ext cx="127277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6"/>
          <p:cNvSpPr/>
          <p:nvPr/>
        </p:nvSpPr>
        <p:spPr>
          <a:xfrm rot="10800000">
            <a:off x="5753100" y="4841081"/>
            <a:ext cx="3390900" cy="285750"/>
          </a:xfrm>
          <a:custGeom>
            <a:avLst/>
            <a:gdLst>
              <a:gd name="connsiteX0" fmla="*/ 0 w 4176464"/>
              <a:gd name="connsiteY0" fmla="*/ 0 h 191496"/>
              <a:gd name="connsiteX1" fmla="*/ 4176464 w 4176464"/>
              <a:gd name="connsiteY1" fmla="*/ 0 h 191496"/>
              <a:gd name="connsiteX2" fmla="*/ 4176464 w 4176464"/>
              <a:gd name="connsiteY2" fmla="*/ 191496 h 191496"/>
              <a:gd name="connsiteX3" fmla="*/ 0 w 4176464"/>
              <a:gd name="connsiteY3" fmla="*/ 191496 h 191496"/>
              <a:gd name="connsiteX4" fmla="*/ 0 w 4176464"/>
              <a:gd name="connsiteY4" fmla="*/ 0 h 191496"/>
              <a:gd name="connsiteX0" fmla="*/ 0 w 4319684"/>
              <a:gd name="connsiteY0" fmla="*/ 0 h 378783"/>
              <a:gd name="connsiteX1" fmla="*/ 4176464 w 4319684"/>
              <a:gd name="connsiteY1" fmla="*/ 0 h 378783"/>
              <a:gd name="connsiteX2" fmla="*/ 4319684 w 4319684"/>
              <a:gd name="connsiteY2" fmla="*/ 378783 h 378783"/>
              <a:gd name="connsiteX3" fmla="*/ 0 w 4319684"/>
              <a:gd name="connsiteY3" fmla="*/ 191496 h 378783"/>
              <a:gd name="connsiteX4" fmla="*/ 0 w 4319684"/>
              <a:gd name="connsiteY4" fmla="*/ 0 h 378783"/>
              <a:gd name="connsiteX0" fmla="*/ 0 w 4319684"/>
              <a:gd name="connsiteY0" fmla="*/ 0 h 488730"/>
              <a:gd name="connsiteX1" fmla="*/ 4176464 w 4319684"/>
              <a:gd name="connsiteY1" fmla="*/ 0 h 488730"/>
              <a:gd name="connsiteX2" fmla="*/ 4319684 w 4319684"/>
              <a:gd name="connsiteY2" fmla="*/ 488730 h 488730"/>
              <a:gd name="connsiteX3" fmla="*/ 0 w 4319684"/>
              <a:gd name="connsiteY3" fmla="*/ 191496 h 488730"/>
              <a:gd name="connsiteX4" fmla="*/ 0 w 4319684"/>
              <a:gd name="connsiteY4" fmla="*/ 0 h 48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9684" h="488730">
                <a:moveTo>
                  <a:pt x="0" y="0"/>
                </a:moveTo>
                <a:lnTo>
                  <a:pt x="4176464" y="0"/>
                </a:lnTo>
                <a:lnTo>
                  <a:pt x="4319684" y="488730"/>
                </a:lnTo>
                <a:lnTo>
                  <a:pt x="0" y="191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16" name="Прямоугольник 9"/>
          <p:cNvSpPr/>
          <p:nvPr/>
        </p:nvSpPr>
        <p:spPr>
          <a:xfrm rot="10800000">
            <a:off x="5753100" y="5100637"/>
            <a:ext cx="3390900" cy="34529"/>
          </a:xfrm>
          <a:custGeom>
            <a:avLst/>
            <a:gdLst>
              <a:gd name="connsiteX0" fmla="*/ 0 w 4176464"/>
              <a:gd name="connsiteY0" fmla="*/ 0 h 144016"/>
              <a:gd name="connsiteX1" fmla="*/ 4176464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  <a:gd name="connsiteX0" fmla="*/ 0 w 4176464"/>
              <a:gd name="connsiteY0" fmla="*/ 0 h 144016"/>
              <a:gd name="connsiteX1" fmla="*/ 4066295 w 4176464"/>
              <a:gd name="connsiteY1" fmla="*/ 0 h 144016"/>
              <a:gd name="connsiteX2" fmla="*/ 4176464 w 4176464"/>
              <a:gd name="connsiteY2" fmla="*/ 144016 h 144016"/>
              <a:gd name="connsiteX3" fmla="*/ 0 w 4176464"/>
              <a:gd name="connsiteY3" fmla="*/ 144016 h 144016"/>
              <a:gd name="connsiteX4" fmla="*/ 0 w 4176464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464" h="144016">
                <a:moveTo>
                  <a:pt x="0" y="0"/>
                </a:moveTo>
                <a:lnTo>
                  <a:pt x="4066295" y="0"/>
                </a:lnTo>
                <a:lnTo>
                  <a:pt x="4176464" y="144016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>
              <a:solidFill>
                <a:prstClr val="white"/>
              </a:solidFill>
            </a:endParaRPr>
          </a:p>
        </p:txBody>
      </p:sp>
      <p:sp>
        <p:nvSpPr>
          <p:cNvPr id="2058" name="Заголовок 1"/>
          <p:cNvSpPr txBox="1">
            <a:spLocks/>
          </p:cNvSpPr>
          <p:nvPr/>
        </p:nvSpPr>
        <p:spPr bwMode="auto">
          <a:xfrm>
            <a:off x="928662" y="1785932"/>
            <a:ext cx="759480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Ожидаемые показатели: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социализация,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самозанятость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лиц с инвалидностью и ОВЗ.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Тома\Desktop\БПОО\Значки БПОО\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07" y="142858"/>
            <a:ext cx="1686393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219199" y="565549"/>
            <a:ext cx="67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Министерство образования Омской области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Бюджетное профессиональное образовательное учреждение Омской области </a:t>
            </a:r>
          </a:p>
          <a:p>
            <a:pPr algn="ctr"/>
            <a:r>
              <a:rPr lang="ru-RU" sz="1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«Омский колледж профессиональных технологий»</a:t>
            </a:r>
          </a:p>
        </p:txBody>
      </p:sp>
    </p:spTree>
    <p:extLst>
      <p:ext uri="{BB962C8B-B14F-4D97-AF65-F5344CB8AC3E}">
        <p14:creationId xmlns:p14="http://schemas.microsoft.com/office/powerpoint/2010/main" val="2044004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10144" y="0"/>
            <a:ext cx="137669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14"/>
          <p:cNvSpPr/>
          <p:nvPr/>
        </p:nvSpPr>
        <p:spPr>
          <a:xfrm flipV="1">
            <a:off x="0" y="1227874"/>
            <a:ext cx="9144000" cy="46434"/>
          </a:xfrm>
          <a:prstGeom prst="rect">
            <a:avLst/>
          </a:pr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456"/>
            <a:ext cx="981541" cy="926672"/>
          </a:xfrm>
          <a:prstGeom prst="rect">
            <a:avLst/>
          </a:prstGeom>
        </p:spPr>
      </p:pic>
      <p:pic>
        <p:nvPicPr>
          <p:cNvPr id="17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219950" y="113522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ihandform 30"/>
          <p:cNvSpPr/>
          <p:nvPr/>
        </p:nvSpPr>
        <p:spPr bwMode="auto">
          <a:xfrm>
            <a:off x="1219200" y="146456"/>
            <a:ext cx="4886791" cy="1003176"/>
          </a:xfrm>
          <a:custGeom>
            <a:avLst/>
            <a:gdLst>
              <a:gd name="connsiteX0" fmla="*/ 2277978 w 2449094"/>
              <a:gd name="connsiteY0" fmla="*/ 0 h 443832"/>
              <a:gd name="connsiteX1" fmla="*/ 2449094 w 2449094"/>
              <a:gd name="connsiteY1" fmla="*/ 443832 h 443832"/>
              <a:gd name="connsiteX2" fmla="*/ 0 w 2449094"/>
              <a:gd name="connsiteY2" fmla="*/ 443832 h 443832"/>
              <a:gd name="connsiteX3" fmla="*/ 0 w 2449094"/>
              <a:gd name="connsiteY3" fmla="*/ 5348 h 443832"/>
              <a:gd name="connsiteX4" fmla="*/ 2277978 w 2449094"/>
              <a:gd name="connsiteY4" fmla="*/ 0 h 44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094" h="443832">
                <a:moveTo>
                  <a:pt x="2277978" y="0"/>
                </a:moveTo>
                <a:lnTo>
                  <a:pt x="2449094" y="443832"/>
                </a:lnTo>
                <a:lnTo>
                  <a:pt x="0" y="443832"/>
                </a:lnTo>
                <a:lnTo>
                  <a:pt x="0" y="5348"/>
                </a:lnTo>
                <a:lnTo>
                  <a:pt x="2277978" y="0"/>
                </a:lnTo>
                <a:close/>
              </a:path>
            </a:pathLst>
          </a:custGeom>
          <a:solidFill>
            <a:srgbClr val="F4DB5D"/>
          </a:soli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70139" tIns="46759" rIns="70139" bIns="46759" anchor="ctr"/>
          <a:lstStyle/>
          <a:p>
            <a:pPr defTabSz="520637">
              <a:defRPr/>
            </a:pPr>
            <a:endParaRPr lang="de-DE" sz="103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316578" y="255469"/>
            <a:ext cx="46920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«ПРОБЫ ПРОФЕССИОНАЛЬНОГО РАЗВИТИЯ ЧЕРЕЗ РЕМЕСЛО»</a:t>
            </a:r>
            <a:endParaRPr lang="en-US" altLang="ru-RU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Продолжаются мастер-классы для детей с ОВЗ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" y="1464272"/>
            <a:ext cx="2588977" cy="34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укоделие может стать дорогой к успеху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28" y="1464272"/>
            <a:ext cx="2588978" cy="34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35" y="1464273"/>
            <a:ext cx="3494239" cy="34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357172"/>
            <a:ext cx="6429420" cy="3714776"/>
          </a:xfrm>
        </p:spPr>
        <p:txBody>
          <a:bodyPr/>
          <a:lstStyle/>
          <a:p>
            <a:r>
              <a:rPr lang="ru-RU" sz="2400" b="1" dirty="0">
                <a:solidFill>
                  <a:srgbClr val="002060"/>
                </a:solidFill>
              </a:rPr>
              <a:t>Региональный центр содействия занятости и трудоустройству выпускников с инвалидностью и ОВЗ</a:t>
            </a:r>
          </a:p>
          <a:p>
            <a:endParaRPr lang="ru-RU" sz="2400" dirty="0"/>
          </a:p>
          <a:p>
            <a:pPr marL="214313" indent="-214313"/>
            <a:r>
              <a:rPr lang="ru-RU" sz="2400" u="sng" dirty="0">
                <a:solidFill>
                  <a:schemeClr val="tx1"/>
                </a:solidFill>
              </a:rPr>
              <a:t>Положение</a:t>
            </a:r>
          </a:p>
          <a:p>
            <a:pPr marL="214313" indent="-214313"/>
            <a:r>
              <a:rPr lang="ru-RU" sz="2400" dirty="0">
                <a:solidFill>
                  <a:schemeClr val="tx1"/>
                </a:solidFill>
              </a:rPr>
              <a:t>о региональном центре содействия занятости </a:t>
            </a:r>
          </a:p>
          <a:p>
            <a:pPr marL="214313" indent="-214313"/>
            <a:r>
              <a:rPr lang="ru-RU" sz="2400" dirty="0">
                <a:solidFill>
                  <a:schemeClr val="tx1"/>
                </a:solidFill>
              </a:rPr>
              <a:t>и трудоустройству выпускников с инвалидностью и ОВЗ </a:t>
            </a:r>
          </a:p>
          <a:p>
            <a:r>
              <a:rPr lang="ru-RU" sz="2400" dirty="0">
                <a:solidFill>
                  <a:schemeClr val="tx1"/>
                </a:solidFill>
              </a:rPr>
              <a:t> П-СМК-03-149-21 от 29.10.2021 г.</a:t>
            </a:r>
          </a:p>
          <a:p>
            <a:pPr algn="l"/>
            <a:endParaRPr lang="ru-RU" sz="2400" dirty="0"/>
          </a:p>
        </p:txBody>
      </p:sp>
      <p:pic>
        <p:nvPicPr>
          <p:cNvPr id="8" name="Picture 2" descr="БПО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0"/>
            <a:ext cx="1343025" cy="127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1500180"/>
            <a:ext cx="1357322" cy="1143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981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20" y="285750"/>
            <a:ext cx="7334387" cy="994172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bg1"/>
                </a:solidFill>
              </a:rPr>
              <a:t>КОНТАКТНАЯ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620" y="1989876"/>
            <a:ext cx="7454834" cy="2577362"/>
          </a:xfrm>
        </p:spPr>
        <p:txBody>
          <a:bodyPr vert="horz" lIns="68580" tIns="34290" rIns="68580" bIns="3429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000" b="1" dirty="0" err="1"/>
              <a:t>Бендуа</a:t>
            </a:r>
            <a:r>
              <a:rPr lang="ru-RU" sz="3000" b="1" dirty="0"/>
              <a:t> </a:t>
            </a:r>
          </a:p>
          <a:p>
            <a:pPr algn="ctr">
              <a:lnSpc>
                <a:spcPct val="100000"/>
              </a:lnSpc>
            </a:pPr>
            <a:r>
              <a:rPr lang="ru-RU" sz="3000" b="1" dirty="0"/>
              <a:t>Виктория</a:t>
            </a:r>
            <a:r>
              <a:rPr lang="en-US" sz="3000" b="1" dirty="0"/>
              <a:t> </a:t>
            </a:r>
            <a:r>
              <a:rPr lang="ru-RU" sz="3000" b="1" dirty="0"/>
              <a:t>Валентиновна</a:t>
            </a:r>
          </a:p>
          <a:p>
            <a:pPr algn="ctr">
              <a:lnSpc>
                <a:spcPct val="100000"/>
              </a:lnSpc>
            </a:pPr>
            <a:endParaRPr lang="ru-RU" sz="3000" b="1" dirty="0"/>
          </a:p>
          <a:p>
            <a:pPr algn="ctr">
              <a:lnSpc>
                <a:spcPct val="100000"/>
              </a:lnSpc>
            </a:pPr>
            <a:r>
              <a:rPr lang="ru-RU" sz="3000" b="1" dirty="0"/>
              <a:t>     </a:t>
            </a:r>
            <a:r>
              <a:rPr lang="en-US" sz="4100" b="1" dirty="0"/>
              <a:t>e</a:t>
            </a:r>
            <a:r>
              <a:rPr lang="ru-RU" sz="4100" b="1" dirty="0"/>
              <a:t>-</a:t>
            </a:r>
            <a:r>
              <a:rPr lang="en-US" sz="4100" b="1" dirty="0"/>
              <a:t>mail</a:t>
            </a:r>
            <a:r>
              <a:rPr lang="ru-RU" sz="4100" b="1" dirty="0"/>
              <a:t>: </a:t>
            </a:r>
            <a:r>
              <a:rPr lang="en-US" sz="4100" b="1" dirty="0" err="1"/>
              <a:t>cipo</a:t>
            </a:r>
            <a:r>
              <a:rPr lang="ru-RU" sz="4100" b="1" dirty="0"/>
              <a:t>@</a:t>
            </a:r>
            <a:r>
              <a:rPr lang="en-US" sz="4100" b="1" dirty="0"/>
              <a:t>omkpt.ru</a:t>
            </a:r>
            <a:endParaRPr lang="ru-RU" sz="4100" b="1" dirty="0"/>
          </a:p>
          <a:p>
            <a:pPr algn="ctr">
              <a:lnSpc>
                <a:spcPct val="100000"/>
              </a:lnSpc>
            </a:pPr>
            <a:r>
              <a:rPr lang="ru-RU" sz="4100" b="1" dirty="0"/>
              <a:t>   тел. 66- 50 – 10 (доб.1) </a:t>
            </a:r>
          </a:p>
          <a:p>
            <a:pPr rtl="0"/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857370"/>
            <a:ext cx="7772400" cy="677108"/>
          </a:xfrm>
        </p:spPr>
        <p:txBody>
          <a:bodyPr/>
          <a:lstStyle/>
          <a:p>
            <a:pPr algn="ctr"/>
            <a:r>
              <a:rPr lang="ru-RU" sz="4400" dirty="0"/>
              <a:t>БЛАГОДАРЮ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472" y="285734"/>
            <a:ext cx="6786610" cy="5170646"/>
          </a:xfrm>
        </p:spPr>
        <p:txBody>
          <a:bodyPr rtlCol="0"/>
          <a:lstStyle/>
          <a:p>
            <a:pPr algn="l"/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3300" dirty="0">
                <a:solidFill>
                  <a:srgbClr val="002060"/>
                </a:solidFill>
              </a:rPr>
              <a:t>ЦЕЛЬ</a:t>
            </a:r>
            <a:r>
              <a:rPr lang="ru-RU" sz="2100" dirty="0">
                <a:solidFill>
                  <a:srgbClr val="002060"/>
                </a:solidFill>
              </a:rPr>
              <a:t>:</a:t>
            </a:r>
            <a:br>
              <a:rPr lang="ru-RU" sz="2100" dirty="0">
                <a:solidFill>
                  <a:srgbClr val="FFCC00"/>
                </a:solidFill>
              </a:rPr>
            </a:br>
            <a:r>
              <a:rPr lang="ru-RU" sz="2100" dirty="0"/>
              <a:t> </a:t>
            </a:r>
            <a:br>
              <a:rPr lang="ru-RU" sz="21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создание условий для повышения уровня готовности выпускников с инвалидностью и ОВЗ ПОО к трудоустройству и конкурентоспособности на рынке труда Омской области.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5" name="Picture 2" descr="БПО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71420"/>
            <a:ext cx="1392382" cy="120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34" y="1428742"/>
            <a:ext cx="1357322" cy="1143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244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239000" y="172773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0" y="67167"/>
            <a:ext cx="1246583" cy="108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 flipV="1">
            <a:off x="0" y="1227874"/>
            <a:ext cx="9144000" cy="46434"/>
          </a:xfrm>
          <a:prstGeom prst="rect">
            <a:avLst/>
          </a:pr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18" name="Freihandform 30"/>
          <p:cNvSpPr/>
          <p:nvPr/>
        </p:nvSpPr>
        <p:spPr bwMode="auto">
          <a:xfrm>
            <a:off x="1285852" y="214297"/>
            <a:ext cx="5214974" cy="857256"/>
          </a:xfrm>
          <a:custGeom>
            <a:avLst/>
            <a:gdLst>
              <a:gd name="connsiteX0" fmla="*/ 2277978 w 2449094"/>
              <a:gd name="connsiteY0" fmla="*/ 0 h 443832"/>
              <a:gd name="connsiteX1" fmla="*/ 2449094 w 2449094"/>
              <a:gd name="connsiteY1" fmla="*/ 443832 h 443832"/>
              <a:gd name="connsiteX2" fmla="*/ 0 w 2449094"/>
              <a:gd name="connsiteY2" fmla="*/ 443832 h 443832"/>
              <a:gd name="connsiteX3" fmla="*/ 0 w 2449094"/>
              <a:gd name="connsiteY3" fmla="*/ 5348 h 443832"/>
              <a:gd name="connsiteX4" fmla="*/ 2277978 w 2449094"/>
              <a:gd name="connsiteY4" fmla="*/ 0 h 44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094" h="443832">
                <a:moveTo>
                  <a:pt x="2277978" y="0"/>
                </a:moveTo>
                <a:lnTo>
                  <a:pt x="2449094" y="443832"/>
                </a:lnTo>
                <a:lnTo>
                  <a:pt x="0" y="443832"/>
                </a:lnTo>
                <a:lnTo>
                  <a:pt x="0" y="5348"/>
                </a:lnTo>
                <a:lnTo>
                  <a:pt x="2277978" y="0"/>
                </a:lnTo>
                <a:close/>
              </a:path>
            </a:pathLst>
          </a:custGeom>
          <a:solidFill>
            <a:srgbClr val="F4DB5D"/>
          </a:soli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70139" tIns="46759" rIns="70139" bIns="46759" anchor="ctr"/>
          <a:lstStyle/>
          <a:p>
            <a:pPr defTabSz="520637">
              <a:defRPr/>
            </a:pPr>
            <a:endParaRPr lang="de-DE" sz="103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85852" y="357172"/>
            <a:ext cx="566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29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ПРИЧИНЫ НИЗКОЙ ВОСТРЕБОВАННОСТИ ВЫПУСКНИКОВ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EBB4195-8B1C-4CAF-B334-85E73C8AB4AC}"/>
              </a:ext>
            </a:extLst>
          </p:cNvPr>
          <p:cNvGrpSpPr/>
          <p:nvPr/>
        </p:nvGrpSpPr>
        <p:grpSpPr>
          <a:xfrm>
            <a:off x="2571736" y="1643056"/>
            <a:ext cx="6324600" cy="2743201"/>
            <a:chOff x="0" y="463932"/>
            <a:chExt cx="8760542" cy="3593596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A438D4E9-16AE-461B-A6C5-B96C48FF2675}"/>
                </a:ext>
              </a:extLst>
            </p:cNvPr>
            <p:cNvSpPr/>
            <p:nvPr/>
          </p:nvSpPr>
          <p:spPr>
            <a:xfrm>
              <a:off x="0" y="572395"/>
              <a:ext cx="2486029" cy="1237355"/>
            </a:xfrm>
            <a:custGeom>
              <a:avLst/>
              <a:gdLst>
                <a:gd name="connsiteX0" fmla="*/ 0 w 2486029"/>
                <a:gd name="connsiteY0" fmla="*/ 0 h 1237355"/>
                <a:gd name="connsiteX1" fmla="*/ 2486029 w 2486029"/>
                <a:gd name="connsiteY1" fmla="*/ 0 h 1237355"/>
                <a:gd name="connsiteX2" fmla="*/ 2486029 w 2486029"/>
                <a:gd name="connsiteY2" fmla="*/ 1237355 h 1237355"/>
                <a:gd name="connsiteX3" fmla="*/ 0 w 2486029"/>
                <a:gd name="connsiteY3" fmla="*/ 1237355 h 1237355"/>
                <a:gd name="connsiteX4" fmla="*/ 0 w 2486029"/>
                <a:gd name="connsiteY4" fmla="*/ 0 h 1237355"/>
                <a:gd name="connsiteX0" fmla="*/ 0 w 2486029"/>
                <a:gd name="connsiteY0" fmla="*/ 10757 h 1248112"/>
                <a:gd name="connsiteX1" fmla="*/ 1550114 w 2486029"/>
                <a:gd name="connsiteY1" fmla="*/ 0 h 1248112"/>
                <a:gd name="connsiteX2" fmla="*/ 2486029 w 2486029"/>
                <a:gd name="connsiteY2" fmla="*/ 1248112 h 1248112"/>
                <a:gd name="connsiteX3" fmla="*/ 0 w 2486029"/>
                <a:gd name="connsiteY3" fmla="*/ 1248112 h 1248112"/>
                <a:gd name="connsiteX4" fmla="*/ 0 w 2486029"/>
                <a:gd name="connsiteY4" fmla="*/ 10757 h 1248112"/>
                <a:gd name="connsiteX0" fmla="*/ 0 w 2486029"/>
                <a:gd name="connsiteY0" fmla="*/ 0 h 1237355"/>
                <a:gd name="connsiteX1" fmla="*/ 1547733 w 2486029"/>
                <a:gd name="connsiteY1" fmla="*/ 5911 h 1237355"/>
                <a:gd name="connsiteX2" fmla="*/ 2486029 w 2486029"/>
                <a:gd name="connsiteY2" fmla="*/ 1237355 h 1237355"/>
                <a:gd name="connsiteX3" fmla="*/ 0 w 2486029"/>
                <a:gd name="connsiteY3" fmla="*/ 1237355 h 1237355"/>
                <a:gd name="connsiteX4" fmla="*/ 0 w 2486029"/>
                <a:gd name="connsiteY4" fmla="*/ 0 h 12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29" h="1237355">
                  <a:moveTo>
                    <a:pt x="0" y="0"/>
                  </a:moveTo>
                  <a:lnTo>
                    <a:pt x="1547733" y="5911"/>
                  </a:lnTo>
                  <a:lnTo>
                    <a:pt x="2486029" y="1237355"/>
                  </a:lnTo>
                  <a:lnTo>
                    <a:pt x="0" y="123735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chemeClr val="bg1"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F5A7A7EE-D492-43BB-98B7-F5BFC6C6B3D6}"/>
                </a:ext>
              </a:extLst>
            </p:cNvPr>
            <p:cNvSpPr/>
            <p:nvPr/>
          </p:nvSpPr>
          <p:spPr>
            <a:xfrm>
              <a:off x="408791" y="463933"/>
              <a:ext cx="1204856" cy="1001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01</a:t>
              </a:r>
            </a:p>
          </p:txBody>
        </p:sp>
        <p:sp>
          <p:nvSpPr>
            <p:cNvPr id="26" name="Pentagon 5">
              <a:extLst>
                <a:ext uri="{FF2B5EF4-FFF2-40B4-BE49-F238E27FC236}">
                  <a16:creationId xmlns:a16="http://schemas.microsoft.com/office/drawing/2014/main" id="{6FD87318-BEDF-4FEA-9118-1C71DA79B3B1}"/>
                </a:ext>
              </a:extLst>
            </p:cNvPr>
            <p:cNvSpPr/>
            <p:nvPr/>
          </p:nvSpPr>
          <p:spPr>
            <a:xfrm>
              <a:off x="2433483" y="778953"/>
              <a:ext cx="6327059" cy="1030798"/>
            </a:xfrm>
            <a:prstGeom prst="homePlate">
              <a:avLst>
                <a:gd name="adj" fmla="val 4146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just"/>
              <a:r>
                <a:rPr lang="ru-RU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Отсутствие опыта работы по специальности/профессии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Parallelogram 6">
              <a:extLst>
                <a:ext uri="{FF2B5EF4-FFF2-40B4-BE49-F238E27FC236}">
                  <a16:creationId xmlns:a16="http://schemas.microsoft.com/office/drawing/2014/main" id="{F5DA5505-FA04-476C-A17D-3E6A9F548A09}"/>
                </a:ext>
              </a:extLst>
            </p:cNvPr>
            <p:cNvSpPr/>
            <p:nvPr/>
          </p:nvSpPr>
          <p:spPr>
            <a:xfrm rot="16200000">
              <a:off x="1376933" y="700650"/>
              <a:ext cx="1345815" cy="872379"/>
            </a:xfrm>
            <a:prstGeom prst="parallelogram">
              <a:avLst>
                <a:gd name="adj" fmla="val 396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entagon 7">
              <a:extLst>
                <a:ext uri="{FF2B5EF4-FFF2-40B4-BE49-F238E27FC236}">
                  <a16:creationId xmlns:a16="http://schemas.microsoft.com/office/drawing/2014/main" id="{59A11EBA-D021-4024-913A-D63094D4BF8B}"/>
                </a:ext>
              </a:extLst>
            </p:cNvPr>
            <p:cNvSpPr/>
            <p:nvPr/>
          </p:nvSpPr>
          <p:spPr>
            <a:xfrm>
              <a:off x="2433484" y="2040754"/>
              <a:ext cx="6327058" cy="892885"/>
            </a:xfrm>
            <a:prstGeom prst="homePlate">
              <a:avLst>
                <a:gd name="adj" fmla="val 4146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lvl="0" algn="just"/>
              <a:r>
                <a:rPr lang="ru-RU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Недостаточный уровень квалификации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B6FE60D8-AE5D-446A-B3F9-B51E76122ABA}"/>
                </a:ext>
              </a:extLst>
            </p:cNvPr>
            <p:cNvSpPr/>
            <p:nvPr/>
          </p:nvSpPr>
          <p:spPr>
            <a:xfrm>
              <a:off x="0" y="1696284"/>
              <a:ext cx="2486029" cy="1237355"/>
            </a:xfrm>
            <a:custGeom>
              <a:avLst/>
              <a:gdLst>
                <a:gd name="connsiteX0" fmla="*/ 0 w 2486029"/>
                <a:gd name="connsiteY0" fmla="*/ 0 h 1237355"/>
                <a:gd name="connsiteX1" fmla="*/ 2486029 w 2486029"/>
                <a:gd name="connsiteY1" fmla="*/ 0 h 1237355"/>
                <a:gd name="connsiteX2" fmla="*/ 2486029 w 2486029"/>
                <a:gd name="connsiteY2" fmla="*/ 1237355 h 1237355"/>
                <a:gd name="connsiteX3" fmla="*/ 0 w 2486029"/>
                <a:gd name="connsiteY3" fmla="*/ 1237355 h 1237355"/>
                <a:gd name="connsiteX4" fmla="*/ 0 w 2486029"/>
                <a:gd name="connsiteY4" fmla="*/ 0 h 1237355"/>
                <a:gd name="connsiteX0" fmla="*/ 0 w 2486029"/>
                <a:gd name="connsiteY0" fmla="*/ 10757 h 1248112"/>
                <a:gd name="connsiteX1" fmla="*/ 1550114 w 2486029"/>
                <a:gd name="connsiteY1" fmla="*/ 0 h 1248112"/>
                <a:gd name="connsiteX2" fmla="*/ 2486029 w 2486029"/>
                <a:gd name="connsiteY2" fmla="*/ 1248112 h 1248112"/>
                <a:gd name="connsiteX3" fmla="*/ 0 w 2486029"/>
                <a:gd name="connsiteY3" fmla="*/ 1248112 h 1248112"/>
                <a:gd name="connsiteX4" fmla="*/ 0 w 2486029"/>
                <a:gd name="connsiteY4" fmla="*/ 10757 h 1248112"/>
                <a:gd name="connsiteX0" fmla="*/ 0 w 2486029"/>
                <a:gd name="connsiteY0" fmla="*/ 0 h 1237355"/>
                <a:gd name="connsiteX1" fmla="*/ 1547733 w 2486029"/>
                <a:gd name="connsiteY1" fmla="*/ 5911 h 1237355"/>
                <a:gd name="connsiteX2" fmla="*/ 2486029 w 2486029"/>
                <a:gd name="connsiteY2" fmla="*/ 1237355 h 1237355"/>
                <a:gd name="connsiteX3" fmla="*/ 0 w 2486029"/>
                <a:gd name="connsiteY3" fmla="*/ 1237355 h 1237355"/>
                <a:gd name="connsiteX4" fmla="*/ 0 w 2486029"/>
                <a:gd name="connsiteY4" fmla="*/ 0 h 12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29" h="1237355">
                  <a:moveTo>
                    <a:pt x="0" y="0"/>
                  </a:moveTo>
                  <a:lnTo>
                    <a:pt x="1547733" y="5911"/>
                  </a:lnTo>
                  <a:lnTo>
                    <a:pt x="2486029" y="1237355"/>
                  </a:lnTo>
                  <a:lnTo>
                    <a:pt x="0" y="123735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chemeClr val="bg1"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5C70A153-614C-43D3-AB72-0A1DA9B9CEE5}"/>
                </a:ext>
              </a:extLst>
            </p:cNvPr>
            <p:cNvSpPr/>
            <p:nvPr/>
          </p:nvSpPr>
          <p:spPr>
            <a:xfrm>
              <a:off x="408790" y="1696285"/>
              <a:ext cx="1204857" cy="89288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02</a:t>
              </a:r>
            </a:p>
          </p:txBody>
        </p:sp>
        <p:sp>
          <p:nvSpPr>
            <p:cNvPr id="31" name="Parallelogram 10">
              <a:extLst>
                <a:ext uri="{FF2B5EF4-FFF2-40B4-BE49-F238E27FC236}">
                  <a16:creationId xmlns:a16="http://schemas.microsoft.com/office/drawing/2014/main" id="{8A6818F4-E8B8-4B95-87D8-0BBE50700EB8}"/>
                </a:ext>
              </a:extLst>
            </p:cNvPr>
            <p:cNvSpPr/>
            <p:nvPr/>
          </p:nvSpPr>
          <p:spPr>
            <a:xfrm rot="16200000">
              <a:off x="1431162" y="1878772"/>
              <a:ext cx="1237354" cy="872380"/>
            </a:xfrm>
            <a:prstGeom prst="parallelogram">
              <a:avLst>
                <a:gd name="adj" fmla="val 3960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entagon 11">
              <a:extLst>
                <a:ext uri="{FF2B5EF4-FFF2-40B4-BE49-F238E27FC236}">
                  <a16:creationId xmlns:a16="http://schemas.microsoft.com/office/drawing/2014/main" id="{C77673E1-EFB9-4CAA-84A7-D098578D0CDC}"/>
                </a:ext>
              </a:extLst>
            </p:cNvPr>
            <p:cNvSpPr/>
            <p:nvPr/>
          </p:nvSpPr>
          <p:spPr>
            <a:xfrm>
              <a:off x="2433484" y="3164643"/>
              <a:ext cx="6327058" cy="892885"/>
            </a:xfrm>
            <a:prstGeom prst="homePlate">
              <a:avLst>
                <a:gd name="adj" fmla="val 4146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lvl="0" algn="just"/>
              <a:r>
                <a:rPr lang="ru-RU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Отсутствие опыта поиска работы, опыта </a:t>
              </a:r>
              <a:r>
                <a:rPr lang="ru-RU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самопрезентации</a:t>
              </a:r>
              <a:r>
                <a:rPr lang="ru-RU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7D3D086E-7799-481C-A933-23D3EF1496AF}"/>
                </a:ext>
              </a:extLst>
            </p:cNvPr>
            <p:cNvSpPr/>
            <p:nvPr/>
          </p:nvSpPr>
          <p:spPr>
            <a:xfrm>
              <a:off x="0" y="2820173"/>
              <a:ext cx="2486029" cy="1237355"/>
            </a:xfrm>
            <a:custGeom>
              <a:avLst/>
              <a:gdLst>
                <a:gd name="connsiteX0" fmla="*/ 0 w 2486029"/>
                <a:gd name="connsiteY0" fmla="*/ 0 h 1237355"/>
                <a:gd name="connsiteX1" fmla="*/ 2486029 w 2486029"/>
                <a:gd name="connsiteY1" fmla="*/ 0 h 1237355"/>
                <a:gd name="connsiteX2" fmla="*/ 2486029 w 2486029"/>
                <a:gd name="connsiteY2" fmla="*/ 1237355 h 1237355"/>
                <a:gd name="connsiteX3" fmla="*/ 0 w 2486029"/>
                <a:gd name="connsiteY3" fmla="*/ 1237355 h 1237355"/>
                <a:gd name="connsiteX4" fmla="*/ 0 w 2486029"/>
                <a:gd name="connsiteY4" fmla="*/ 0 h 1237355"/>
                <a:gd name="connsiteX0" fmla="*/ 0 w 2486029"/>
                <a:gd name="connsiteY0" fmla="*/ 10757 h 1248112"/>
                <a:gd name="connsiteX1" fmla="*/ 1550114 w 2486029"/>
                <a:gd name="connsiteY1" fmla="*/ 0 h 1248112"/>
                <a:gd name="connsiteX2" fmla="*/ 2486029 w 2486029"/>
                <a:gd name="connsiteY2" fmla="*/ 1248112 h 1248112"/>
                <a:gd name="connsiteX3" fmla="*/ 0 w 2486029"/>
                <a:gd name="connsiteY3" fmla="*/ 1248112 h 1248112"/>
                <a:gd name="connsiteX4" fmla="*/ 0 w 2486029"/>
                <a:gd name="connsiteY4" fmla="*/ 10757 h 1248112"/>
                <a:gd name="connsiteX0" fmla="*/ 0 w 2486029"/>
                <a:gd name="connsiteY0" fmla="*/ 0 h 1237355"/>
                <a:gd name="connsiteX1" fmla="*/ 1547733 w 2486029"/>
                <a:gd name="connsiteY1" fmla="*/ 5911 h 1237355"/>
                <a:gd name="connsiteX2" fmla="*/ 2486029 w 2486029"/>
                <a:gd name="connsiteY2" fmla="*/ 1237355 h 1237355"/>
                <a:gd name="connsiteX3" fmla="*/ 0 w 2486029"/>
                <a:gd name="connsiteY3" fmla="*/ 1237355 h 1237355"/>
                <a:gd name="connsiteX4" fmla="*/ 0 w 2486029"/>
                <a:gd name="connsiteY4" fmla="*/ 0 h 12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29" h="1237355">
                  <a:moveTo>
                    <a:pt x="0" y="0"/>
                  </a:moveTo>
                  <a:lnTo>
                    <a:pt x="1547733" y="5911"/>
                  </a:lnTo>
                  <a:lnTo>
                    <a:pt x="2486029" y="1237355"/>
                  </a:lnTo>
                  <a:lnTo>
                    <a:pt x="0" y="123735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3000">
                  <a:schemeClr val="bg1">
                    <a:alpha val="0"/>
                  </a:schemeClr>
                </a:gs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3">
              <a:extLst>
                <a:ext uri="{FF2B5EF4-FFF2-40B4-BE49-F238E27FC236}">
                  <a16:creationId xmlns:a16="http://schemas.microsoft.com/office/drawing/2014/main" id="{91C5CCBA-5B21-4500-87C2-31AD59FCA570}"/>
                </a:ext>
              </a:extLst>
            </p:cNvPr>
            <p:cNvSpPr/>
            <p:nvPr/>
          </p:nvSpPr>
          <p:spPr>
            <a:xfrm>
              <a:off x="408790" y="2820174"/>
              <a:ext cx="1204857" cy="8928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03</a:t>
              </a:r>
            </a:p>
          </p:txBody>
        </p:sp>
        <p:sp>
          <p:nvSpPr>
            <p:cNvPr id="35" name="Parallelogram 14">
              <a:extLst>
                <a:ext uri="{FF2B5EF4-FFF2-40B4-BE49-F238E27FC236}">
                  <a16:creationId xmlns:a16="http://schemas.microsoft.com/office/drawing/2014/main" id="{8F5DB89C-333B-4E51-AF24-3A67D9BC4E35}"/>
                </a:ext>
              </a:extLst>
            </p:cNvPr>
            <p:cNvSpPr/>
            <p:nvPr/>
          </p:nvSpPr>
          <p:spPr>
            <a:xfrm rot="16200000">
              <a:off x="1431162" y="3002661"/>
              <a:ext cx="1237354" cy="872380"/>
            </a:xfrm>
            <a:prstGeom prst="parallelogram">
              <a:avLst>
                <a:gd name="adj" fmla="val 3960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utoShape 10" descr="Социализация и трудоустройство выпускников с инвалидность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Социализация и трудоустройство выпускников с инвалидностью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711744"/>
            <a:ext cx="2628140" cy="261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3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109223" y="144067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82154" y="4763"/>
            <a:ext cx="1125140" cy="10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 flipV="1">
            <a:off x="0" y="1182291"/>
            <a:ext cx="9144000" cy="46434"/>
          </a:xfrm>
          <a:prstGeom prst="rect">
            <a:avLst/>
          </a:pr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4117" name="AutoShape 4"/>
          <p:cNvSpPr>
            <a:spLocks noChangeArrowheads="1"/>
          </p:cNvSpPr>
          <p:nvPr/>
        </p:nvSpPr>
        <p:spPr bwMode="auto">
          <a:xfrm>
            <a:off x="240762" y="1436443"/>
            <a:ext cx="2042765" cy="91846"/>
          </a:xfrm>
          <a:prstGeom prst="rect">
            <a:avLst/>
          </a:prstGeom>
          <a:solidFill>
            <a:srgbClr val="EA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sp>
        <p:nvSpPr>
          <p:cNvPr id="4103" name="Прямоугольник 13"/>
          <p:cNvSpPr>
            <a:spLocks noChangeArrowheads="1"/>
          </p:cNvSpPr>
          <p:nvPr/>
        </p:nvSpPr>
        <p:spPr bwMode="auto">
          <a:xfrm>
            <a:off x="215504" y="2808685"/>
            <a:ext cx="26384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5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ru-RU" sz="1500">
              <a:cs typeface="Calibri" panose="020F0502020204030204" pitchFamily="34" charset="0"/>
            </a:endParaRPr>
          </a:p>
        </p:txBody>
      </p:sp>
      <p:sp>
        <p:nvSpPr>
          <p:cNvPr id="4104" name="AutoShape 5"/>
          <p:cNvSpPr>
            <a:spLocks noChangeArrowheads="1"/>
          </p:cNvSpPr>
          <p:nvPr/>
        </p:nvSpPr>
        <p:spPr bwMode="auto">
          <a:xfrm>
            <a:off x="2561035" y="1275160"/>
            <a:ext cx="3217069" cy="1976438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grpSp>
        <p:nvGrpSpPr>
          <p:cNvPr id="4105" name="Group 9"/>
          <p:cNvGrpSpPr>
            <a:grpSpLocks/>
          </p:cNvGrpSpPr>
          <p:nvPr/>
        </p:nvGrpSpPr>
        <p:grpSpPr bwMode="auto">
          <a:xfrm>
            <a:off x="2633662" y="1329928"/>
            <a:ext cx="3071813" cy="1856523"/>
            <a:chOff x="-1953361" y="-350170"/>
            <a:chExt cx="8191546" cy="4950832"/>
          </a:xfrm>
        </p:grpSpPr>
        <p:sp>
          <p:nvSpPr>
            <p:cNvPr id="4114" name="TextBox 10"/>
            <p:cNvSpPr txBox="1">
              <a:spLocks noChangeArrowheads="1"/>
            </p:cNvSpPr>
            <p:nvPr/>
          </p:nvSpPr>
          <p:spPr bwMode="auto">
            <a:xfrm>
              <a:off x="-497220" y="-323865"/>
              <a:ext cx="6735405" cy="492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500" b="1" dirty="0"/>
                <a:t>Разработка и реализация комплекса мер по профессиональной ориентации инвалидов и лиц с ОВЗ в целях выбора ими профессии/специальности с учётом их способностей и склонностей</a:t>
              </a:r>
              <a:endParaRPr lang="en-US" altLang="ru-RU" sz="1500" b="1" dirty="0"/>
            </a:p>
          </p:txBody>
        </p:sp>
        <p:pic>
          <p:nvPicPr>
            <p:cNvPr id="4115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53361" y="-350170"/>
              <a:ext cx="1057947" cy="1057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6" name="AutoShape 5"/>
          <p:cNvSpPr>
            <a:spLocks noChangeArrowheads="1"/>
          </p:cNvSpPr>
          <p:nvPr/>
        </p:nvSpPr>
        <p:spPr bwMode="auto">
          <a:xfrm>
            <a:off x="2550319" y="3318273"/>
            <a:ext cx="6530579" cy="1716881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sp>
        <p:nvSpPr>
          <p:cNvPr id="4107" name="AutoShape 5"/>
          <p:cNvSpPr>
            <a:spLocks noChangeArrowheads="1"/>
          </p:cNvSpPr>
          <p:nvPr/>
        </p:nvSpPr>
        <p:spPr bwMode="auto">
          <a:xfrm>
            <a:off x="5820967" y="1278731"/>
            <a:ext cx="3259931" cy="1972866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grpSp>
        <p:nvGrpSpPr>
          <p:cNvPr id="4108" name="Group 13"/>
          <p:cNvGrpSpPr>
            <a:grpSpLocks/>
          </p:cNvGrpSpPr>
          <p:nvPr/>
        </p:nvGrpSpPr>
        <p:grpSpPr bwMode="auto">
          <a:xfrm>
            <a:off x="5880498" y="1321594"/>
            <a:ext cx="2936081" cy="1424831"/>
            <a:chOff x="0" y="0"/>
            <a:chExt cx="7827116" cy="3797779"/>
          </a:xfrm>
        </p:grpSpPr>
        <p:sp>
          <p:nvSpPr>
            <p:cNvPr id="4112" name="TextBox 14"/>
            <p:cNvSpPr txBox="1">
              <a:spLocks noChangeArrowheads="1"/>
            </p:cNvSpPr>
            <p:nvPr/>
          </p:nvSpPr>
          <p:spPr bwMode="auto">
            <a:xfrm>
              <a:off x="1320883" y="106180"/>
              <a:ext cx="6506233" cy="369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500" b="1" dirty="0"/>
                <a:t>Содействие в создании условий доступности в ПОО Омской области, в том числе через организацию сетевого взаимодействия (</a:t>
              </a:r>
              <a:r>
                <a:rPr lang="ru-RU" altLang="ru-RU" sz="1500" b="1" dirty="0">
                  <a:solidFill>
                    <a:srgbClr val="002060"/>
                  </a:solidFill>
                </a:rPr>
                <a:t>социальное партнерство</a:t>
              </a:r>
              <a:r>
                <a:rPr lang="ru-RU" altLang="ru-RU" sz="1500" b="1" dirty="0"/>
                <a:t>)</a:t>
              </a:r>
              <a:endParaRPr lang="en-US" altLang="ru-RU" sz="1500" b="1" dirty="0"/>
            </a:p>
          </p:txBody>
        </p:sp>
        <p:pic>
          <p:nvPicPr>
            <p:cNvPr id="4113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7947" cy="1057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9" name="TextBox 18"/>
          <p:cNvSpPr txBox="1">
            <a:spLocks noChangeArrowheads="1"/>
          </p:cNvSpPr>
          <p:nvPr/>
        </p:nvSpPr>
        <p:spPr bwMode="auto">
          <a:xfrm>
            <a:off x="3157538" y="3369469"/>
            <a:ext cx="5765006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500" b="1" dirty="0"/>
              <a:t>Реализация мероприятий по сопровождению  и содействию занятости инвалидов и лиц с ОВЗ при освоении образовательных программ СПО и ПО, содействие в их последующем трудоустройстве</a:t>
            </a:r>
            <a:endParaRPr lang="en-US" altLang="ru-RU" sz="1500" b="1" dirty="0"/>
          </a:p>
        </p:txBody>
      </p:sp>
      <p:pic>
        <p:nvPicPr>
          <p:cNvPr id="411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94" y="3389710"/>
            <a:ext cx="397669" cy="3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4540" y="1718509"/>
            <a:ext cx="2386013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35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Координация развития инклюзивного СПО И ПО в Омской области, разработка и внедрение региональной модели сетевого взаимодействия с ПОО Омской области для обеспечения условий доступности получения СПО и ПО для инвалидов и лиц с ОВЗ</a:t>
            </a:r>
          </a:p>
        </p:txBody>
      </p:sp>
      <p:pic>
        <p:nvPicPr>
          <p:cNvPr id="22" name="Рисунок 2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24" y="103395"/>
            <a:ext cx="981006" cy="922098"/>
          </a:xfrm>
          <a:prstGeom prst="rect">
            <a:avLst/>
          </a:prstGeom>
          <a:noFill/>
        </p:spPr>
      </p:pic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1299681" y="257854"/>
            <a:ext cx="45324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ЦЕЛИ  И ЗАДАЧИ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ДЕЯТЕЛЬНОСТИ БПОО</a:t>
            </a:r>
            <a:endParaRPr lang="en-US" altLang="ru-RU" sz="1800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40762" y="4573529"/>
            <a:ext cx="2042765" cy="91846"/>
          </a:xfrm>
          <a:prstGeom prst="rect">
            <a:avLst/>
          </a:prstGeom>
          <a:solidFill>
            <a:srgbClr val="EA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</p:spTree>
    <p:extLst>
      <p:ext uri="{BB962C8B-B14F-4D97-AF65-F5344CB8AC3E}">
        <p14:creationId xmlns:p14="http://schemas.microsoft.com/office/powerpoint/2010/main" val="331702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219950" y="113522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82154" y="4763"/>
            <a:ext cx="1125140" cy="10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 flipV="1">
            <a:off x="0" y="1182291"/>
            <a:ext cx="9144000" cy="46434"/>
          </a:xfrm>
          <a:prstGeom prst="rect">
            <a:avLst/>
          </a:pr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6150" name="AutoShape 10"/>
          <p:cNvSpPr>
            <a:spLocks noChangeArrowheads="1"/>
          </p:cNvSpPr>
          <p:nvPr/>
        </p:nvSpPr>
        <p:spPr bwMode="auto">
          <a:xfrm>
            <a:off x="0" y="1228725"/>
            <a:ext cx="9144000" cy="39147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ru-RU" altLang="ru-RU" sz="1350"/>
          </a:p>
        </p:txBody>
      </p:sp>
      <p:sp>
        <p:nvSpPr>
          <p:cNvPr id="77" name="Прямоугольник 76"/>
          <p:cNvSpPr/>
          <p:nvPr/>
        </p:nvSpPr>
        <p:spPr>
          <a:xfrm>
            <a:off x="4151710" y="2622947"/>
            <a:ext cx="831056" cy="539517"/>
          </a:xfrm>
          <a:prstGeom prst="rect">
            <a:avLst/>
          </a:prstGeom>
          <a:solidFill>
            <a:srgbClr val="F4DB5D"/>
          </a:solidFill>
        </p:spPr>
        <p:txBody>
          <a:bodyPr lIns="59446" tIns="29723" rIns="59446" bIns="29723">
            <a:spAutoFit/>
          </a:bodyPr>
          <a:lstStyle/>
          <a:p>
            <a:pPr algn="ctr">
              <a:defRPr/>
            </a:pPr>
            <a:r>
              <a:rPr lang="ru-RU" sz="3116" b="1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388</a:t>
            </a:r>
          </a:p>
        </p:txBody>
      </p:sp>
      <p:sp>
        <p:nvSpPr>
          <p:cNvPr id="78" name="Блок-схема: задержка 77"/>
          <p:cNvSpPr/>
          <p:nvPr/>
        </p:nvSpPr>
        <p:spPr>
          <a:xfrm rot="10800000">
            <a:off x="622800" y="1369218"/>
            <a:ext cx="3609975" cy="3794522"/>
          </a:xfrm>
          <a:prstGeom prst="flowChartDelay">
            <a:avLst/>
          </a:prstGeom>
          <a:solidFill>
            <a:srgbClr val="F4DB5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79" name="Блок-схема: задержка 78"/>
          <p:cNvSpPr/>
          <p:nvPr/>
        </p:nvSpPr>
        <p:spPr>
          <a:xfrm>
            <a:off x="4675585" y="1348978"/>
            <a:ext cx="3611165" cy="3794522"/>
          </a:xfrm>
          <a:prstGeom prst="flowChartDelay">
            <a:avLst/>
          </a:prstGeom>
          <a:solidFill>
            <a:srgbClr val="F4DB5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80" name="Овал 79"/>
          <p:cNvSpPr/>
          <p:nvPr/>
        </p:nvSpPr>
        <p:spPr>
          <a:xfrm>
            <a:off x="3623072" y="2374106"/>
            <a:ext cx="1685925" cy="1658541"/>
          </a:xfrm>
          <a:prstGeom prst="ellipse">
            <a:avLst/>
          </a:prstGeom>
          <a:solidFill>
            <a:srgbClr val="F4DB5D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sp>
        <p:nvSpPr>
          <p:cNvPr id="81" name="Овал 80"/>
          <p:cNvSpPr/>
          <p:nvPr/>
        </p:nvSpPr>
        <p:spPr>
          <a:xfrm>
            <a:off x="3764757" y="2528888"/>
            <a:ext cx="1403747" cy="1341835"/>
          </a:xfrm>
          <a:prstGeom prst="ellipse">
            <a:avLst/>
          </a:prstGeom>
          <a:solidFill>
            <a:srgbClr val="F4DB5D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pic>
        <p:nvPicPr>
          <p:cNvPr id="82" name="Рисунок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36" y="2549943"/>
            <a:ext cx="1321193" cy="13412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83" name="TextBox 82"/>
          <p:cNvSpPr txBox="1"/>
          <p:nvPr/>
        </p:nvSpPr>
        <p:spPr>
          <a:xfrm>
            <a:off x="3594497" y="2999185"/>
            <a:ext cx="1737122" cy="412100"/>
          </a:xfrm>
          <a:prstGeom prst="rect">
            <a:avLst/>
          </a:prstGeom>
          <a:solidFill>
            <a:srgbClr val="F4DB5D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78" b="1" dirty="0">
                <a:solidFill>
                  <a:srgbClr val="1F4E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БПОУ ОКПТ</a:t>
            </a:r>
          </a:p>
        </p:txBody>
      </p:sp>
      <p:graphicFrame>
        <p:nvGraphicFramePr>
          <p:cNvPr id="84" name="Таблица 83"/>
          <p:cNvGraphicFramePr>
            <a:graphicFrameLocks noGrp="1"/>
          </p:cNvGraphicFramePr>
          <p:nvPr>
            <p:extLst/>
          </p:nvPr>
        </p:nvGraphicFramePr>
        <p:xfrm>
          <a:off x="1460764" y="1727281"/>
          <a:ext cx="2637963" cy="3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608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Центр инклюзивного профессионального образования</a:t>
                      </a:r>
                    </a:p>
                  </a:txBody>
                  <a:tcPr marL="59396" marR="59396" marT="29670" marB="296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Таблица 84"/>
          <p:cNvGraphicFramePr>
            <a:graphicFrameLocks noGrp="1"/>
          </p:cNvGraphicFramePr>
          <p:nvPr>
            <p:extLst/>
          </p:nvPr>
        </p:nvGraphicFramePr>
        <p:xfrm>
          <a:off x="4910188" y="1745855"/>
          <a:ext cx="2491622" cy="336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947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Органы исполнительной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власти </a:t>
                      </a:r>
                    </a:p>
                    <a:p>
                      <a:pPr algn="ctr"/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Омской области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70" marR="59370" marT="29731" marB="2973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Таблица 85"/>
          <p:cNvGraphicFramePr>
            <a:graphicFrameLocks noGrp="1"/>
          </p:cNvGraphicFramePr>
          <p:nvPr>
            <p:extLst/>
          </p:nvPr>
        </p:nvGraphicFramePr>
        <p:xfrm>
          <a:off x="5367338" y="2203847"/>
          <a:ext cx="2507456" cy="544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018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Научное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сообщество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4" marR="59394" marT="29714" marB="2971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45"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Региональные </a:t>
                      </a:r>
                    </a:p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ВУЗы</a:t>
                      </a:r>
                    </a:p>
                  </a:txBody>
                  <a:tcPr marL="59394" marR="59394" marT="29714" marB="29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Таблица 86"/>
          <p:cNvGraphicFramePr>
            <a:graphicFrameLocks noGrp="1"/>
          </p:cNvGraphicFramePr>
          <p:nvPr>
            <p:extLst/>
          </p:nvPr>
        </p:nvGraphicFramePr>
        <p:xfrm>
          <a:off x="5450681" y="2952750"/>
          <a:ext cx="2481263" cy="62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203"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 "Областной центр профориентации"</a:t>
                      </a:r>
                    </a:p>
                  </a:txBody>
                  <a:tcPr marL="59366" marR="59366" marT="29714" marB="2971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45"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психолого-</a:t>
                      </a:r>
                      <a:r>
                        <a:rPr lang="ru-RU" sz="800" b="1" dirty="0" err="1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профориентационная</a:t>
                      </a:r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ДИАГНОСТИКА</a:t>
                      </a:r>
                    </a:p>
                  </a:txBody>
                  <a:tcPr marL="59366" marR="59366" marT="29714" marB="29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тренинги, </a:t>
                      </a:r>
                      <a:r>
                        <a:rPr lang="ru-RU" sz="800" b="1" dirty="0" err="1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профпробы</a:t>
                      </a:r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800" b="1" dirty="0" err="1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вебинары</a:t>
                      </a:r>
                      <a:endParaRPr lang="ru-RU" sz="800" b="1" dirty="0">
                        <a:solidFill>
                          <a:srgbClr val="1F4E7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6" marR="59366" marT="29714" marB="29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Таблица 87"/>
          <p:cNvGraphicFramePr>
            <a:graphicFrameLocks noGrp="1"/>
          </p:cNvGraphicFramePr>
          <p:nvPr>
            <p:extLst/>
          </p:nvPr>
        </p:nvGraphicFramePr>
        <p:xfrm>
          <a:off x="5500694" y="3643320"/>
          <a:ext cx="2195513" cy="33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Общественные организации инвалидов</a:t>
                      </a:r>
                    </a:p>
                  </a:txBody>
                  <a:tcPr marL="59396" marR="59396" marT="29798" marB="297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Таблица 88"/>
          <p:cNvGraphicFramePr>
            <a:graphicFrameLocks noGrp="1"/>
          </p:cNvGraphicFramePr>
          <p:nvPr/>
        </p:nvGraphicFramePr>
        <p:xfrm>
          <a:off x="4987528" y="4633913"/>
          <a:ext cx="2232422" cy="27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035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Экспертные сообщества</a:t>
                      </a:r>
                    </a:p>
                  </a:txBody>
                  <a:tcPr marL="59382" marR="59382" marT="29659" marB="29659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Таблица 89"/>
          <p:cNvGraphicFramePr>
            <a:graphicFrameLocks noGrp="1"/>
          </p:cNvGraphicFramePr>
          <p:nvPr>
            <p:extLst/>
          </p:nvPr>
        </p:nvGraphicFramePr>
        <p:xfrm>
          <a:off x="5105350" y="4113503"/>
          <a:ext cx="2482454" cy="40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Некоммерческие организации</a:t>
                      </a:r>
                    </a:p>
                  </a:txBody>
                  <a:tcPr marL="59394" marR="59394" marT="29714" marB="2971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16"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Работодатели</a:t>
                      </a:r>
                    </a:p>
                  </a:txBody>
                  <a:tcPr marL="59394" marR="59394" marT="29714" marB="29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Партнеры</a:t>
                      </a:r>
                    </a:p>
                  </a:txBody>
                  <a:tcPr marL="59394" marR="59394" marT="29714" marB="29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Таблица 91"/>
          <p:cNvGraphicFramePr>
            <a:graphicFrameLocks noGrp="1"/>
          </p:cNvGraphicFramePr>
          <p:nvPr>
            <p:extLst/>
          </p:nvPr>
        </p:nvGraphicFramePr>
        <p:xfrm>
          <a:off x="887947" y="3425192"/>
          <a:ext cx="2606690" cy="47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525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Региональный центр содействия занятости и трудоустройству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выпускникам с инвалидностью и ОВЗ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403" marR="59403" marT="29698" marB="296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Таблица 92"/>
          <p:cNvGraphicFramePr>
            <a:graphicFrameLocks noGrp="1"/>
          </p:cNvGraphicFramePr>
          <p:nvPr>
            <p:extLst/>
          </p:nvPr>
        </p:nvGraphicFramePr>
        <p:xfrm>
          <a:off x="1948438" y="4526964"/>
          <a:ext cx="2131783" cy="42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Диспетчерская служба</a:t>
                      </a:r>
                    </a:p>
                  </a:txBody>
                  <a:tcPr marL="59380" marR="59380" marT="29714" marB="2971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60"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«Горячая линия»</a:t>
                      </a:r>
                    </a:p>
                  </a:txBody>
                  <a:tcPr marL="59380" marR="59380" marT="29714" marB="29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rgbClr val="1F4E7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Консультации</a:t>
                      </a:r>
                    </a:p>
                  </a:txBody>
                  <a:tcPr marL="59380" marR="59380" marT="29714" marB="29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274" name="Рисунок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22964"/>
          <a:stretch>
            <a:fillRect/>
          </a:stretch>
        </p:blipFill>
        <p:spPr bwMode="auto">
          <a:xfrm>
            <a:off x="4291013" y="1637110"/>
            <a:ext cx="384572" cy="258365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5" name="Рисунок 9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22964"/>
          <a:stretch>
            <a:fillRect/>
          </a:stretch>
        </p:blipFill>
        <p:spPr bwMode="auto">
          <a:xfrm rot="12221793">
            <a:off x="4288631" y="1977629"/>
            <a:ext cx="366713" cy="246459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6" name="Рисунок 9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22964"/>
          <a:stretch>
            <a:fillRect/>
          </a:stretch>
        </p:blipFill>
        <p:spPr bwMode="auto">
          <a:xfrm>
            <a:off x="4280298" y="4254104"/>
            <a:ext cx="383381" cy="258365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7" name="Рисунок 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22964"/>
          <a:stretch>
            <a:fillRect/>
          </a:stretch>
        </p:blipFill>
        <p:spPr bwMode="auto">
          <a:xfrm rot="12221793">
            <a:off x="4292204" y="4599385"/>
            <a:ext cx="367903" cy="246459"/>
          </a:xfrm>
          <a:prstGeom prst="rect">
            <a:avLst/>
          </a:prstGeom>
          <a:solidFill>
            <a:srgbClr val="F4D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Таблица 97"/>
          <p:cNvGraphicFramePr>
            <a:graphicFrameLocks noGrp="1"/>
          </p:cNvGraphicFramePr>
          <p:nvPr>
            <p:extLst/>
          </p:nvPr>
        </p:nvGraphicFramePr>
        <p:xfrm>
          <a:off x="1095387" y="2148247"/>
          <a:ext cx="2617383" cy="33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548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й центр развития движения «</a:t>
                      </a:r>
                      <a:r>
                        <a:rPr lang="ru-RU" sz="9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Абилимпикс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»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9" marR="59399" marT="29691" marB="2969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84" name="Прямоугольник 1"/>
          <p:cNvSpPr>
            <a:spLocks noChangeArrowheads="1"/>
          </p:cNvSpPr>
          <p:nvPr/>
        </p:nvSpPr>
        <p:spPr bwMode="auto">
          <a:xfrm>
            <a:off x="622800" y="203141"/>
            <a:ext cx="55791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МОДЕЛЬ СЕТЕВОГО ВЗАИМОДЕЙСТВИЯ</a:t>
            </a:r>
          </a:p>
        </p:txBody>
      </p:sp>
      <p:sp>
        <p:nvSpPr>
          <p:cNvPr id="7285" name="TextBox 99"/>
          <p:cNvSpPr txBox="1">
            <a:spLocks noChangeArrowheads="1"/>
          </p:cNvSpPr>
          <p:nvPr/>
        </p:nvSpPr>
        <p:spPr bwMode="auto">
          <a:xfrm>
            <a:off x="1927623" y="1343025"/>
            <a:ext cx="23633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350" b="1">
                <a:solidFill>
                  <a:srgbClr val="0158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Внутренняя среда БПОО</a:t>
            </a:r>
          </a:p>
        </p:txBody>
      </p:sp>
      <p:sp>
        <p:nvSpPr>
          <p:cNvPr id="7286" name="TextBox 100"/>
          <p:cNvSpPr txBox="1">
            <a:spLocks noChangeArrowheads="1"/>
          </p:cNvSpPr>
          <p:nvPr/>
        </p:nvSpPr>
        <p:spPr bwMode="auto">
          <a:xfrm>
            <a:off x="4856560" y="1362075"/>
            <a:ext cx="22526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350" b="1">
                <a:solidFill>
                  <a:srgbClr val="0158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Внешняя среда БПОО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966" y="121673"/>
            <a:ext cx="981541" cy="926672"/>
          </a:xfrm>
          <a:prstGeom prst="rect">
            <a:avLst/>
          </a:prstGeom>
        </p:spPr>
      </p:pic>
      <p:graphicFrame>
        <p:nvGraphicFramePr>
          <p:cNvPr id="34" name="Таблица 33"/>
          <p:cNvGraphicFramePr>
            <a:graphicFrameLocks noGrp="1"/>
          </p:cNvGraphicFramePr>
          <p:nvPr>
            <p:extLst/>
          </p:nvPr>
        </p:nvGraphicFramePr>
        <p:xfrm>
          <a:off x="898190" y="2568596"/>
          <a:ext cx="2543114" cy="3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660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Региональны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й волонтёрский центр движения «</a:t>
                      </a:r>
                      <a:r>
                        <a:rPr lang="ru-RU" sz="9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Абилимпикс</a:t>
                      </a:r>
                      <a:r>
                        <a:rPr lang="ru-RU" sz="9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»</a:t>
                      </a:r>
                      <a:endParaRPr lang="ru-RU" sz="9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99" marR="59399" marT="29691" marB="2969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/>
          </p:nvPr>
        </p:nvGraphicFramePr>
        <p:xfrm>
          <a:off x="846729" y="3021244"/>
          <a:ext cx="2543114" cy="33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08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Ресурсный учебно-методический центр (РУМЦ СПО) </a:t>
                      </a:r>
                    </a:p>
                  </a:txBody>
                  <a:tcPr marL="59399" marR="59399" marT="29691" marB="2969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/>
          </p:nvPr>
        </p:nvGraphicFramePr>
        <p:xfrm>
          <a:off x="1336782" y="3966314"/>
          <a:ext cx="2606690" cy="47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Региональный центр профориентации и </a:t>
                      </a:r>
                      <a:r>
                        <a:rPr lang="ru-RU" sz="9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допрофессиональной</a:t>
                      </a:r>
                      <a:r>
                        <a:rPr lang="ru-RU" sz="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подготовки лиц с инвалидностью и ОВЗ </a:t>
                      </a:r>
                    </a:p>
                  </a:txBody>
                  <a:tcPr marL="59403" marR="59403" marT="29698" marB="29698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10144" y="0"/>
            <a:ext cx="137669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рямоугольник 14"/>
          <p:cNvSpPr/>
          <p:nvPr/>
        </p:nvSpPr>
        <p:spPr>
          <a:xfrm flipV="1">
            <a:off x="0" y="1227874"/>
            <a:ext cx="9144000" cy="46434"/>
          </a:xfrm>
          <a:prstGeom prst="rect">
            <a:avLst/>
          </a:prstGeom>
          <a:solidFill>
            <a:srgbClr val="F4D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35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456"/>
            <a:ext cx="981541" cy="926672"/>
          </a:xfrm>
          <a:prstGeom prst="rect">
            <a:avLst/>
          </a:prstGeom>
        </p:spPr>
      </p:pic>
      <p:pic>
        <p:nvPicPr>
          <p:cNvPr id="17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219950" y="113522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ihandform 30"/>
          <p:cNvSpPr/>
          <p:nvPr/>
        </p:nvSpPr>
        <p:spPr bwMode="auto">
          <a:xfrm>
            <a:off x="1219200" y="146456"/>
            <a:ext cx="4886791" cy="1003176"/>
          </a:xfrm>
          <a:custGeom>
            <a:avLst/>
            <a:gdLst>
              <a:gd name="connsiteX0" fmla="*/ 2277978 w 2449094"/>
              <a:gd name="connsiteY0" fmla="*/ 0 h 443832"/>
              <a:gd name="connsiteX1" fmla="*/ 2449094 w 2449094"/>
              <a:gd name="connsiteY1" fmla="*/ 443832 h 443832"/>
              <a:gd name="connsiteX2" fmla="*/ 0 w 2449094"/>
              <a:gd name="connsiteY2" fmla="*/ 443832 h 443832"/>
              <a:gd name="connsiteX3" fmla="*/ 0 w 2449094"/>
              <a:gd name="connsiteY3" fmla="*/ 5348 h 443832"/>
              <a:gd name="connsiteX4" fmla="*/ 2277978 w 2449094"/>
              <a:gd name="connsiteY4" fmla="*/ 0 h 44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094" h="443832">
                <a:moveTo>
                  <a:pt x="2277978" y="0"/>
                </a:moveTo>
                <a:lnTo>
                  <a:pt x="2449094" y="443832"/>
                </a:lnTo>
                <a:lnTo>
                  <a:pt x="0" y="443832"/>
                </a:lnTo>
                <a:lnTo>
                  <a:pt x="0" y="5348"/>
                </a:lnTo>
                <a:lnTo>
                  <a:pt x="2277978" y="0"/>
                </a:lnTo>
                <a:close/>
              </a:path>
            </a:pathLst>
          </a:custGeom>
          <a:solidFill>
            <a:srgbClr val="F4DB5D"/>
          </a:soli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70139" tIns="46759" rIns="70139" bIns="46759" anchor="ctr"/>
          <a:lstStyle/>
          <a:p>
            <a:pPr defTabSz="520637">
              <a:defRPr/>
            </a:pPr>
            <a:endParaRPr lang="de-DE" sz="103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357290" y="142858"/>
            <a:ext cx="46920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2060"/>
                </a:solidFill>
                <a:latin typeface="Arial Black" panose="020B0A04020102020204" pitchFamily="34" charset="0"/>
              </a:rPr>
              <a:t>ДЕЯТЕЛЬНОСТЬ БПОО ПО СОДЕЙСТВИЮ ТРУДОУСТРОЙСТВА ВЫПУСКНИКОВ С ИНВАЛИДНОСТЬЮ и ОВЗ</a:t>
            </a:r>
            <a:endParaRPr lang="en-US" altLang="ru-RU" sz="18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64221121"/>
              </p:ext>
            </p:extLst>
          </p:nvPr>
        </p:nvGraphicFramePr>
        <p:xfrm>
          <a:off x="381000" y="1309163"/>
          <a:ext cx="8229600" cy="3963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591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2804" y="1711038"/>
            <a:ext cx="2103910" cy="203157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354541" y="-36202"/>
            <a:ext cx="6172200" cy="5188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18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Арка 8"/>
          <p:cNvSpPr/>
          <p:nvPr/>
        </p:nvSpPr>
        <p:spPr>
          <a:xfrm>
            <a:off x="-1564282" y="440098"/>
            <a:ext cx="4052605" cy="4573457"/>
          </a:xfrm>
          <a:prstGeom prst="blockArc">
            <a:avLst>
              <a:gd name="adj1" fmla="val 18900000"/>
              <a:gd name="adj2" fmla="val 2700000"/>
              <a:gd name="adj3" fmla="val 40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Скругленный прямоугольник 13"/>
          <p:cNvSpPr/>
          <p:nvPr/>
        </p:nvSpPr>
        <p:spPr>
          <a:xfrm>
            <a:off x="3124200" y="3431299"/>
            <a:ext cx="5486400" cy="69459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124200" y="2493539"/>
            <a:ext cx="5486400" cy="6914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010162" y="1610264"/>
            <a:ext cx="5600438" cy="6115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6" name="TextBox 25"/>
          <p:cNvSpPr txBox="1"/>
          <p:nvPr/>
        </p:nvSpPr>
        <p:spPr>
          <a:xfrm>
            <a:off x="3414553" y="3479559"/>
            <a:ext cx="443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оперативный мониторинг трудоустройства участников чемпионатов «</a:t>
            </a:r>
            <a:r>
              <a:rPr lang="ru-RU" dirty="0" err="1"/>
              <a:t>Абилимпикс</a:t>
            </a:r>
            <a:r>
              <a:rPr lang="ru-RU" dirty="0"/>
              <a:t>»</a:t>
            </a:r>
          </a:p>
        </p:txBody>
      </p:sp>
      <p:sp>
        <p:nvSpPr>
          <p:cNvPr id="33" name="Овал 32"/>
          <p:cNvSpPr/>
          <p:nvPr/>
        </p:nvSpPr>
        <p:spPr>
          <a:xfrm>
            <a:off x="2560424" y="3382033"/>
            <a:ext cx="825760" cy="812040"/>
          </a:xfrm>
          <a:prstGeom prst="ellipse">
            <a:avLst/>
          </a:prstGeom>
          <a:solidFill>
            <a:srgbClr val="F2F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4" name="Овал 33"/>
          <p:cNvSpPr/>
          <p:nvPr/>
        </p:nvSpPr>
        <p:spPr>
          <a:xfrm>
            <a:off x="2634429" y="2437627"/>
            <a:ext cx="825760" cy="803258"/>
          </a:xfrm>
          <a:prstGeom prst="ellipse">
            <a:avLst/>
          </a:prstGeom>
          <a:solidFill>
            <a:srgbClr val="F2F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5" name="Овал 34"/>
          <p:cNvSpPr/>
          <p:nvPr/>
        </p:nvSpPr>
        <p:spPr>
          <a:xfrm>
            <a:off x="2548620" y="1531082"/>
            <a:ext cx="825760" cy="768485"/>
          </a:xfrm>
          <a:prstGeom prst="ellipse">
            <a:avLst/>
          </a:prstGeom>
          <a:solidFill>
            <a:srgbClr val="F2F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38" name="TextBox 37"/>
          <p:cNvSpPr txBox="1"/>
          <p:nvPr/>
        </p:nvSpPr>
        <p:spPr>
          <a:xfrm>
            <a:off x="3460188" y="2491842"/>
            <a:ext cx="480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мониторинг трудоустройства выпускников с инвалидностью и ОВЗ </a:t>
            </a:r>
            <a:endParaRPr lang="ru-RU" sz="1350" dirty="0"/>
          </a:p>
        </p:txBody>
      </p:sp>
      <p:sp>
        <p:nvSpPr>
          <p:cNvPr id="42" name="TextBox 41"/>
          <p:cNvSpPr txBox="1"/>
          <p:nvPr/>
        </p:nvSpPr>
        <p:spPr>
          <a:xfrm>
            <a:off x="3397988" y="1558915"/>
            <a:ext cx="513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мониторинг прохождения производственной практики обучающимися с инвалидностью и ОВЗ</a:t>
            </a:r>
            <a:endParaRPr lang="ru-RU" sz="1350" dirty="0"/>
          </a:p>
        </p:txBody>
      </p:sp>
      <p:pic>
        <p:nvPicPr>
          <p:cNvPr id="29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5" t="42947" r="70602" b="33649"/>
          <a:stretch>
            <a:fillRect/>
          </a:stretch>
        </p:blipFill>
        <p:spPr bwMode="auto">
          <a:xfrm>
            <a:off x="48817" y="53579"/>
            <a:ext cx="1125140" cy="103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36829" r="39549" b="26649"/>
          <a:stretch>
            <a:fillRect/>
          </a:stretch>
        </p:blipFill>
        <p:spPr bwMode="auto">
          <a:xfrm>
            <a:off x="7396887" y="42722"/>
            <a:ext cx="1783556" cy="89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ihandform 30"/>
          <p:cNvSpPr/>
          <p:nvPr/>
        </p:nvSpPr>
        <p:spPr bwMode="auto">
          <a:xfrm>
            <a:off x="1457883" y="267573"/>
            <a:ext cx="4979445" cy="486966"/>
          </a:xfrm>
          <a:custGeom>
            <a:avLst/>
            <a:gdLst>
              <a:gd name="connsiteX0" fmla="*/ 2277978 w 2449094"/>
              <a:gd name="connsiteY0" fmla="*/ 0 h 443832"/>
              <a:gd name="connsiteX1" fmla="*/ 2449094 w 2449094"/>
              <a:gd name="connsiteY1" fmla="*/ 443832 h 443832"/>
              <a:gd name="connsiteX2" fmla="*/ 0 w 2449094"/>
              <a:gd name="connsiteY2" fmla="*/ 443832 h 443832"/>
              <a:gd name="connsiteX3" fmla="*/ 0 w 2449094"/>
              <a:gd name="connsiteY3" fmla="*/ 5348 h 443832"/>
              <a:gd name="connsiteX4" fmla="*/ 2277978 w 2449094"/>
              <a:gd name="connsiteY4" fmla="*/ 0 h 44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094" h="443832">
                <a:moveTo>
                  <a:pt x="2277978" y="0"/>
                </a:moveTo>
                <a:lnTo>
                  <a:pt x="2449094" y="443832"/>
                </a:lnTo>
                <a:lnTo>
                  <a:pt x="0" y="443832"/>
                </a:lnTo>
                <a:lnTo>
                  <a:pt x="0" y="5348"/>
                </a:lnTo>
                <a:lnTo>
                  <a:pt x="2277978" y="0"/>
                </a:lnTo>
                <a:close/>
              </a:path>
            </a:pathLst>
          </a:custGeom>
          <a:solidFill>
            <a:srgbClr val="F4DB5D"/>
          </a:solidFill>
          <a:ln w="12700">
            <a:noFill/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lIns="70139" tIns="46759" rIns="70139" bIns="46759" anchor="ctr"/>
          <a:lstStyle/>
          <a:p>
            <a:pPr defTabSz="520637">
              <a:defRPr/>
            </a:pPr>
            <a:endParaRPr lang="de-DE" sz="103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1" y="280908"/>
            <a:ext cx="533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1" dirty="0">
                <a:solidFill>
                  <a:srgbClr val="0158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ОТЧЁТНОСТЬ</a:t>
            </a:r>
          </a:p>
        </p:txBody>
      </p:sp>
      <p:pic>
        <p:nvPicPr>
          <p:cNvPr id="31" name="Рисунок 30" descr="http://cipo.omkpt.ru/wp-content/uploads/2020/11/cipo_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3" y="1829674"/>
            <a:ext cx="1613423" cy="15586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725553" y="1561381"/>
            <a:ext cx="495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99558" y="2454161"/>
            <a:ext cx="495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410550"/>
            <a:ext cx="495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3</a:t>
            </a: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903" y="68178"/>
            <a:ext cx="981541" cy="9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3340</TotalTime>
  <Words>1366</Words>
  <Application>Microsoft Office PowerPoint</Application>
  <PresentationFormat>Экран (16:9)</PresentationFormat>
  <Paragraphs>244</Paragraphs>
  <Slides>31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 ЦЕЛЬ:   создание условий для повышения уровня готовности выпускников с инвалидностью и ОВЗ ПОО к трудоустройству и конкурентоспособности на рынке труда Омской области.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КОНТАКТНАЯ ИНФОРМАЦИЯ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Чемпионата Abilympics</dc:title>
  <dc:creator>Тома</dc:creator>
  <cp:lastModifiedBy>Калямин Антон Андреевич</cp:lastModifiedBy>
  <cp:revision>246</cp:revision>
  <cp:lastPrinted>2021-03-19T11:38:47Z</cp:lastPrinted>
  <dcterms:created xsi:type="dcterms:W3CDTF">2021-03-18T11:24:33Z</dcterms:created>
  <dcterms:modified xsi:type="dcterms:W3CDTF">2023-04-21T04:01:08Z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2021-03-18T00:00:00Z</vt:filetime>
  </property>
</Properties>
</file>