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72" r:id="rId5"/>
    <p:sldId id="269" r:id="rId6"/>
    <p:sldId id="270" r:id="rId7"/>
    <p:sldId id="271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CE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9" autoAdjust="0"/>
    <p:restoredTop sz="94660"/>
  </p:normalViewPr>
  <p:slideViewPr>
    <p:cSldViewPr snapToGrid="0">
      <p:cViewPr>
        <p:scale>
          <a:sx n="50" d="100"/>
          <a:sy n="50" d="100"/>
        </p:scale>
        <p:origin x="-2364" y="-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1CF5-BCCB-4A67-9CAF-511354A6BEC5}" type="datetimeFigureOut">
              <a:rPr lang="ru-RU" smtClean="0"/>
              <a:pPr/>
              <a:t>21.04.2023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28FC7-2FE4-4AEB-B0AB-AC9456417BB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904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25D6C6-5189-4B2B-934D-5283E8FC8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9B15B0D-0FD5-4B6F-84AC-7E6F4F10F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BB5AA18-F5DD-4F6D-B723-0D6C8B98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F33-D5F1-4F09-9B60-9D3B48EA0C9D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D2A4F77-0329-45CE-B22A-53352169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4E53A8C-9ABF-4475-8C42-89854CD9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0270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540F98-1045-48D6-9165-2ED5C2B0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933A1FAA-08DA-4C55-AF38-A00F700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0F0E8AF-33E2-42E9-AB97-B8F4EB3C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D9CD-1105-434A-AFA2-C37A38A365BB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75A37A1-79C9-4308-845F-861C20B4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F978D8C-2D73-48DF-9334-F593797F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3923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4DF1385D-7ECF-433F-9A39-85A3B09E6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CE622F8-124E-4317-8C48-EBA80D8E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4D99CC9-2FB3-43FF-921F-911B0C9A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D7D5E-0906-4E98-8565-567A9D009972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FC9CAA-44B6-4FD0-B3F1-369486C0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91904E2-0B1D-49F3-ABE1-166C2276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821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3F793C9-35F0-48AF-8A6D-98053741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98168EC-F409-4BEC-AD4C-569BDB682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B345381-B9FE-4159-86C4-BD299835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5B06-DC8B-404C-9C31-C59B7CC3CF5F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BAD9942-B9A4-4C8A-B24F-577CD887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083039E-E5DF-4E54-93B7-B917C401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0943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34C118-60AC-49C4-84B6-09033B94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E634A87-2DD8-4B77-91A0-9CF50B60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8EB40B7-FAE7-4CC5-AA6D-C9322EA7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E9EA0-4198-4955-A9E7-13F0296AFC4C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D3072C6-2CEF-4B05-9332-529E4893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8103E5A-5FB8-4982-8C45-4A97BC7A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287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B7F6BD8-D13A-4034-8F61-E1FA48E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0CB657-F9F2-4696-B47C-575E5B3B4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2ECA245-D467-47F3-A000-B51B1011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9FF2EF68-3E90-4F4C-A609-67FEF469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7BB8-44D2-4A08-9B8E-FE7A60C0FE24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82C2F21-4191-46B0-858D-0504EC8B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976FA65-EE4B-4992-B83F-99EE5743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91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5C7470-DA50-451B-A500-235D19B6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63B74B9-AB3E-4292-9D56-125BB474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1BC3C71-D384-47EF-BFB6-19ADB434D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C0A7F946-6EBD-48B9-AAE1-64BCA0F6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7E525F0A-6D64-472D-A186-F79BD2AFC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62929E73-221C-445D-9446-B4C3152E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92F6-C4C0-4728-AD80-BFF44F20FC6F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E56CA4B-5710-4350-AA14-635B606D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A73B72B0-32D7-4E2D-9AB1-03B75A6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545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9199CC-4250-4424-87B9-19714CFC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A008356D-49AE-4007-BEB8-F5E2DAC3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A0FE-48E2-40EA-9824-F729ED20E130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AE40FF8-316C-4E69-87D9-1337F894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538E292-D7F0-4047-B0EC-2CFC89F6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577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6D040AEB-AA1F-4699-B24F-19637FF7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17D4-6F16-4B0A-961C-EAF899654F34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AFADF3C9-9EA1-4C38-9D5F-6176286E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F18F5A1B-CBA3-4BF4-B59E-3259D120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701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35BE9E-3E34-49BB-BD50-77149EC7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0F15801-BD28-4837-82BE-99FFAAD1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07D9C6F-B195-4F74-96AB-A13C71ACB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574BF1B-04B2-40A0-A6E9-092F6AA9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4125-72F5-4279-977D-D385D49B174F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4912771-0255-47F2-A805-F6BAC59E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749DB21-37BC-402F-B1C2-E02B365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1599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9763B3-13EC-40A9-87BD-FE3032D7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249E2DC-5A5F-4915-BECB-C47408BB2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E4B7F5D-DC38-4312-BB02-DF76BC77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CDE68E6-CA6A-4FD1-B1AA-27691B8F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E023-3FF4-4D36-B57A-2DBCD1FCFE24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024DE5E-E3EA-4816-9589-878EA370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981921B-2E2A-4F8B-A35D-10E8361C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4656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9312538-13F9-4FEF-8D3A-9FFF8DB5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989C41D-7FC9-4F5B-9692-911367CF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C9D45B9-58BA-47EA-8A90-2C3832791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215B6-0A42-4DE1-B897-B5EFC95E16EE}" type="datetime1">
              <a:rPr lang="ru-RU" smtClean="0"/>
              <a:pPr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C42D623-A660-4F11-B0AE-8AC5587DB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4710FAA-A1C0-474B-8284-703F46088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F657-9102-46C9-8804-62CE96F6E9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680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93E92FC5-B575-4456-8DDB-4002AFE85DCC}"/>
              </a:ext>
            </a:extLst>
          </p:cNvPr>
          <p:cNvGrpSpPr/>
          <p:nvPr/>
        </p:nvGrpSpPr>
        <p:grpSpPr>
          <a:xfrm>
            <a:off x="0" y="-94968"/>
            <a:ext cx="12192000" cy="6952968"/>
            <a:chOff x="0" y="-94968"/>
            <a:chExt cx="12192000" cy="695296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xmlns="" id="{0A90EA8A-445E-4F8F-ABDA-205360BD1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xmlns="" id="{CBFB233B-8BF7-42D2-A7F5-589FB1B2DE0B}"/>
                </a:ext>
              </a:extLst>
            </p:cNvPr>
            <p:cNvSpPr/>
            <p:nvPr/>
          </p:nvSpPr>
          <p:spPr>
            <a:xfrm>
              <a:off x="2162627" y="0"/>
              <a:ext cx="75038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1270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Стрелка: пятиугольник 11">
              <a:extLst>
                <a:ext uri="{FF2B5EF4-FFF2-40B4-BE49-F238E27FC236}">
                  <a16:creationId xmlns:a16="http://schemas.microsoft.com/office/drawing/2014/main" xmlns="" id="{D3F7B123-F59D-4D46-9988-46F7D9634EC7}"/>
                </a:ext>
              </a:extLst>
            </p:cNvPr>
            <p:cNvSpPr/>
            <p:nvPr/>
          </p:nvSpPr>
          <p:spPr>
            <a:xfrm rot="5400000">
              <a:off x="11052851" y="338420"/>
              <a:ext cx="1209675" cy="342900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xmlns="" id="{1012E062-7838-48B6-AFBF-17A7610C8E5C}"/>
              </a:ext>
            </a:extLst>
          </p:cNvPr>
          <p:cNvGrpSpPr/>
          <p:nvPr/>
        </p:nvGrpSpPr>
        <p:grpSpPr>
          <a:xfrm>
            <a:off x="1190624" y="1114708"/>
            <a:ext cx="9810751" cy="3268399"/>
            <a:chOff x="1009195" y="227466"/>
            <a:chExt cx="9810751" cy="3268399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xmlns="" id="{CAF144F6-92E6-41AD-AE75-56077B7B1086}"/>
                </a:ext>
              </a:extLst>
            </p:cNvPr>
            <p:cNvSpPr/>
            <p:nvPr/>
          </p:nvSpPr>
          <p:spPr>
            <a:xfrm>
              <a:off x="1009195" y="2541758"/>
              <a:ext cx="981075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800" b="1" dirty="0"/>
                <a:t>Казенное учреждение города Омска </a:t>
              </a:r>
            </a:p>
            <a:p>
              <a:pPr algn="ctr"/>
              <a:r>
                <a:rPr lang="ru-RU" sz="2800" b="1" dirty="0"/>
                <a:t>«Центр поддержки предпринимательства» </a:t>
              </a:r>
            </a:p>
          </p:txBody>
        </p:sp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xmlns="" id="{8FF25F48-5D8E-451A-B23F-9EEC7E4B7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365604" y="227466"/>
              <a:ext cx="7097934" cy="1774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6398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0108B792-5AE3-4A03-A493-E975596488CD}"/>
              </a:ext>
            </a:extLst>
          </p:cNvPr>
          <p:cNvGrpSpPr/>
          <p:nvPr/>
        </p:nvGrpSpPr>
        <p:grpSpPr>
          <a:xfrm>
            <a:off x="0" y="-94968"/>
            <a:ext cx="12192000" cy="6952968"/>
            <a:chOff x="0" y="-94968"/>
            <a:chExt cx="12192000" cy="695296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9B4DC43F-9FFB-4F05-BB15-B815271E5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8B8B73B8-F623-4792-86E0-3FAB2F2F6A24}"/>
                </a:ext>
              </a:extLst>
            </p:cNvPr>
            <p:cNvSpPr/>
            <p:nvPr/>
          </p:nvSpPr>
          <p:spPr>
            <a:xfrm>
              <a:off x="2162627" y="0"/>
              <a:ext cx="75038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1270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пятиугольник 7">
              <a:extLst>
                <a:ext uri="{FF2B5EF4-FFF2-40B4-BE49-F238E27FC236}">
                  <a16:creationId xmlns:a16="http://schemas.microsoft.com/office/drawing/2014/main" xmlns="" id="{CFA93A03-BE8E-4260-A239-53472D7AD97E}"/>
                </a:ext>
              </a:extLst>
            </p:cNvPr>
            <p:cNvSpPr/>
            <p:nvPr/>
          </p:nvSpPr>
          <p:spPr>
            <a:xfrm rot="5400000">
              <a:off x="11052851" y="338420"/>
              <a:ext cx="1209675" cy="342900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BB550E1-FC7C-4E03-9BE2-1447929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8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2152650" y="642902"/>
          <a:ext cx="8362950" cy="6215098"/>
        </p:xfrm>
        <a:graphic>
          <a:graphicData uri="http://schemas.openxmlformats.org/drawingml/2006/table">
            <a:tbl>
              <a:tblPr/>
              <a:tblGrid>
                <a:gridCol w="92266"/>
                <a:gridCol w="5432234"/>
                <a:gridCol w="933450"/>
                <a:gridCol w="1905000"/>
              </a:tblGrid>
              <a:tr h="4952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r>
                        <a:rPr lang="ru-RU" sz="900" dirty="0" err="1">
                          <a:latin typeface="Times New Roman"/>
                          <a:ea typeface="Times New Roman"/>
                          <a:cs typeface="Times New Roman"/>
                        </a:rPr>
                        <a:t>п</a:t>
                      </a:r>
                      <a:r>
                        <a:rPr lang="ru-RU" sz="900" dirty="0">
                          <a:latin typeface="Times New Roman"/>
                          <a:ea typeface="Times New Roman"/>
                          <a:cs typeface="Times New Roman"/>
                        </a:rPr>
                        <a:t>/</a:t>
                      </a:r>
                      <a:r>
                        <a:rPr lang="ru-RU" sz="900" dirty="0" err="1">
                          <a:latin typeface="Times New Roman"/>
                          <a:ea typeface="Times New Roman"/>
                          <a:cs typeface="Times New Roman"/>
                        </a:rPr>
                        <a:t>п</a:t>
                      </a:r>
                      <a:endParaRPr lang="ru-RU" sz="7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Наименование затрат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Стоимость (руб.)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Источник финансирования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5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Аренда (помещения, гаража, автотранспортного средства и т.д.)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3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Сумма планируемых затрат (из потребности на период реализации проекта) на другие производственные нужды (коммунальные услуги, услуги связи, включая расходы на доступ к информационно-телекоммуникационной сети "Интернет", транспортные расходы, рекламу, противопожарную безопасность и т.д.)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Основные средства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Материальные запасы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Ремонт и монтаж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б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Оснастка и инструмент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Сырье и материалы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Заработная плата персонала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Налоги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6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Специальная одежда, медицинские книжки персоналу и т.д.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4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ru-RU" sz="7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Иные статьи расходов (услуги и т.д.)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  <a:cs typeface="Times New Roman"/>
                        </a:rPr>
                        <a:t>Всего затрат</a:t>
                      </a:r>
                      <a:endParaRPr lang="ru-RU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9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6457" marR="26457" marT="43525" marB="435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AA653D83-6031-4FC1-9175-37569CC0BB36}"/>
              </a:ext>
            </a:extLst>
          </p:cNvPr>
          <p:cNvSpPr/>
          <p:nvPr/>
        </p:nvSpPr>
        <p:spPr>
          <a:xfrm>
            <a:off x="2152650" y="0"/>
            <a:ext cx="7600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800" dirty="0" smtClean="0"/>
              <a:t>Общая стоимость проекта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241412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0108B792-5AE3-4A03-A493-E975596488CD}"/>
              </a:ext>
            </a:extLst>
          </p:cNvPr>
          <p:cNvGrpSpPr/>
          <p:nvPr/>
        </p:nvGrpSpPr>
        <p:grpSpPr>
          <a:xfrm>
            <a:off x="0" y="-94968"/>
            <a:ext cx="12192000" cy="6952968"/>
            <a:chOff x="0" y="-94968"/>
            <a:chExt cx="12192000" cy="695296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9B4DC43F-9FFB-4F05-BB15-B815271E5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8B8B73B8-F623-4792-86E0-3FAB2F2F6A24}"/>
                </a:ext>
              </a:extLst>
            </p:cNvPr>
            <p:cNvSpPr/>
            <p:nvPr/>
          </p:nvSpPr>
          <p:spPr>
            <a:xfrm>
              <a:off x="2162627" y="0"/>
              <a:ext cx="75038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1270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пятиугольник 7">
              <a:extLst>
                <a:ext uri="{FF2B5EF4-FFF2-40B4-BE49-F238E27FC236}">
                  <a16:creationId xmlns:a16="http://schemas.microsoft.com/office/drawing/2014/main" xmlns="" id="{CFA93A03-BE8E-4260-A239-53472D7AD97E}"/>
                </a:ext>
              </a:extLst>
            </p:cNvPr>
            <p:cNvSpPr/>
            <p:nvPr/>
          </p:nvSpPr>
          <p:spPr>
            <a:xfrm rot="5400000">
              <a:off x="11052851" y="338420"/>
              <a:ext cx="1209675" cy="342900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BB550E1-FC7C-4E03-9BE2-1447929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1012E062-7838-48B6-AFBF-17A7610C8E5C}"/>
              </a:ext>
            </a:extLst>
          </p:cNvPr>
          <p:cNvGrpSpPr/>
          <p:nvPr/>
        </p:nvGrpSpPr>
        <p:grpSpPr>
          <a:xfrm>
            <a:off x="1209674" y="3495958"/>
            <a:ext cx="9810751" cy="2837512"/>
            <a:chOff x="1009195" y="227466"/>
            <a:chExt cx="9810751" cy="2837512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xmlns="" id="{CAF144F6-92E6-41AD-AE75-56077B7B1086}"/>
                </a:ext>
              </a:extLst>
            </p:cNvPr>
            <p:cNvSpPr/>
            <p:nvPr/>
          </p:nvSpPr>
          <p:spPr>
            <a:xfrm>
              <a:off x="1009195" y="2541758"/>
              <a:ext cx="981075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ru-RU" sz="2800" b="1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xmlns="" id="{8FF25F48-5D8E-451A-B23F-9EEC7E4B7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365604" y="227466"/>
              <a:ext cx="7097934" cy="1774484"/>
            </a:xfrm>
            <a:prstGeom prst="rect">
              <a:avLst/>
            </a:prstGeom>
          </p:spPr>
        </p:pic>
      </p:grp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AA653D83-6031-4FC1-9175-37569CC0BB36}"/>
              </a:ext>
            </a:extLst>
          </p:cNvPr>
          <p:cNvSpPr/>
          <p:nvPr/>
        </p:nvSpPr>
        <p:spPr>
          <a:xfrm>
            <a:off x="2133600" y="1789062"/>
            <a:ext cx="76009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4000" b="1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xmlns="" val="70356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0108B792-5AE3-4A03-A493-E975596488CD}"/>
              </a:ext>
            </a:extLst>
          </p:cNvPr>
          <p:cNvGrpSpPr/>
          <p:nvPr/>
        </p:nvGrpSpPr>
        <p:grpSpPr>
          <a:xfrm>
            <a:off x="244366" y="-94968"/>
            <a:ext cx="12192000" cy="6952968"/>
            <a:chOff x="0" y="-94968"/>
            <a:chExt cx="12192000" cy="695296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9B4DC43F-9FFB-4F05-BB15-B815271E5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8B8B73B8-F623-4792-86E0-3FAB2F2F6A24}"/>
                </a:ext>
              </a:extLst>
            </p:cNvPr>
            <p:cNvSpPr/>
            <p:nvPr/>
          </p:nvSpPr>
          <p:spPr>
            <a:xfrm>
              <a:off x="2162627" y="0"/>
              <a:ext cx="75038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1270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Стрелка: пятиугольник 7">
              <a:extLst>
                <a:ext uri="{FF2B5EF4-FFF2-40B4-BE49-F238E27FC236}">
                  <a16:creationId xmlns:a16="http://schemas.microsoft.com/office/drawing/2014/main" xmlns="" id="{CFA93A03-BE8E-4260-A239-53472D7AD97E}"/>
                </a:ext>
              </a:extLst>
            </p:cNvPr>
            <p:cNvSpPr/>
            <p:nvPr/>
          </p:nvSpPr>
          <p:spPr>
            <a:xfrm rot="5400000">
              <a:off x="11052851" y="338420"/>
              <a:ext cx="1209675" cy="342900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BB550E1-FC7C-4E03-9BE2-1447929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161" y="0"/>
            <a:ext cx="8334705" cy="419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AA653D83-6031-4FC1-9175-37569CC0BB36}"/>
              </a:ext>
            </a:extLst>
          </p:cNvPr>
          <p:cNvSpPr/>
          <p:nvPr/>
        </p:nvSpPr>
        <p:spPr>
          <a:xfrm>
            <a:off x="2152650" y="4035972"/>
            <a:ext cx="809624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Величина прожиточного минимума  в 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О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мской области :</a:t>
            </a:r>
          </a:p>
          <a:p>
            <a:pPr algn="just"/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    - для трудоспособного населения – 14383 руб.</a:t>
            </a:r>
          </a:p>
          <a:p>
            <a:pPr algn="just">
              <a:buFontTx/>
              <a:buChar char="-"/>
            </a:pP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    - для пенсионеров – 11348 руб.</a:t>
            </a:r>
          </a:p>
          <a:p>
            <a:pPr algn="just">
              <a:buFontTx/>
              <a:buChar char="-"/>
            </a:pPr>
            <a:r>
              <a:rPr lang="ru-RU" sz="2800" b="1" dirty="0" smtClean="0">
                <a:solidFill>
                  <a:schemeClr val="accent1">
                    <a:lumMod val="75000"/>
                  </a:schemeClr>
                </a:solidFill>
              </a:rPr>
              <a:t>    - для детей – 13624 руб.</a:t>
            </a:r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74754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0108B792-5AE3-4A03-A493-E975596488CD}"/>
              </a:ext>
            </a:extLst>
          </p:cNvPr>
          <p:cNvGrpSpPr/>
          <p:nvPr/>
        </p:nvGrpSpPr>
        <p:grpSpPr>
          <a:xfrm>
            <a:off x="0" y="-94968"/>
            <a:ext cx="12192000" cy="6952968"/>
            <a:chOff x="0" y="-94968"/>
            <a:chExt cx="12192000" cy="695296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9B4DC43F-9FFB-4F05-BB15-B815271E5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8B8B73B8-F623-4792-86E0-3FAB2F2F6A24}"/>
                </a:ext>
              </a:extLst>
            </p:cNvPr>
            <p:cNvSpPr/>
            <p:nvPr/>
          </p:nvSpPr>
          <p:spPr>
            <a:xfrm>
              <a:off x="2162627" y="0"/>
              <a:ext cx="75038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1270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пятиугольник 7">
              <a:extLst>
                <a:ext uri="{FF2B5EF4-FFF2-40B4-BE49-F238E27FC236}">
                  <a16:creationId xmlns:a16="http://schemas.microsoft.com/office/drawing/2014/main" xmlns="" id="{CFA93A03-BE8E-4260-A239-53472D7AD97E}"/>
                </a:ext>
              </a:extLst>
            </p:cNvPr>
            <p:cNvSpPr/>
            <p:nvPr/>
          </p:nvSpPr>
          <p:spPr>
            <a:xfrm rot="5400000">
              <a:off x="11052851" y="338420"/>
              <a:ext cx="1209675" cy="342900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BB550E1-FC7C-4E03-9BE2-1447929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4989" y="781050"/>
            <a:ext cx="8386761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8816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4">
            <a:extLst>
              <a:ext uri="{FF2B5EF4-FFF2-40B4-BE49-F238E27FC236}">
                <a16:creationId xmlns:a16="http://schemas.microsoft.com/office/drawing/2014/main" xmlns="" id="{0108B792-5AE3-4A03-A493-E975596488CD}"/>
              </a:ext>
            </a:extLst>
          </p:cNvPr>
          <p:cNvGrpSpPr/>
          <p:nvPr/>
        </p:nvGrpSpPr>
        <p:grpSpPr>
          <a:xfrm>
            <a:off x="0" y="-94968"/>
            <a:ext cx="12192000" cy="6952968"/>
            <a:chOff x="0" y="-94968"/>
            <a:chExt cx="12192000" cy="695296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9B4DC43F-9FFB-4F05-BB15-B815271E5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8B8B73B8-F623-4792-86E0-3FAB2F2F6A24}"/>
                </a:ext>
              </a:extLst>
            </p:cNvPr>
            <p:cNvSpPr/>
            <p:nvPr/>
          </p:nvSpPr>
          <p:spPr>
            <a:xfrm>
              <a:off x="2162627" y="0"/>
              <a:ext cx="75038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1270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пятиугольник 7">
              <a:extLst>
                <a:ext uri="{FF2B5EF4-FFF2-40B4-BE49-F238E27FC236}">
                  <a16:creationId xmlns:a16="http://schemas.microsoft.com/office/drawing/2014/main" xmlns="" id="{CFA93A03-BE8E-4260-A239-53472D7AD97E}"/>
                </a:ext>
              </a:extLst>
            </p:cNvPr>
            <p:cNvSpPr/>
            <p:nvPr/>
          </p:nvSpPr>
          <p:spPr>
            <a:xfrm rot="5400000">
              <a:off x="11052851" y="338420"/>
              <a:ext cx="1209675" cy="342900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BB550E1-FC7C-4E03-9BE2-1447929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AA653D83-6031-4FC1-9175-37569CC0BB36}"/>
              </a:ext>
            </a:extLst>
          </p:cNvPr>
          <p:cNvSpPr/>
          <p:nvPr/>
        </p:nvSpPr>
        <p:spPr>
          <a:xfrm>
            <a:off x="2095500" y="246012"/>
            <a:ext cx="7848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800" b="1" dirty="0" smtClean="0"/>
              <a:t>Кто может претендовать на получение средства социального контракта </a:t>
            </a:r>
            <a:r>
              <a:rPr lang="ru-RU" sz="2800" b="1" dirty="0" smtClean="0"/>
              <a:t>для ведения предпринимательской </a:t>
            </a:r>
            <a:r>
              <a:rPr lang="ru-RU" sz="2800" b="1" dirty="0" smtClean="0"/>
              <a:t>деятельности:</a:t>
            </a:r>
          </a:p>
          <a:p>
            <a:pPr fontAlgn="base"/>
            <a:endParaRPr lang="ru-RU" sz="2800" dirty="0" smtClean="0"/>
          </a:p>
          <a:p>
            <a:pPr fontAlgn="base"/>
            <a:r>
              <a:rPr lang="ru-RU" sz="3800" dirty="0" smtClean="0"/>
              <a:t>- </a:t>
            </a:r>
            <a:r>
              <a:rPr lang="ru-RU" sz="3800" dirty="0" smtClean="0"/>
              <a:t>ф</a:t>
            </a:r>
            <a:r>
              <a:rPr lang="ru-RU" sz="3800" dirty="0" smtClean="0"/>
              <a:t>изические лица;</a:t>
            </a:r>
            <a:endParaRPr lang="ru-RU" sz="3800" dirty="0" smtClean="0"/>
          </a:p>
          <a:p>
            <a:pPr fontAlgn="base"/>
            <a:endParaRPr lang="ru-RU" sz="3800" dirty="0" smtClean="0"/>
          </a:p>
          <a:p>
            <a:pPr fontAlgn="base"/>
            <a:r>
              <a:rPr lang="ru-RU" sz="3800" dirty="0" smtClean="0"/>
              <a:t>- </a:t>
            </a:r>
            <a:r>
              <a:rPr lang="ru-RU" sz="3800" dirty="0" err="1" smtClean="0"/>
              <a:t>самозанятые</a:t>
            </a:r>
            <a:r>
              <a:rPr lang="ru-RU" sz="3800" dirty="0" smtClean="0"/>
              <a:t>;</a:t>
            </a:r>
            <a:endParaRPr lang="ru-RU" sz="3800" dirty="0" smtClean="0"/>
          </a:p>
          <a:p>
            <a:pPr fontAlgn="base"/>
            <a:endParaRPr lang="ru-RU" sz="3800" dirty="0" smtClean="0"/>
          </a:p>
          <a:p>
            <a:pPr fontAlgn="base"/>
            <a:r>
              <a:rPr lang="ru-RU" sz="3800" dirty="0" smtClean="0"/>
              <a:t>- </a:t>
            </a:r>
            <a:r>
              <a:rPr lang="ru-RU" sz="3800" dirty="0" smtClean="0"/>
              <a:t>и</a:t>
            </a:r>
            <a:r>
              <a:rPr lang="ru-RU" sz="3800" dirty="0" smtClean="0"/>
              <a:t>ндивидуальные предприниматели</a:t>
            </a:r>
            <a:endParaRPr lang="ru-RU" sz="3800" dirty="0"/>
          </a:p>
        </p:txBody>
      </p:sp>
    </p:spTree>
    <p:extLst>
      <p:ext uri="{BB962C8B-B14F-4D97-AF65-F5344CB8AC3E}">
        <p14:creationId xmlns:p14="http://schemas.microsoft.com/office/powerpoint/2010/main" xmlns="" val="125207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7">
            <a:extLst>
              <a:ext uri="{FF2B5EF4-FFF2-40B4-BE49-F238E27FC236}">
                <a16:creationId xmlns:a16="http://schemas.microsoft.com/office/drawing/2014/main" xmlns="" id="{C4FAF3E2-EF93-4B5B-BBB9-2B0F47888B4B}"/>
              </a:ext>
            </a:extLst>
          </p:cNvPr>
          <p:cNvGrpSpPr/>
          <p:nvPr/>
        </p:nvGrpSpPr>
        <p:grpSpPr>
          <a:xfrm>
            <a:off x="0" y="-94968"/>
            <a:ext cx="12192000" cy="6952968"/>
            <a:chOff x="0" y="-94968"/>
            <a:chExt cx="12192000" cy="6952968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xmlns="" id="{630D9E29-2136-4333-8725-015BEA39E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xmlns="" id="{B03E4B4F-ED7F-40CE-8136-97DF24063F49}"/>
                </a:ext>
              </a:extLst>
            </p:cNvPr>
            <p:cNvSpPr/>
            <p:nvPr/>
          </p:nvSpPr>
          <p:spPr>
            <a:xfrm>
              <a:off x="2162627" y="0"/>
              <a:ext cx="75038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1270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: пятиугольник 10">
              <a:extLst>
                <a:ext uri="{FF2B5EF4-FFF2-40B4-BE49-F238E27FC236}">
                  <a16:creationId xmlns:a16="http://schemas.microsoft.com/office/drawing/2014/main" xmlns="" id="{F423A521-7117-44E6-80A4-390A0B3C329E}"/>
                </a:ext>
              </a:extLst>
            </p:cNvPr>
            <p:cNvSpPr/>
            <p:nvPr/>
          </p:nvSpPr>
          <p:spPr>
            <a:xfrm rot="5400000">
              <a:off x="11052851" y="338420"/>
              <a:ext cx="1209675" cy="342900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AE49E1AD-23FB-407C-AC98-B1AE3A15B0A9}"/>
              </a:ext>
            </a:extLst>
          </p:cNvPr>
          <p:cNvSpPr/>
          <p:nvPr/>
        </p:nvSpPr>
        <p:spPr>
          <a:xfrm>
            <a:off x="2438400" y="246013"/>
            <a:ext cx="69627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Самозанятость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000" dirty="0"/>
              <a:t>Трудовая деятельность работника, осуществляющего свою деятельность в сфере оказания услуг физическим лицам или юридическим лицам в установленном законом порядке, которая связана с удовлетворением личностных и общественных потребностей </a:t>
            </a:r>
            <a:r>
              <a:rPr lang="ru-RU" sz="2000" b="1" dirty="0"/>
              <a:t>при самостоятельной организации собственного рабочего места </a:t>
            </a:r>
            <a:r>
              <a:rPr lang="ru-RU" sz="2000" dirty="0"/>
              <a:t>и приносящей заработок или трудовой доход.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xmlns="" id="{8589B1B2-45D7-4BEC-A181-D5F9C15A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xmlns="" id="{9C98FA59-F019-452A-B599-51CD12A735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7613" y="3429000"/>
            <a:ext cx="5136774" cy="29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22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4">
            <a:extLst>
              <a:ext uri="{FF2B5EF4-FFF2-40B4-BE49-F238E27FC236}">
                <a16:creationId xmlns:a16="http://schemas.microsoft.com/office/drawing/2014/main" xmlns="" id="{0108B792-5AE3-4A03-A493-E975596488CD}"/>
              </a:ext>
            </a:extLst>
          </p:cNvPr>
          <p:cNvGrpSpPr/>
          <p:nvPr/>
        </p:nvGrpSpPr>
        <p:grpSpPr>
          <a:xfrm>
            <a:off x="0" y="-94968"/>
            <a:ext cx="12192000" cy="6952968"/>
            <a:chOff x="0" y="-94968"/>
            <a:chExt cx="12192000" cy="695296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9B4DC43F-9FFB-4F05-BB15-B815271E5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8B8B73B8-F623-4792-86E0-3FAB2F2F6A24}"/>
                </a:ext>
              </a:extLst>
            </p:cNvPr>
            <p:cNvSpPr/>
            <p:nvPr/>
          </p:nvSpPr>
          <p:spPr>
            <a:xfrm>
              <a:off x="2162627" y="0"/>
              <a:ext cx="75038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1270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пятиугольник 7">
              <a:extLst>
                <a:ext uri="{FF2B5EF4-FFF2-40B4-BE49-F238E27FC236}">
                  <a16:creationId xmlns:a16="http://schemas.microsoft.com/office/drawing/2014/main" xmlns="" id="{CFA93A03-BE8E-4260-A239-53472D7AD97E}"/>
                </a:ext>
              </a:extLst>
            </p:cNvPr>
            <p:cNvSpPr/>
            <p:nvPr/>
          </p:nvSpPr>
          <p:spPr>
            <a:xfrm rot="5400000">
              <a:off x="11052851" y="338420"/>
              <a:ext cx="1209675" cy="342900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BB550E1-FC7C-4E03-9BE2-1447929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AA653D83-6031-4FC1-9175-37569CC0BB36}"/>
              </a:ext>
            </a:extLst>
          </p:cNvPr>
          <p:cNvSpPr/>
          <p:nvPr/>
        </p:nvSpPr>
        <p:spPr>
          <a:xfrm>
            <a:off x="2438400" y="246013"/>
            <a:ext cx="69627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В 2023 году </a:t>
            </a:r>
          </a:p>
          <a:p>
            <a:pPr algn="ctr"/>
            <a:endParaRPr lang="ru-RU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2000" dirty="0"/>
              <a:t>Самозанятые могут получить от государства </a:t>
            </a:r>
          </a:p>
          <a:p>
            <a:pPr algn="ctr"/>
            <a:r>
              <a:rPr lang="ru-RU" sz="2000" dirty="0"/>
              <a:t>до </a:t>
            </a:r>
            <a:r>
              <a:rPr lang="ru-RU" sz="2000" b="1" dirty="0"/>
              <a:t>350 тысяч рублей </a:t>
            </a:r>
            <a:r>
              <a:rPr lang="ru-RU" sz="2000" dirty="0"/>
              <a:t>на старт своего дела </a:t>
            </a:r>
          </a:p>
          <a:p>
            <a:pPr algn="just"/>
            <a:r>
              <a:rPr lang="ru-RU" sz="2000" dirty="0"/>
              <a:t>(с 1 июля постановлением </a:t>
            </a:r>
            <a:r>
              <a:rPr lang="ru-RU" sz="2000" dirty="0" smtClean="0"/>
              <a:t>Правительства </a:t>
            </a:r>
            <a:r>
              <a:rPr lang="ru-RU" sz="2000" dirty="0" smtClean="0"/>
              <a:t>от 29.07.2022</a:t>
            </a:r>
            <a:br>
              <a:rPr lang="ru-RU" sz="2000" dirty="0" smtClean="0"/>
            </a:br>
            <a:r>
              <a:rPr lang="ru-RU" sz="2000" dirty="0" smtClean="0"/>
              <a:t> </a:t>
            </a:r>
            <a:r>
              <a:rPr lang="ru-RU" sz="2000" dirty="0"/>
              <a:t>№ 1160 максимальная сумма возможных выплат возросла с 250 до 350 тыс. рублей). </a:t>
            </a:r>
          </a:p>
          <a:p>
            <a:endParaRPr lang="ru-RU" sz="2000" dirty="0"/>
          </a:p>
          <a:p>
            <a:r>
              <a:rPr lang="ru-RU" sz="2000" dirty="0"/>
              <a:t>Действовавшая ранее программа в отдельных регионах России с 2021 года доступна по всей стране - концепция ее везде похожа, но требования к условиям получения средств могут различаться. При соблюдении всех правил программы возвращать обратно их не придется. </a:t>
            </a:r>
          </a:p>
        </p:txBody>
      </p:sp>
      <p:grpSp>
        <p:nvGrpSpPr>
          <p:cNvPr id="3" name="Группа 13">
            <a:extLst>
              <a:ext uri="{FF2B5EF4-FFF2-40B4-BE49-F238E27FC236}">
                <a16:creationId xmlns:a16="http://schemas.microsoft.com/office/drawing/2014/main" xmlns="" id="{699C6DD0-09D8-4AD1-9124-D3043A1B429A}"/>
              </a:ext>
            </a:extLst>
          </p:cNvPr>
          <p:cNvGrpSpPr/>
          <p:nvPr/>
        </p:nvGrpSpPr>
        <p:grpSpPr>
          <a:xfrm>
            <a:off x="4167186" y="4671477"/>
            <a:ext cx="4233863" cy="1862048"/>
            <a:chOff x="4500561" y="4790807"/>
            <a:chExt cx="4233863" cy="18620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FAD0311-44EF-4339-BAAB-FFC19E31CCA2}"/>
                </a:ext>
              </a:extLst>
            </p:cNvPr>
            <p:cNvSpPr txBox="1"/>
            <p:nvPr/>
          </p:nvSpPr>
          <p:spPr>
            <a:xfrm>
              <a:off x="4500561" y="4790807"/>
              <a:ext cx="423386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500" b="1" dirty="0">
                  <a:solidFill>
                    <a:srgbClr val="E7CE19"/>
                  </a:solidFill>
                </a:rPr>
                <a:t>2    23</a:t>
              </a: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xmlns="" id="{EE714265-D764-499E-B6F8-4351A7117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45470" y="5154870"/>
              <a:ext cx="1133922" cy="1133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9528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4">
            <a:extLst>
              <a:ext uri="{FF2B5EF4-FFF2-40B4-BE49-F238E27FC236}">
                <a16:creationId xmlns:a16="http://schemas.microsoft.com/office/drawing/2014/main" xmlns="" id="{0108B792-5AE3-4A03-A493-E975596488CD}"/>
              </a:ext>
            </a:extLst>
          </p:cNvPr>
          <p:cNvGrpSpPr/>
          <p:nvPr/>
        </p:nvGrpSpPr>
        <p:grpSpPr>
          <a:xfrm>
            <a:off x="0" y="-94968"/>
            <a:ext cx="12192000" cy="6952968"/>
            <a:chOff x="0" y="-94968"/>
            <a:chExt cx="12192000" cy="695296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9B4DC43F-9FFB-4F05-BB15-B815271E5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8B8B73B8-F623-4792-86E0-3FAB2F2F6A24}"/>
                </a:ext>
              </a:extLst>
            </p:cNvPr>
            <p:cNvSpPr/>
            <p:nvPr/>
          </p:nvSpPr>
          <p:spPr>
            <a:xfrm>
              <a:off x="2162627" y="0"/>
              <a:ext cx="75038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1270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пятиугольник 7">
              <a:extLst>
                <a:ext uri="{FF2B5EF4-FFF2-40B4-BE49-F238E27FC236}">
                  <a16:creationId xmlns:a16="http://schemas.microsoft.com/office/drawing/2014/main" xmlns="" id="{CFA93A03-BE8E-4260-A239-53472D7AD97E}"/>
                </a:ext>
              </a:extLst>
            </p:cNvPr>
            <p:cNvSpPr/>
            <p:nvPr/>
          </p:nvSpPr>
          <p:spPr>
            <a:xfrm rot="5400000">
              <a:off x="11052851" y="338420"/>
              <a:ext cx="1209675" cy="342900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BB550E1-FC7C-4E03-9BE2-1447929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AA653D83-6031-4FC1-9175-37569CC0BB36}"/>
              </a:ext>
            </a:extLst>
          </p:cNvPr>
          <p:cNvSpPr/>
          <p:nvPr/>
        </p:nvSpPr>
        <p:spPr>
          <a:xfrm>
            <a:off x="2133600" y="246012"/>
            <a:ext cx="76009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800" b="1" dirty="0" smtClean="0"/>
              <a:t>Средства социального контракта </a:t>
            </a:r>
            <a:r>
              <a:rPr lang="ru-RU" sz="2800" b="1" dirty="0" smtClean="0"/>
              <a:t>для ведения предпринимательской деятельности </a:t>
            </a:r>
            <a:r>
              <a:rPr lang="ru-RU" sz="2800" b="1" dirty="0" smtClean="0"/>
              <a:t>можно направить на:</a:t>
            </a:r>
          </a:p>
          <a:p>
            <a:pPr fontAlgn="base"/>
            <a:endParaRPr lang="ru-RU" sz="2800" dirty="0" smtClean="0"/>
          </a:p>
          <a:p>
            <a:pPr fontAlgn="base"/>
            <a:r>
              <a:rPr lang="ru-RU" sz="2800" dirty="0" smtClean="0"/>
              <a:t>- </a:t>
            </a:r>
            <a:r>
              <a:rPr lang="ru-RU" sz="2800" dirty="0" smtClean="0"/>
              <a:t>приобретение ОС;</a:t>
            </a:r>
          </a:p>
          <a:p>
            <a:pPr fontAlgn="base"/>
            <a:endParaRPr lang="ru-RU" sz="2800" dirty="0" smtClean="0"/>
          </a:p>
          <a:p>
            <a:pPr fontAlgn="base"/>
            <a:r>
              <a:rPr lang="ru-RU" sz="2800" dirty="0" smtClean="0"/>
              <a:t>- </a:t>
            </a:r>
            <a:r>
              <a:rPr lang="ru-RU" sz="2800" dirty="0" smtClean="0"/>
              <a:t>приобретение материально-производственных </a:t>
            </a:r>
            <a:r>
              <a:rPr lang="ru-RU" sz="2800" dirty="0" smtClean="0"/>
              <a:t>запасов – оборотных  средств;</a:t>
            </a:r>
            <a:endParaRPr lang="ru-RU" sz="2800" dirty="0" smtClean="0"/>
          </a:p>
          <a:p>
            <a:pPr fontAlgn="base"/>
            <a:endParaRPr lang="ru-RU" sz="2800" dirty="0" smtClean="0"/>
          </a:p>
          <a:p>
            <a:pPr fontAlgn="base"/>
            <a:r>
              <a:rPr lang="ru-RU" sz="2800" dirty="0" smtClean="0"/>
              <a:t>- </a:t>
            </a:r>
            <a:r>
              <a:rPr lang="ru-RU" sz="2800" dirty="0" smtClean="0"/>
              <a:t>аренда помещения (имущественные обязательства) (не более 15 процентов от выплаты</a:t>
            </a:r>
            <a:r>
              <a:rPr lang="ru-RU" sz="2800" dirty="0" smtClean="0"/>
              <a:t>) – 52500 руб.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25207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0108B792-5AE3-4A03-A493-E975596488CD}"/>
              </a:ext>
            </a:extLst>
          </p:cNvPr>
          <p:cNvGrpSpPr/>
          <p:nvPr/>
        </p:nvGrpSpPr>
        <p:grpSpPr>
          <a:xfrm>
            <a:off x="0" y="-94968"/>
            <a:ext cx="12192000" cy="6952968"/>
            <a:chOff x="0" y="-94968"/>
            <a:chExt cx="12192000" cy="695296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9B4DC43F-9FFB-4F05-BB15-B815271E5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8B8B73B8-F623-4792-86E0-3FAB2F2F6A24}"/>
                </a:ext>
              </a:extLst>
            </p:cNvPr>
            <p:cNvSpPr/>
            <p:nvPr/>
          </p:nvSpPr>
          <p:spPr>
            <a:xfrm>
              <a:off x="2162627" y="0"/>
              <a:ext cx="75038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1270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пятиугольник 7">
              <a:extLst>
                <a:ext uri="{FF2B5EF4-FFF2-40B4-BE49-F238E27FC236}">
                  <a16:creationId xmlns:a16="http://schemas.microsoft.com/office/drawing/2014/main" xmlns="" id="{CFA93A03-BE8E-4260-A239-53472D7AD97E}"/>
                </a:ext>
              </a:extLst>
            </p:cNvPr>
            <p:cNvSpPr/>
            <p:nvPr/>
          </p:nvSpPr>
          <p:spPr>
            <a:xfrm rot="5400000">
              <a:off x="11052851" y="338420"/>
              <a:ext cx="1209675" cy="342900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BB550E1-FC7C-4E03-9BE2-1447929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7863" y="876300"/>
            <a:ext cx="82962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0800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xmlns="" id="{0108B792-5AE3-4A03-A493-E975596488CD}"/>
              </a:ext>
            </a:extLst>
          </p:cNvPr>
          <p:cNvGrpSpPr/>
          <p:nvPr/>
        </p:nvGrpSpPr>
        <p:grpSpPr>
          <a:xfrm>
            <a:off x="0" y="800382"/>
            <a:ext cx="12192000" cy="6952968"/>
            <a:chOff x="0" y="-94968"/>
            <a:chExt cx="12192000" cy="6952968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xmlns="" id="{9B4DC43F-9FFB-4F05-BB15-B815271E5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xmlns="" id="{8B8B73B8-F623-4792-86E0-3FAB2F2F6A24}"/>
                </a:ext>
              </a:extLst>
            </p:cNvPr>
            <p:cNvSpPr/>
            <p:nvPr/>
          </p:nvSpPr>
          <p:spPr>
            <a:xfrm>
              <a:off x="2162627" y="0"/>
              <a:ext cx="75038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1270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Стрелка: пятиугольник 7">
              <a:extLst>
                <a:ext uri="{FF2B5EF4-FFF2-40B4-BE49-F238E27FC236}">
                  <a16:creationId xmlns:a16="http://schemas.microsoft.com/office/drawing/2014/main" xmlns="" id="{CFA93A03-BE8E-4260-A239-53472D7AD97E}"/>
                </a:ext>
              </a:extLst>
            </p:cNvPr>
            <p:cNvSpPr/>
            <p:nvPr/>
          </p:nvSpPr>
          <p:spPr>
            <a:xfrm rot="5400000">
              <a:off x="11052851" y="338420"/>
              <a:ext cx="1209675" cy="342900"/>
            </a:xfrm>
            <a:prstGeom prst="homePlate">
              <a:avLst/>
            </a:prstGeom>
            <a:solidFill>
              <a:srgbClr val="FF0000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glow rad="63500">
                <a:schemeClr val="bg1">
                  <a:lumMod val="7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DBB550E1-FC7C-4E03-9BE2-1447929D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20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1219201"/>
            <a:ext cx="8896350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17344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301</Words>
  <Application>Microsoft Office PowerPoint</Application>
  <PresentationFormat>Произвольный</PresentationFormat>
  <Paragraphs>70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Калямин Антон Андреевич</dc:creator>
  <cp:lastModifiedBy>gatimoshenko</cp:lastModifiedBy>
  <cp:revision>20</cp:revision>
  <dcterms:created xsi:type="dcterms:W3CDTF">2023-04-18T09:33:40Z</dcterms:created>
  <dcterms:modified xsi:type="dcterms:W3CDTF">2023-04-21T04:31:12Z</dcterms:modified>
</cp:coreProperties>
</file>