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30" r:id="rId6"/>
    <p:sldId id="331" r:id="rId7"/>
    <p:sldId id="328" r:id="rId8"/>
    <p:sldId id="332" r:id="rId9"/>
    <p:sldId id="334" r:id="rId10"/>
  </p:sldIdLst>
  <p:sldSz cx="12188825" cy="6858000"/>
  <p:notesSz cx="6858000" cy="9144000"/>
  <p:custDataLst>
    <p:tags r:id="rId13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3"/>
    <a:srgbClr val="001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29" autoAdjust="0"/>
  </p:normalViewPr>
  <p:slideViewPr>
    <p:cSldViewPr showGuides="1">
      <p:cViewPr varScale="1">
        <p:scale>
          <a:sx n="60" d="100"/>
          <a:sy n="60" d="100"/>
        </p:scale>
        <p:origin x="78" y="12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dirty="0">
                <a:solidFill>
                  <a:schemeClr val="bg1"/>
                </a:solidFill>
              </a:rPr>
              <a:t>2020 год выпуска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7374063"/>
        <c:axId val="625059551"/>
        <c:axId val="0"/>
      </c:bar3DChart>
      <c:catAx>
        <c:axId val="59737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5059551"/>
        <c:crosses val="autoZero"/>
        <c:auto val="1"/>
        <c:lblAlgn val="ctr"/>
        <c:lblOffset val="100"/>
        <c:noMultiLvlLbl val="0"/>
      </c:catAx>
      <c:valAx>
        <c:axId val="62505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737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dirty="0">
                <a:solidFill>
                  <a:schemeClr val="bg1"/>
                </a:solidFill>
              </a:rPr>
              <a:t>2020 год выпуска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7374063"/>
        <c:axId val="625059551"/>
        <c:axId val="0"/>
      </c:bar3DChart>
      <c:catAx>
        <c:axId val="59737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5059551"/>
        <c:crosses val="autoZero"/>
        <c:auto val="1"/>
        <c:lblAlgn val="ctr"/>
        <c:lblOffset val="100"/>
        <c:noMultiLvlLbl val="0"/>
      </c:catAx>
      <c:valAx>
        <c:axId val="62505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737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10.06.2022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10.06.2022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10.06.2022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-242292" y="3429000"/>
            <a:ext cx="10369152" cy="3065857"/>
          </a:xfrm>
        </p:spPr>
        <p:txBody>
          <a:bodyPr rtlCol="0">
            <a:noAutofit/>
          </a:bodyPr>
          <a:lstStyle/>
          <a:p>
            <a:pPr lvl="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B8CC1"/>
              </a:buClr>
            </a:pPr>
            <a:r>
              <a:rPr lang="ru-RU" sz="4000" b="1" kern="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/>
              </a:rPr>
              <a:t>Целевое обучение: нормативные документы, преимущества для работодателя, преимущества для студента.</a:t>
            </a:r>
            <a:br>
              <a:rPr lang="ru-RU" sz="1800" b="1" kern="0" spc="0" dirty="0">
                <a:solidFill>
                  <a:srgbClr val="000000"/>
                </a:solidFill>
                <a:latin typeface="Arial"/>
                <a:ea typeface="华文细黑"/>
                <a:cs typeface="+mn-cs"/>
              </a:rPr>
            </a:b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000" l="0" r="100000">
                        <a14:foregroundMark x1="42000" y1="42000" x2="38000" y2="75500"/>
                        <a14:foregroundMark x1="86000" y1="35000" x2="90000" y2="33000"/>
                        <a14:foregroundMark x1="93500" y1="34500" x2="96000" y2="32500"/>
                        <a14:foregroundMark x1="82500" y1="50000" x2="68500" y2="44500"/>
                        <a14:foregroundMark x1="54000" y1="23500" x2="57500" y2="2450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40047"/>
            <a:ext cx="936172" cy="936172"/>
          </a:xfrm>
          <a:prstGeom prst="ellipse">
            <a:avLst/>
          </a:prstGeom>
          <a:ln w="63500" cap="rnd">
            <a:solidFill>
              <a:srgbClr val="0017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2205979" y="497867"/>
            <a:ext cx="9505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pc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404121"/>
            <a:ext cx="792088" cy="864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0BEF434-F3AB-4D57-9298-A0764AFEB257}"/>
              </a:ext>
            </a:extLst>
          </p:cNvPr>
          <p:cNvSpPr/>
          <p:nvPr/>
        </p:nvSpPr>
        <p:spPr>
          <a:xfrm>
            <a:off x="2494013" y="401619"/>
            <a:ext cx="9289032" cy="134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B8CC1"/>
              </a:buClr>
              <a:defRPr/>
            </a:pPr>
            <a:r>
              <a:rPr lang="ru-RU" sz="1600" b="1" kern="0" dirty="0">
                <a:latin typeface="Arial"/>
                <a:ea typeface="华文细黑"/>
              </a:rPr>
              <a:t>Министерство образования Омской области</a:t>
            </a:r>
          </a:p>
          <a:p>
            <a:pPr lvl="0"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B8CC1"/>
              </a:buClr>
              <a:defRPr/>
            </a:pPr>
            <a:r>
              <a:rPr lang="ru-RU" sz="1600" b="1" kern="0" dirty="0">
                <a:latin typeface="Arial"/>
                <a:ea typeface="华文细黑"/>
              </a:rPr>
              <a:t>БПОУ «Омский авиационный колледж имени Н.Е. Жуковского»</a:t>
            </a:r>
          </a:p>
          <a:p>
            <a:pPr lvl="0"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B8CC1"/>
              </a:buClr>
              <a:defRPr/>
            </a:pPr>
            <a:r>
              <a:rPr lang="ru-RU" sz="1600" b="1" kern="0" dirty="0">
                <a:latin typeface="Arial"/>
                <a:ea typeface="华文细黑"/>
              </a:rPr>
              <a:t>Базовый центр содействия трудоустройству выпускников образовательных организаций, реализующих программы среднего профессионального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1E33-077F-41D4-B0EA-BA5452B6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5" y="331574"/>
            <a:ext cx="9577062" cy="79208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Нормативно-правовая база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E4BC99D-199F-4075-9A46-402213A7B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456355"/>
              </p:ext>
            </p:extLst>
          </p:nvPr>
        </p:nvGraphicFramePr>
        <p:xfrm>
          <a:off x="0" y="1215903"/>
          <a:ext cx="5200650" cy="4836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B27A67B7-4F85-4B1C-ADFF-82B99BA9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916832"/>
            <a:ext cx="10729192" cy="460959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Часть 7 Статья 56 и части 3 и 6 статьи 71 Федеральный закон от 29 декабря 2012 г. № 273-ФЗ «Об образовании в Российской Федерации»;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Постановление Правительства РФ от 13 октября 2020 г. N 1681 «О целевом обучении по образовательным программам среднего профессионального и высшего образования» с изменениями и дополнениями от 20 июля, 31 августа 2021 г.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34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E276-BCE4-44AE-BA8B-105733A8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381000"/>
            <a:ext cx="10873207" cy="743744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 может быть заключен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B50D8-4AE3-44B0-913D-48E6CE21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700808"/>
            <a:ext cx="9134391" cy="4114801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федеральным государственным органом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органом государственной власти субъекта    Российской Федерации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органом местного самоуправления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юридическим лицом или индивидуальным  предпринимателем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73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869" y="1556792"/>
            <a:ext cx="9468544" cy="2232248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прием и целевое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22256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4156" y="1916832"/>
            <a:ext cx="9180512" cy="18002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Приоритетное зачисление</a:t>
            </a:r>
          </a:p>
        </p:txBody>
      </p:sp>
    </p:spTree>
    <p:extLst>
      <p:ext uri="{BB962C8B-B14F-4D97-AF65-F5344CB8AC3E}">
        <p14:creationId xmlns:p14="http://schemas.microsoft.com/office/powerpoint/2010/main" val="3593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1E33-077F-41D4-B0EA-BA5452B6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5" y="331574"/>
            <a:ext cx="9577062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выводы по целевому обучению по программе СПО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E4BC99D-199F-4075-9A46-402213A7B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527185"/>
              </p:ext>
            </p:extLst>
          </p:nvPr>
        </p:nvGraphicFramePr>
        <p:xfrm>
          <a:off x="0" y="831692"/>
          <a:ext cx="5200650" cy="4836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B27A67B7-4F85-4B1C-ADFF-82B99BA9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416714"/>
            <a:ext cx="10729192" cy="4609594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приема на целевое обучение в пределах целевой квоты по специальностям и направлениям подготовки, входящим в перечень, определяемый Правительством Российской Федерации. НЕТ КВОТЫ. НЕТ ЦЕЛЕВЫХ МЕСТ в контрольных цифрах приема.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•Абитуриент при подаче документов НЕ ПОДАЕТ в обязательном порядке договор о целевом обучении, заключенный с организацией.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•Абитуриент НЕ УЧАСТВУЕТ в конкурсе на целевые места. Он поступает на общих основаниях.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 может быть заключен на любом этапе обучения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8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" id="{ABF0F1CE-B0A9-4065-8E0A-DC0CE673693C}" vid="{4E944862-72B0-426B-A7C2-2EA47C0E298E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туннелем (широкоэкранный формат)</Template>
  <TotalTime>0</TotalTime>
  <Words>236</Words>
  <Application>Microsoft Office PowerPoint</Application>
  <PresentationFormat>Произвольный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黑体</vt:lpstr>
      <vt:lpstr>华文细黑</vt:lpstr>
      <vt:lpstr>Arial</vt:lpstr>
      <vt:lpstr>Corbel</vt:lpstr>
      <vt:lpstr>Times New Roman</vt:lpstr>
      <vt:lpstr>Синий цифровой тоннель (16 x 9)</vt:lpstr>
      <vt:lpstr>Целевое обучение: нормативные документы, преимущества для работодателя, преимущества для студента. </vt:lpstr>
      <vt:lpstr>Нормативно-правовая база</vt:lpstr>
      <vt:lpstr>Договор может быть заключен</vt:lpstr>
      <vt:lpstr>Целевой прием и целевое обучение</vt:lpstr>
      <vt:lpstr>Приоритетное зачисление</vt:lpstr>
      <vt:lpstr>Основные выводы по целевому обучению по программе СПО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2021-08-19T03:34:53Z</dcterms:created>
  <dcterms:modified xsi:type="dcterms:W3CDTF">2022-06-10T03:04:43Z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