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8" r:id="rId4"/>
    <p:sldId id="261"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6" autoAdjust="0"/>
    <p:restoredTop sz="94660"/>
  </p:normalViewPr>
  <p:slideViewPr>
    <p:cSldViewPr snapToGrid="0">
      <p:cViewPr>
        <p:scale>
          <a:sx n="74" d="100"/>
          <a:sy n="74" d="100"/>
        </p:scale>
        <p:origin x="1758" y="1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061256-6343-4900-A1E8-85BBF0878FB5}" type="datetimeFigureOut">
              <a:rPr lang="en-US" smtClean="0"/>
              <a:t>11/28/2014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36C589-B632-4209-9CA3-D282F6676E4E}" type="slidenum">
              <a:rPr lang="en-US" smtClean="0"/>
              <a:t>‹#›</a:t>
            </a:fld>
            <a:endParaRPr lang="en-US"/>
          </a:p>
        </p:txBody>
      </p:sp>
    </p:spTree>
    <p:extLst>
      <p:ext uri="{BB962C8B-B14F-4D97-AF65-F5344CB8AC3E}">
        <p14:creationId xmlns:p14="http://schemas.microsoft.com/office/powerpoint/2010/main" val="173111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061256-6343-4900-A1E8-85BBF0878FB5}" type="datetimeFigureOut">
              <a:rPr lang="en-US" smtClean="0"/>
              <a:t>11/28/2014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36C589-B632-4209-9CA3-D282F6676E4E}" type="slidenum">
              <a:rPr lang="en-US" smtClean="0"/>
              <a:t>‹#›</a:t>
            </a:fld>
            <a:endParaRPr lang="en-US"/>
          </a:p>
        </p:txBody>
      </p:sp>
    </p:spTree>
    <p:extLst>
      <p:ext uri="{BB962C8B-B14F-4D97-AF65-F5344CB8AC3E}">
        <p14:creationId xmlns:p14="http://schemas.microsoft.com/office/powerpoint/2010/main" val="117373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061256-6343-4900-A1E8-85BBF0878FB5}" type="datetimeFigureOut">
              <a:rPr lang="en-US" smtClean="0"/>
              <a:t>11/28/2014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36C589-B632-4209-9CA3-D282F6676E4E}" type="slidenum">
              <a:rPr lang="en-US" smtClean="0"/>
              <a:t>‹#›</a:t>
            </a:fld>
            <a:endParaRPr lang="en-US"/>
          </a:p>
        </p:txBody>
      </p:sp>
    </p:spTree>
    <p:extLst>
      <p:ext uri="{BB962C8B-B14F-4D97-AF65-F5344CB8AC3E}">
        <p14:creationId xmlns:p14="http://schemas.microsoft.com/office/powerpoint/2010/main" val="4121504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061256-6343-4900-A1E8-85BBF0878FB5}" type="datetimeFigureOut">
              <a:rPr lang="en-US" smtClean="0"/>
              <a:t>11/28/2014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36C589-B632-4209-9CA3-D282F6676E4E}" type="slidenum">
              <a:rPr lang="en-US" smtClean="0"/>
              <a:t>‹#›</a:t>
            </a:fld>
            <a:endParaRPr lang="en-US"/>
          </a:p>
        </p:txBody>
      </p:sp>
    </p:spTree>
    <p:extLst>
      <p:ext uri="{BB962C8B-B14F-4D97-AF65-F5344CB8AC3E}">
        <p14:creationId xmlns:p14="http://schemas.microsoft.com/office/powerpoint/2010/main" val="1512110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061256-6343-4900-A1E8-85BBF0878FB5}" type="datetimeFigureOut">
              <a:rPr lang="en-US" smtClean="0"/>
              <a:t>11/28/2014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36C589-B632-4209-9CA3-D282F6676E4E}" type="slidenum">
              <a:rPr lang="en-US" smtClean="0"/>
              <a:t>‹#›</a:t>
            </a:fld>
            <a:endParaRPr lang="en-US"/>
          </a:p>
        </p:txBody>
      </p:sp>
    </p:spTree>
    <p:extLst>
      <p:ext uri="{BB962C8B-B14F-4D97-AF65-F5344CB8AC3E}">
        <p14:creationId xmlns:p14="http://schemas.microsoft.com/office/powerpoint/2010/main" val="1343654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061256-6343-4900-A1E8-85BBF0878FB5}" type="datetimeFigureOut">
              <a:rPr lang="en-US" smtClean="0"/>
              <a:t>11/28/2014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36C589-B632-4209-9CA3-D282F6676E4E}" type="slidenum">
              <a:rPr lang="en-US" smtClean="0"/>
              <a:t>‹#›</a:t>
            </a:fld>
            <a:endParaRPr lang="en-US"/>
          </a:p>
        </p:txBody>
      </p:sp>
    </p:spTree>
    <p:extLst>
      <p:ext uri="{BB962C8B-B14F-4D97-AF65-F5344CB8AC3E}">
        <p14:creationId xmlns:p14="http://schemas.microsoft.com/office/powerpoint/2010/main" val="359029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061256-6343-4900-A1E8-85BBF0878FB5}" type="datetimeFigureOut">
              <a:rPr lang="en-US" smtClean="0"/>
              <a:t>11/28/2014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36C589-B632-4209-9CA3-D282F6676E4E}" type="slidenum">
              <a:rPr lang="en-US" smtClean="0"/>
              <a:t>‹#›</a:t>
            </a:fld>
            <a:endParaRPr lang="en-US"/>
          </a:p>
        </p:txBody>
      </p:sp>
    </p:spTree>
    <p:extLst>
      <p:ext uri="{BB962C8B-B14F-4D97-AF65-F5344CB8AC3E}">
        <p14:creationId xmlns:p14="http://schemas.microsoft.com/office/powerpoint/2010/main" val="3722398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061256-6343-4900-A1E8-85BBF0878FB5}" type="datetimeFigureOut">
              <a:rPr lang="en-US" smtClean="0"/>
              <a:t>11/28/2014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36C589-B632-4209-9CA3-D282F6676E4E}" type="slidenum">
              <a:rPr lang="en-US" smtClean="0"/>
              <a:t>‹#›</a:t>
            </a:fld>
            <a:endParaRPr lang="en-US"/>
          </a:p>
        </p:txBody>
      </p:sp>
    </p:spTree>
    <p:extLst>
      <p:ext uri="{BB962C8B-B14F-4D97-AF65-F5344CB8AC3E}">
        <p14:creationId xmlns:p14="http://schemas.microsoft.com/office/powerpoint/2010/main" val="719685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061256-6343-4900-A1E8-85BBF0878FB5}" type="datetimeFigureOut">
              <a:rPr lang="en-US" smtClean="0"/>
              <a:t>11/28/2014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36C589-B632-4209-9CA3-D282F6676E4E}" type="slidenum">
              <a:rPr lang="en-US" smtClean="0"/>
              <a:t>‹#›</a:t>
            </a:fld>
            <a:endParaRPr lang="en-US"/>
          </a:p>
        </p:txBody>
      </p:sp>
    </p:spTree>
    <p:extLst>
      <p:ext uri="{BB962C8B-B14F-4D97-AF65-F5344CB8AC3E}">
        <p14:creationId xmlns:p14="http://schemas.microsoft.com/office/powerpoint/2010/main" val="5377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061256-6343-4900-A1E8-85BBF0878FB5}" type="datetimeFigureOut">
              <a:rPr lang="en-US" smtClean="0"/>
              <a:t>11/28/2014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36C589-B632-4209-9CA3-D282F6676E4E}" type="slidenum">
              <a:rPr lang="en-US" smtClean="0"/>
              <a:t>‹#›</a:t>
            </a:fld>
            <a:endParaRPr lang="en-US"/>
          </a:p>
        </p:txBody>
      </p:sp>
    </p:spTree>
    <p:extLst>
      <p:ext uri="{BB962C8B-B14F-4D97-AF65-F5344CB8AC3E}">
        <p14:creationId xmlns:p14="http://schemas.microsoft.com/office/powerpoint/2010/main" val="2278311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061256-6343-4900-A1E8-85BBF0878FB5}" type="datetimeFigureOut">
              <a:rPr lang="en-US" smtClean="0"/>
              <a:t>11/28/2014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36C589-B632-4209-9CA3-D282F6676E4E}" type="slidenum">
              <a:rPr lang="en-US" smtClean="0"/>
              <a:t>‹#›</a:t>
            </a:fld>
            <a:endParaRPr lang="en-US"/>
          </a:p>
        </p:txBody>
      </p:sp>
    </p:spTree>
    <p:extLst>
      <p:ext uri="{BB962C8B-B14F-4D97-AF65-F5344CB8AC3E}">
        <p14:creationId xmlns:p14="http://schemas.microsoft.com/office/powerpoint/2010/main" val="3448208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061256-6343-4900-A1E8-85BBF0878FB5}" type="datetimeFigureOut">
              <a:rPr lang="en-US" smtClean="0"/>
              <a:t>11/28/2014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36C589-B632-4209-9CA3-D282F6676E4E}" type="slidenum">
              <a:rPr lang="en-US" smtClean="0"/>
              <a:t>‹#›</a:t>
            </a:fld>
            <a:endParaRPr lang="en-US"/>
          </a:p>
        </p:txBody>
      </p:sp>
    </p:spTree>
    <p:extLst>
      <p:ext uri="{BB962C8B-B14F-4D97-AF65-F5344CB8AC3E}">
        <p14:creationId xmlns:p14="http://schemas.microsoft.com/office/powerpoint/2010/main" val="1219989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5993" y="416379"/>
            <a:ext cx="10736036" cy="1200329"/>
          </a:xfrm>
          <a:prstGeom prst="rect">
            <a:avLst/>
          </a:prstGeom>
          <a:noFill/>
        </p:spPr>
        <p:txBody>
          <a:bodyPr wrap="square" rtlCol="0">
            <a:spAutoFit/>
          </a:bodyPr>
          <a:lstStyle/>
          <a:p>
            <a:r>
              <a:rPr lang="en-US" dirty="0" smtClean="0"/>
              <a:t>Second Injection Potentiation Pipeline:</a:t>
            </a:r>
          </a:p>
          <a:p>
            <a:r>
              <a:rPr lang="en-US" dirty="0" smtClean="0"/>
              <a:t>To run the </a:t>
            </a:r>
            <a:r>
              <a:rPr lang="en-US" dirty="0" err="1" smtClean="0"/>
              <a:t>pipleline</a:t>
            </a:r>
            <a:r>
              <a:rPr lang="en-US" dirty="0" smtClean="0"/>
              <a:t>, select a group from table (by clicking any cell to highlight the group) then select option “Second </a:t>
            </a:r>
            <a:r>
              <a:rPr lang="en-US" dirty="0"/>
              <a:t>Injection Potentiation </a:t>
            </a:r>
            <a:r>
              <a:rPr lang="en-US" dirty="0" smtClean="0"/>
              <a:t>Pipeline” from the drop-down list, Analysis </a:t>
            </a:r>
            <a:r>
              <a:rPr lang="en-US" dirty="0" err="1" smtClean="0"/>
              <a:t>Protocal</a:t>
            </a:r>
            <a:r>
              <a:rPr lang="en-US" dirty="0" smtClean="0"/>
              <a:t>.</a:t>
            </a:r>
            <a:r>
              <a:rPr lang="en-US" dirty="0"/>
              <a:t> </a:t>
            </a:r>
            <a:r>
              <a:rPr lang="en-US" dirty="0" smtClean="0"/>
              <a:t>In the screenshot, Group2 is selected from the table. </a:t>
            </a:r>
            <a:endParaRPr lang="en-US" dirty="0"/>
          </a:p>
        </p:txBody>
      </p:sp>
      <p:pic>
        <p:nvPicPr>
          <p:cNvPr id="3" name="Picture 2"/>
          <p:cNvPicPr>
            <a:picLocks noChangeAspect="1"/>
          </p:cNvPicPr>
          <p:nvPr/>
        </p:nvPicPr>
        <p:blipFill>
          <a:blip r:embed="rId2"/>
          <a:stretch>
            <a:fillRect/>
          </a:stretch>
        </p:blipFill>
        <p:spPr>
          <a:xfrm>
            <a:off x="677635" y="1616708"/>
            <a:ext cx="8658585" cy="5241292"/>
          </a:xfrm>
          <a:prstGeom prst="rect">
            <a:avLst/>
          </a:prstGeom>
        </p:spPr>
      </p:pic>
    </p:spTree>
    <p:extLst>
      <p:ext uri="{BB962C8B-B14F-4D97-AF65-F5344CB8AC3E}">
        <p14:creationId xmlns:p14="http://schemas.microsoft.com/office/powerpoint/2010/main" val="2907051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72243" y="2215923"/>
            <a:ext cx="9639300" cy="4124325"/>
          </a:xfrm>
          <a:prstGeom prst="rect">
            <a:avLst/>
          </a:prstGeom>
        </p:spPr>
      </p:pic>
      <p:sp>
        <p:nvSpPr>
          <p:cNvPr id="3" name="TextBox 2"/>
          <p:cNvSpPr txBox="1"/>
          <p:nvPr/>
        </p:nvSpPr>
        <p:spPr>
          <a:xfrm>
            <a:off x="112547" y="-97970"/>
            <a:ext cx="11823638" cy="954107"/>
          </a:xfrm>
          <a:prstGeom prst="rect">
            <a:avLst/>
          </a:prstGeom>
          <a:noFill/>
        </p:spPr>
        <p:txBody>
          <a:bodyPr wrap="square" rtlCol="0">
            <a:spAutoFit/>
          </a:bodyPr>
          <a:lstStyle/>
          <a:p>
            <a:endParaRPr lang="en-US" sz="1400" dirty="0" smtClean="0"/>
          </a:p>
          <a:p>
            <a:r>
              <a:rPr lang="en-US" sz="1400" dirty="0" smtClean="0"/>
              <a:t>Step 7 of 7: </a:t>
            </a:r>
            <a:r>
              <a:rPr lang="en-US" sz="1400" dirty="0"/>
              <a:t>displaying the </a:t>
            </a:r>
            <a:r>
              <a:rPr lang="en-US" sz="1400" dirty="0" smtClean="0"/>
              <a:t>data table. The data of all plots will be displayed in a table at the last step of the pipeline, which can be copy and pasted to excel or other software of your choice. </a:t>
            </a:r>
          </a:p>
          <a:p>
            <a:r>
              <a:rPr lang="en-US" sz="1400" dirty="0" smtClean="0"/>
              <a:t>Below shows the data of the normalized and control adjusted traces. </a:t>
            </a:r>
          </a:p>
        </p:txBody>
      </p:sp>
    </p:spTree>
    <p:extLst>
      <p:ext uri="{BB962C8B-B14F-4D97-AF65-F5344CB8AC3E}">
        <p14:creationId xmlns:p14="http://schemas.microsoft.com/office/powerpoint/2010/main" val="4291398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2547" y="-97970"/>
            <a:ext cx="11823638" cy="954107"/>
          </a:xfrm>
          <a:prstGeom prst="rect">
            <a:avLst/>
          </a:prstGeom>
          <a:noFill/>
        </p:spPr>
        <p:txBody>
          <a:bodyPr wrap="square" rtlCol="0">
            <a:spAutoFit/>
          </a:bodyPr>
          <a:lstStyle/>
          <a:p>
            <a:endParaRPr lang="en-US" sz="1400" dirty="0" smtClean="0"/>
          </a:p>
          <a:p>
            <a:r>
              <a:rPr lang="en-US" sz="1400" dirty="0" smtClean="0"/>
              <a:t>Step 7 of 7: </a:t>
            </a:r>
            <a:r>
              <a:rPr lang="en-US" sz="1400" dirty="0"/>
              <a:t>displaying the </a:t>
            </a:r>
            <a:r>
              <a:rPr lang="en-US" sz="1400" dirty="0" smtClean="0"/>
              <a:t>data table. The data of all plots will be displayed in a table at the last step of the pipeline, which can be copy and pasted to excel or other software of your choice. </a:t>
            </a:r>
          </a:p>
          <a:p>
            <a:r>
              <a:rPr lang="en-US" sz="1400" dirty="0" smtClean="0"/>
              <a:t>Below shows the data of the summary plots. </a:t>
            </a:r>
          </a:p>
        </p:txBody>
      </p:sp>
      <p:pic>
        <p:nvPicPr>
          <p:cNvPr id="4" name="Picture 3"/>
          <p:cNvPicPr>
            <a:picLocks noChangeAspect="1"/>
          </p:cNvPicPr>
          <p:nvPr/>
        </p:nvPicPr>
        <p:blipFill>
          <a:blip r:embed="rId2"/>
          <a:stretch>
            <a:fillRect/>
          </a:stretch>
        </p:blipFill>
        <p:spPr>
          <a:xfrm>
            <a:off x="1413125" y="1127573"/>
            <a:ext cx="10201275" cy="5581650"/>
          </a:xfrm>
          <a:prstGeom prst="rect">
            <a:avLst/>
          </a:prstGeom>
        </p:spPr>
      </p:pic>
    </p:spTree>
    <p:extLst>
      <p:ext uri="{BB962C8B-B14F-4D97-AF65-F5344CB8AC3E}">
        <p14:creationId xmlns:p14="http://schemas.microsoft.com/office/powerpoint/2010/main" val="2983417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12548" y="4093351"/>
            <a:ext cx="5124450" cy="2743200"/>
          </a:xfrm>
          <a:prstGeom prst="rect">
            <a:avLst/>
          </a:prstGeom>
        </p:spPr>
      </p:pic>
      <p:pic>
        <p:nvPicPr>
          <p:cNvPr id="4" name="Picture 3"/>
          <p:cNvPicPr>
            <a:picLocks noChangeAspect="1"/>
          </p:cNvPicPr>
          <p:nvPr/>
        </p:nvPicPr>
        <p:blipFill>
          <a:blip r:embed="rId3"/>
          <a:stretch>
            <a:fillRect/>
          </a:stretch>
        </p:blipFill>
        <p:spPr>
          <a:xfrm>
            <a:off x="5679335" y="2530929"/>
            <a:ext cx="6512664" cy="4180114"/>
          </a:xfrm>
          <a:prstGeom prst="rect">
            <a:avLst/>
          </a:prstGeom>
        </p:spPr>
      </p:pic>
      <p:sp>
        <p:nvSpPr>
          <p:cNvPr id="5" name="TextBox 4"/>
          <p:cNvSpPr txBox="1"/>
          <p:nvPr/>
        </p:nvSpPr>
        <p:spPr>
          <a:xfrm>
            <a:off x="112548" y="89808"/>
            <a:ext cx="11823638" cy="2246769"/>
          </a:xfrm>
          <a:prstGeom prst="rect">
            <a:avLst/>
          </a:prstGeom>
          <a:noFill/>
        </p:spPr>
        <p:txBody>
          <a:bodyPr wrap="square" rtlCol="0">
            <a:spAutoFit/>
          </a:bodyPr>
          <a:lstStyle/>
          <a:p>
            <a:r>
              <a:rPr lang="en-US" sz="1400" dirty="0" smtClean="0"/>
              <a:t>A small window titled “Second Injection Potentiation Pipeline (group name)” (left top pane) will appear by selecting the pipeline option. The window has four buttons, “back”, “execute”, “continue” and “cancel”. The prompt indicating the task of the pipeline at each step will appear above the buttons. Click the button “execute” to perform the task of the step. Click on “back” and “continue” will direct the pipeline to the previous and the subsequent step, respectively. Click on “cancel” button to cancel the pipeline at any step. </a:t>
            </a:r>
          </a:p>
          <a:p>
            <a:endParaRPr lang="en-US" sz="1400" dirty="0" smtClean="0"/>
          </a:p>
          <a:p>
            <a:r>
              <a:rPr lang="en-US" sz="1400" dirty="0"/>
              <a:t>Step </a:t>
            </a:r>
            <a:r>
              <a:rPr lang="en-US" sz="1400" dirty="0" smtClean="0"/>
              <a:t>1 </a:t>
            </a:r>
            <a:r>
              <a:rPr lang="en-US" sz="1400" dirty="0"/>
              <a:t>of 7 </a:t>
            </a:r>
            <a:r>
              <a:rPr lang="en-US" sz="1400" dirty="0" smtClean="0"/>
              <a:t>: displaying the raw traces of the selected group (“mG2_G_G+P” in this example). </a:t>
            </a:r>
          </a:p>
          <a:p>
            <a:endParaRPr lang="en-US" sz="1400" dirty="0"/>
          </a:p>
          <a:p>
            <a:r>
              <a:rPr lang="en-US" sz="1400" dirty="0" smtClean="0"/>
              <a:t>Titles of axis and the graph can be changed by click on the corresponding buttons on the interface </a:t>
            </a:r>
            <a:r>
              <a:rPr lang="en-US" sz="1400" dirty="0" err="1" smtClean="0"/>
              <a:t>PLotWindowPlus</a:t>
            </a:r>
            <a:r>
              <a:rPr lang="en-US" sz="1400" dirty="0" smtClean="0"/>
              <a:t> </a:t>
            </a:r>
            <a:r>
              <a:rPr lang="en-US" sz="1400" dirty="0" smtClean="0"/>
              <a:t>Handler (left panel </a:t>
            </a:r>
            <a:r>
              <a:rPr lang="en-US" sz="1400" dirty="0" err="1" smtClean="0"/>
              <a:t>betwo</a:t>
            </a:r>
            <a:r>
              <a:rPr lang="en-US" sz="1400" dirty="0" smtClean="0"/>
              <a:t>). This </a:t>
            </a:r>
            <a:r>
              <a:rPr lang="en-US" sz="1400" dirty="0" smtClean="0"/>
              <a:t>interface </a:t>
            </a:r>
            <a:r>
              <a:rPr lang="en-US" sz="1400" dirty="0" smtClean="0"/>
              <a:t>will appear when you draw any plot and it can also be </a:t>
            </a:r>
            <a:r>
              <a:rPr lang="en-US" sz="1400" dirty="0" smtClean="0"/>
              <a:t>displayed by clicking the button “Plot Handler” on the main interface shown on the first page. You can also set x and y scales by this interface by specify the scales in the text fields on the interface. </a:t>
            </a:r>
            <a:endParaRPr lang="en-US" sz="1400" dirty="0" smtClean="0"/>
          </a:p>
        </p:txBody>
      </p:sp>
      <p:pic>
        <p:nvPicPr>
          <p:cNvPr id="6" name="Picture 5"/>
          <p:cNvPicPr>
            <a:picLocks noChangeAspect="1"/>
          </p:cNvPicPr>
          <p:nvPr/>
        </p:nvPicPr>
        <p:blipFill>
          <a:blip r:embed="rId4"/>
          <a:stretch>
            <a:fillRect/>
          </a:stretch>
        </p:blipFill>
        <p:spPr>
          <a:xfrm>
            <a:off x="88056" y="2530929"/>
            <a:ext cx="5566787" cy="1498750"/>
          </a:xfrm>
          <a:prstGeom prst="rect">
            <a:avLst/>
          </a:prstGeom>
        </p:spPr>
      </p:pic>
    </p:spTree>
    <p:extLst>
      <p:ext uri="{BB962C8B-B14F-4D97-AF65-F5344CB8AC3E}">
        <p14:creationId xmlns:p14="http://schemas.microsoft.com/office/powerpoint/2010/main" val="3250280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402956" y="3784493"/>
            <a:ext cx="5124450" cy="2743200"/>
          </a:xfrm>
          <a:prstGeom prst="rect">
            <a:avLst/>
          </a:prstGeom>
        </p:spPr>
      </p:pic>
      <p:pic>
        <p:nvPicPr>
          <p:cNvPr id="8" name="Picture 7"/>
          <p:cNvPicPr>
            <a:picLocks noChangeAspect="1"/>
          </p:cNvPicPr>
          <p:nvPr/>
        </p:nvPicPr>
        <p:blipFill>
          <a:blip r:embed="rId3"/>
          <a:stretch>
            <a:fillRect/>
          </a:stretch>
        </p:blipFill>
        <p:spPr>
          <a:xfrm>
            <a:off x="5776048" y="3784493"/>
            <a:ext cx="5124450" cy="2743200"/>
          </a:xfrm>
          <a:prstGeom prst="rect">
            <a:avLst/>
          </a:prstGeom>
        </p:spPr>
      </p:pic>
      <p:sp>
        <p:nvSpPr>
          <p:cNvPr id="5" name="TextBox 4"/>
          <p:cNvSpPr txBox="1"/>
          <p:nvPr/>
        </p:nvSpPr>
        <p:spPr>
          <a:xfrm>
            <a:off x="112548" y="89808"/>
            <a:ext cx="11823638" cy="738664"/>
          </a:xfrm>
          <a:prstGeom prst="rect">
            <a:avLst/>
          </a:prstGeom>
          <a:noFill/>
        </p:spPr>
        <p:txBody>
          <a:bodyPr wrap="square" rtlCol="0">
            <a:spAutoFit/>
          </a:bodyPr>
          <a:lstStyle/>
          <a:p>
            <a:endParaRPr lang="en-US" sz="1400" dirty="0" smtClean="0"/>
          </a:p>
          <a:p>
            <a:r>
              <a:rPr lang="en-US" sz="1400" dirty="0" smtClean="0"/>
              <a:t>Step 2 of 7: displaying the </a:t>
            </a:r>
            <a:r>
              <a:rPr lang="en-US" sz="1400" dirty="0" err="1" smtClean="0"/>
              <a:t>mormalized</a:t>
            </a:r>
            <a:r>
              <a:rPr lang="en-US" sz="1400" dirty="0" smtClean="0"/>
              <a:t> traces of the selected group (“mG2_G_G+P” in this example).  Two plots will be displayed by clicking “</a:t>
            </a:r>
            <a:r>
              <a:rPr lang="en-US" sz="1400" dirty="0" err="1" smtClean="0"/>
              <a:t>excute</a:t>
            </a:r>
            <a:r>
              <a:rPr lang="en-US" sz="1400" dirty="0" smtClean="0"/>
              <a:t>”, the individual traces (left) and the summary trace (right).</a:t>
            </a:r>
          </a:p>
        </p:txBody>
      </p:sp>
      <p:pic>
        <p:nvPicPr>
          <p:cNvPr id="2" name="Picture 1"/>
          <p:cNvPicPr>
            <a:picLocks noChangeAspect="1"/>
          </p:cNvPicPr>
          <p:nvPr/>
        </p:nvPicPr>
        <p:blipFill>
          <a:blip r:embed="rId4"/>
          <a:stretch>
            <a:fillRect/>
          </a:stretch>
        </p:blipFill>
        <p:spPr>
          <a:xfrm>
            <a:off x="478971" y="2114550"/>
            <a:ext cx="5943600" cy="1600200"/>
          </a:xfrm>
          <a:prstGeom prst="rect">
            <a:avLst/>
          </a:prstGeom>
        </p:spPr>
      </p:pic>
    </p:spTree>
    <p:extLst>
      <p:ext uri="{BB962C8B-B14F-4D97-AF65-F5344CB8AC3E}">
        <p14:creationId xmlns:p14="http://schemas.microsoft.com/office/powerpoint/2010/main" val="4268149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757422" y="3700221"/>
            <a:ext cx="5124450" cy="2743200"/>
          </a:xfrm>
          <a:prstGeom prst="rect">
            <a:avLst/>
          </a:prstGeom>
        </p:spPr>
      </p:pic>
      <p:pic>
        <p:nvPicPr>
          <p:cNvPr id="3" name="Picture 2"/>
          <p:cNvPicPr>
            <a:picLocks noChangeAspect="1"/>
          </p:cNvPicPr>
          <p:nvPr/>
        </p:nvPicPr>
        <p:blipFill>
          <a:blip r:embed="rId3"/>
          <a:stretch>
            <a:fillRect/>
          </a:stretch>
        </p:blipFill>
        <p:spPr>
          <a:xfrm>
            <a:off x="992053" y="3758340"/>
            <a:ext cx="5124450" cy="2743200"/>
          </a:xfrm>
          <a:prstGeom prst="rect">
            <a:avLst/>
          </a:prstGeom>
        </p:spPr>
      </p:pic>
      <p:sp>
        <p:nvSpPr>
          <p:cNvPr id="5" name="TextBox 4"/>
          <p:cNvSpPr txBox="1"/>
          <p:nvPr/>
        </p:nvSpPr>
        <p:spPr>
          <a:xfrm>
            <a:off x="112548" y="89808"/>
            <a:ext cx="11823638" cy="738664"/>
          </a:xfrm>
          <a:prstGeom prst="rect">
            <a:avLst/>
          </a:prstGeom>
          <a:noFill/>
        </p:spPr>
        <p:txBody>
          <a:bodyPr wrap="square" rtlCol="0">
            <a:spAutoFit/>
          </a:bodyPr>
          <a:lstStyle/>
          <a:p>
            <a:endParaRPr lang="en-US" sz="1400" dirty="0" smtClean="0"/>
          </a:p>
          <a:p>
            <a:r>
              <a:rPr lang="en-US" sz="1400" dirty="0" smtClean="0"/>
              <a:t>Step 3 of 7: displaying the </a:t>
            </a:r>
            <a:r>
              <a:rPr lang="en-US" sz="1400" dirty="0" err="1" smtClean="0"/>
              <a:t>mormalized</a:t>
            </a:r>
            <a:r>
              <a:rPr lang="en-US" sz="1400" dirty="0" smtClean="0"/>
              <a:t>  and control adjusted (divided) traces of the selected group (“mG2_G_G+P” in this example).  Two plots will be displayed by clicking “</a:t>
            </a:r>
            <a:r>
              <a:rPr lang="en-US" sz="1400" dirty="0" err="1" smtClean="0"/>
              <a:t>excute</a:t>
            </a:r>
            <a:r>
              <a:rPr lang="en-US" sz="1400" dirty="0" smtClean="0"/>
              <a:t>”, the individual traces (left) and the summary trace (right).</a:t>
            </a:r>
          </a:p>
        </p:txBody>
      </p:sp>
      <p:pic>
        <p:nvPicPr>
          <p:cNvPr id="6" name="Picture 5"/>
          <p:cNvPicPr>
            <a:picLocks noChangeAspect="1"/>
          </p:cNvPicPr>
          <p:nvPr/>
        </p:nvPicPr>
        <p:blipFill>
          <a:blip r:embed="rId4"/>
          <a:stretch>
            <a:fillRect/>
          </a:stretch>
        </p:blipFill>
        <p:spPr>
          <a:xfrm>
            <a:off x="2552700" y="1493306"/>
            <a:ext cx="5943600" cy="1600200"/>
          </a:xfrm>
          <a:prstGeom prst="rect">
            <a:avLst/>
          </a:prstGeom>
        </p:spPr>
      </p:pic>
    </p:spTree>
    <p:extLst>
      <p:ext uri="{BB962C8B-B14F-4D97-AF65-F5344CB8AC3E}">
        <p14:creationId xmlns:p14="http://schemas.microsoft.com/office/powerpoint/2010/main" val="1398781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2548" y="89808"/>
            <a:ext cx="11823638" cy="523220"/>
          </a:xfrm>
          <a:prstGeom prst="rect">
            <a:avLst/>
          </a:prstGeom>
          <a:noFill/>
        </p:spPr>
        <p:txBody>
          <a:bodyPr wrap="square" rtlCol="0">
            <a:spAutoFit/>
          </a:bodyPr>
          <a:lstStyle/>
          <a:p>
            <a:endParaRPr lang="en-US" sz="1400" dirty="0" smtClean="0"/>
          </a:p>
          <a:p>
            <a:r>
              <a:rPr lang="en-US" sz="1400" dirty="0" smtClean="0"/>
              <a:t>Step 4 of 7: </a:t>
            </a:r>
            <a:r>
              <a:rPr lang="en-US" sz="1400" dirty="0"/>
              <a:t>displaying segment summary (normalized and control adjusted) of the selected </a:t>
            </a:r>
            <a:r>
              <a:rPr lang="en-US" sz="1400" dirty="0" smtClean="0"/>
              <a:t>group.</a:t>
            </a:r>
          </a:p>
        </p:txBody>
      </p:sp>
      <p:pic>
        <p:nvPicPr>
          <p:cNvPr id="3" name="Picture 2"/>
          <p:cNvPicPr>
            <a:picLocks noChangeAspect="1"/>
          </p:cNvPicPr>
          <p:nvPr/>
        </p:nvPicPr>
        <p:blipFill>
          <a:blip r:embed="rId2"/>
          <a:stretch>
            <a:fillRect/>
          </a:stretch>
        </p:blipFill>
        <p:spPr>
          <a:xfrm>
            <a:off x="488497" y="938893"/>
            <a:ext cx="5943600" cy="1600200"/>
          </a:xfrm>
          <a:prstGeom prst="rect">
            <a:avLst/>
          </a:prstGeom>
        </p:spPr>
      </p:pic>
      <p:pic>
        <p:nvPicPr>
          <p:cNvPr id="6" name="Picture 5"/>
          <p:cNvPicPr>
            <a:picLocks noChangeAspect="1"/>
          </p:cNvPicPr>
          <p:nvPr/>
        </p:nvPicPr>
        <p:blipFill>
          <a:blip r:embed="rId3"/>
          <a:stretch>
            <a:fillRect/>
          </a:stretch>
        </p:blipFill>
        <p:spPr>
          <a:xfrm>
            <a:off x="488497" y="2864958"/>
            <a:ext cx="5124450" cy="3067050"/>
          </a:xfrm>
          <a:prstGeom prst="rect">
            <a:avLst/>
          </a:prstGeom>
        </p:spPr>
      </p:pic>
    </p:spTree>
    <p:extLst>
      <p:ext uri="{BB962C8B-B14F-4D97-AF65-F5344CB8AC3E}">
        <p14:creationId xmlns:p14="http://schemas.microsoft.com/office/powerpoint/2010/main" val="2557155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548" y="89808"/>
            <a:ext cx="11823638" cy="523220"/>
          </a:xfrm>
          <a:prstGeom prst="rect">
            <a:avLst/>
          </a:prstGeom>
          <a:noFill/>
        </p:spPr>
        <p:txBody>
          <a:bodyPr wrap="square" rtlCol="0">
            <a:spAutoFit/>
          </a:bodyPr>
          <a:lstStyle/>
          <a:p>
            <a:endParaRPr lang="en-US" sz="1400" dirty="0" smtClean="0"/>
          </a:p>
          <a:p>
            <a:r>
              <a:rPr lang="en-US" sz="1400" dirty="0" smtClean="0"/>
              <a:t>Step 5 of 7: </a:t>
            </a:r>
            <a:r>
              <a:rPr lang="en-US" sz="1400" dirty="0"/>
              <a:t>displaying the signal changes induced by injections.</a:t>
            </a:r>
            <a:endParaRPr lang="en-US" sz="1400" dirty="0" smtClean="0"/>
          </a:p>
        </p:txBody>
      </p:sp>
      <p:pic>
        <p:nvPicPr>
          <p:cNvPr id="5" name="Picture 4"/>
          <p:cNvPicPr>
            <a:picLocks noChangeAspect="1"/>
          </p:cNvPicPr>
          <p:nvPr/>
        </p:nvPicPr>
        <p:blipFill>
          <a:blip r:embed="rId2"/>
          <a:stretch>
            <a:fillRect/>
          </a:stretch>
        </p:blipFill>
        <p:spPr>
          <a:xfrm>
            <a:off x="3052567" y="1449231"/>
            <a:ext cx="5943600" cy="1600200"/>
          </a:xfrm>
          <a:prstGeom prst="rect">
            <a:avLst/>
          </a:prstGeom>
        </p:spPr>
      </p:pic>
      <p:pic>
        <p:nvPicPr>
          <p:cNvPr id="2" name="Picture 1"/>
          <p:cNvPicPr>
            <a:picLocks noChangeAspect="1"/>
          </p:cNvPicPr>
          <p:nvPr/>
        </p:nvPicPr>
        <p:blipFill>
          <a:blip r:embed="rId3"/>
          <a:stretch>
            <a:fillRect/>
          </a:stretch>
        </p:blipFill>
        <p:spPr>
          <a:xfrm>
            <a:off x="3052567" y="3440939"/>
            <a:ext cx="5124450" cy="3067050"/>
          </a:xfrm>
          <a:prstGeom prst="rect">
            <a:avLst/>
          </a:prstGeom>
        </p:spPr>
      </p:pic>
    </p:spTree>
    <p:extLst>
      <p:ext uri="{BB962C8B-B14F-4D97-AF65-F5344CB8AC3E}">
        <p14:creationId xmlns:p14="http://schemas.microsoft.com/office/powerpoint/2010/main" val="3547625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2548" y="89808"/>
            <a:ext cx="11823638" cy="523220"/>
          </a:xfrm>
          <a:prstGeom prst="rect">
            <a:avLst/>
          </a:prstGeom>
          <a:noFill/>
        </p:spPr>
        <p:txBody>
          <a:bodyPr wrap="square" rtlCol="0">
            <a:spAutoFit/>
          </a:bodyPr>
          <a:lstStyle/>
          <a:p>
            <a:endParaRPr lang="en-US" sz="1400" dirty="0" smtClean="0"/>
          </a:p>
          <a:p>
            <a:r>
              <a:rPr lang="en-US" sz="1400" dirty="0" smtClean="0"/>
              <a:t>Step 6 of 7: </a:t>
            </a:r>
            <a:r>
              <a:rPr lang="en-US" sz="1400" dirty="0"/>
              <a:t>displaying the </a:t>
            </a:r>
            <a:r>
              <a:rPr lang="en-US" sz="1400" dirty="0" smtClean="0"/>
              <a:t>summary of the ratio of the signal changes </a:t>
            </a:r>
            <a:r>
              <a:rPr lang="en-US" sz="1400" dirty="0" smtClean="0"/>
              <a:t>induced by </a:t>
            </a:r>
            <a:r>
              <a:rPr lang="en-US" sz="1400" dirty="0" smtClean="0"/>
              <a:t>the second injection over the first injection.</a:t>
            </a:r>
          </a:p>
        </p:txBody>
      </p:sp>
      <p:pic>
        <p:nvPicPr>
          <p:cNvPr id="7" name="Picture 6"/>
          <p:cNvPicPr>
            <a:picLocks noChangeAspect="1"/>
          </p:cNvPicPr>
          <p:nvPr/>
        </p:nvPicPr>
        <p:blipFill>
          <a:blip r:embed="rId2"/>
          <a:stretch>
            <a:fillRect/>
          </a:stretch>
        </p:blipFill>
        <p:spPr>
          <a:xfrm>
            <a:off x="495628" y="757767"/>
            <a:ext cx="10521092" cy="2468636"/>
          </a:xfrm>
          <a:prstGeom prst="rect">
            <a:avLst/>
          </a:prstGeom>
        </p:spPr>
      </p:pic>
      <p:pic>
        <p:nvPicPr>
          <p:cNvPr id="2" name="Picture 1"/>
          <p:cNvPicPr>
            <a:picLocks noChangeAspect="1"/>
          </p:cNvPicPr>
          <p:nvPr/>
        </p:nvPicPr>
        <p:blipFill>
          <a:blip r:embed="rId3"/>
          <a:stretch>
            <a:fillRect/>
          </a:stretch>
        </p:blipFill>
        <p:spPr>
          <a:xfrm>
            <a:off x="2195639" y="3371142"/>
            <a:ext cx="5124450" cy="3067050"/>
          </a:xfrm>
          <a:prstGeom prst="rect">
            <a:avLst/>
          </a:prstGeom>
        </p:spPr>
      </p:pic>
    </p:spTree>
    <p:extLst>
      <p:ext uri="{BB962C8B-B14F-4D97-AF65-F5344CB8AC3E}">
        <p14:creationId xmlns:p14="http://schemas.microsoft.com/office/powerpoint/2010/main" val="3767735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81743" y="2598952"/>
            <a:ext cx="9639300" cy="4124325"/>
          </a:xfrm>
          <a:prstGeom prst="rect">
            <a:avLst/>
          </a:prstGeom>
        </p:spPr>
      </p:pic>
      <p:sp>
        <p:nvSpPr>
          <p:cNvPr id="5" name="TextBox 4"/>
          <p:cNvSpPr txBox="1"/>
          <p:nvPr/>
        </p:nvSpPr>
        <p:spPr>
          <a:xfrm>
            <a:off x="112547" y="-97970"/>
            <a:ext cx="11823638" cy="954107"/>
          </a:xfrm>
          <a:prstGeom prst="rect">
            <a:avLst/>
          </a:prstGeom>
          <a:noFill/>
        </p:spPr>
        <p:txBody>
          <a:bodyPr wrap="square" rtlCol="0">
            <a:spAutoFit/>
          </a:bodyPr>
          <a:lstStyle/>
          <a:p>
            <a:endParaRPr lang="en-US" sz="1400" dirty="0" smtClean="0"/>
          </a:p>
          <a:p>
            <a:r>
              <a:rPr lang="en-US" sz="1400" dirty="0" smtClean="0"/>
              <a:t>Step 7 of 7: </a:t>
            </a:r>
            <a:r>
              <a:rPr lang="en-US" sz="1400" dirty="0"/>
              <a:t>displaying the </a:t>
            </a:r>
            <a:r>
              <a:rPr lang="en-US" sz="1400" dirty="0" smtClean="0"/>
              <a:t>data table. The data of all plots will be displayed in a table at the last step of the pipeline, which can be copy and pasted to excel or other software of your choice. </a:t>
            </a:r>
          </a:p>
          <a:p>
            <a:r>
              <a:rPr lang="en-US" sz="1400" dirty="0" smtClean="0"/>
              <a:t>Below shows the data of the raw traces. </a:t>
            </a:r>
          </a:p>
        </p:txBody>
      </p:sp>
      <p:pic>
        <p:nvPicPr>
          <p:cNvPr id="6" name="Picture 5"/>
          <p:cNvPicPr>
            <a:picLocks noChangeAspect="1"/>
          </p:cNvPicPr>
          <p:nvPr/>
        </p:nvPicPr>
        <p:blipFill>
          <a:blip r:embed="rId3"/>
          <a:stretch>
            <a:fillRect/>
          </a:stretch>
        </p:blipFill>
        <p:spPr>
          <a:xfrm>
            <a:off x="2391443" y="927444"/>
            <a:ext cx="6819900" cy="1600200"/>
          </a:xfrm>
          <a:prstGeom prst="rect">
            <a:avLst/>
          </a:prstGeom>
        </p:spPr>
      </p:pic>
    </p:spTree>
    <p:extLst>
      <p:ext uri="{BB962C8B-B14F-4D97-AF65-F5344CB8AC3E}">
        <p14:creationId xmlns:p14="http://schemas.microsoft.com/office/powerpoint/2010/main" val="1820708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2547" y="-97970"/>
            <a:ext cx="11823638" cy="954107"/>
          </a:xfrm>
          <a:prstGeom prst="rect">
            <a:avLst/>
          </a:prstGeom>
          <a:noFill/>
        </p:spPr>
        <p:txBody>
          <a:bodyPr wrap="square" rtlCol="0">
            <a:spAutoFit/>
          </a:bodyPr>
          <a:lstStyle/>
          <a:p>
            <a:endParaRPr lang="en-US" sz="1400" dirty="0" smtClean="0"/>
          </a:p>
          <a:p>
            <a:r>
              <a:rPr lang="en-US" sz="1400" dirty="0" smtClean="0"/>
              <a:t>Step 7 of 7: </a:t>
            </a:r>
            <a:r>
              <a:rPr lang="en-US" sz="1400" dirty="0"/>
              <a:t>displaying the </a:t>
            </a:r>
            <a:r>
              <a:rPr lang="en-US" sz="1400" dirty="0" smtClean="0"/>
              <a:t>data table. The data of all plots will be displayed in a table at the last step of the pipeline, which can be copy and pasted to excel or other software of your choice. </a:t>
            </a:r>
          </a:p>
          <a:p>
            <a:r>
              <a:rPr lang="en-US" sz="1400" dirty="0" smtClean="0"/>
              <a:t>Below shows the data of the normalized traces. </a:t>
            </a:r>
          </a:p>
        </p:txBody>
      </p:sp>
      <p:pic>
        <p:nvPicPr>
          <p:cNvPr id="4" name="Picture 3"/>
          <p:cNvPicPr>
            <a:picLocks noChangeAspect="1"/>
          </p:cNvPicPr>
          <p:nvPr/>
        </p:nvPicPr>
        <p:blipFill>
          <a:blip r:embed="rId2"/>
          <a:stretch>
            <a:fillRect/>
          </a:stretch>
        </p:blipFill>
        <p:spPr>
          <a:xfrm>
            <a:off x="1516688" y="1114693"/>
            <a:ext cx="8334375" cy="5581650"/>
          </a:xfrm>
          <a:prstGeom prst="rect">
            <a:avLst/>
          </a:prstGeom>
        </p:spPr>
      </p:pic>
    </p:spTree>
    <p:extLst>
      <p:ext uri="{BB962C8B-B14F-4D97-AF65-F5344CB8AC3E}">
        <p14:creationId xmlns:p14="http://schemas.microsoft.com/office/powerpoint/2010/main" val="3434840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7340</TotalTime>
  <Words>631</Words>
  <Application>Microsoft Office PowerPoint</Application>
  <PresentationFormat>Widescreen</PresentationFormat>
  <Paragraphs>29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Taihao Jin</dc:creator>
  <cp:lastModifiedBy>Taihao Jin</cp:lastModifiedBy>
  <cp:revision>39</cp:revision>
  <dcterms:created xsi:type="dcterms:W3CDTF">2014-11-11T18:22:39Z</dcterms:created>
  <dcterms:modified xsi:type="dcterms:W3CDTF">2014-11-29T06:35:46Z</dcterms:modified>
</cp:coreProperties>
</file>