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sz="2400">
              <a:solidFill>
                <a:schemeClr val="dk1"/>
              </a:solidFill>
              <a:latin typeface="HiraMinPro-W3"/>
              <a:ea typeface="HiraMinPro-W3"/>
              <a:cs typeface="HiraMinPro-W3"/>
              <a:sym typeface="HiraMinPro-W3"/>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sz="14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ja"/>
              <a:t>his is done by convolving L with25filtersofsize3⇥3⇥25withastrideof1. The resultant features are passed through a max pooling ker- nel to reduce the height and width by a factor of 2. This yields 25 feature maps of size 5 ⇥ 18,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ja"/>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ja"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b="1" i="1" lang="ja" sz="3600">
                <a:latin typeface="Times New Roman"/>
                <a:ea typeface="Times New Roman"/>
                <a:cs typeface="Times New Roman"/>
                <a:sym typeface="Times New Roman"/>
              </a:rPr>
              <a:t>An Improved Deep Learning Architecture for Person Re-Identification</a:t>
            </a:r>
          </a:p>
        </p:txBody>
      </p:sp>
      <p:sp>
        <p:nvSpPr>
          <p:cNvPr id="55" name="Shape 55"/>
          <p:cNvSpPr txBox="1"/>
          <p:nvPr>
            <p:ph idx="1" type="subTitle"/>
          </p:nvPr>
        </p:nvSpPr>
        <p:spPr>
          <a:xfrm>
            <a:off x="311700" y="3196500"/>
            <a:ext cx="8520600" cy="792600"/>
          </a:xfrm>
          <a:prstGeom prst="rect">
            <a:avLst/>
          </a:prstGeom>
        </p:spPr>
        <p:txBody>
          <a:bodyPr anchorCtr="0" anchor="t" bIns="91425" lIns="91425" rIns="91425" tIns="91425">
            <a:noAutofit/>
          </a:bodyPr>
          <a:lstStyle/>
          <a:p>
            <a:pPr lvl="0">
              <a:spcBef>
                <a:spcPts val="0"/>
              </a:spcBef>
              <a:buNone/>
            </a:pPr>
            <a:r>
              <a:rPr lang="ja">
                <a:solidFill>
                  <a:srgbClr val="000000"/>
                </a:solidFill>
                <a:latin typeface="HiraMinPro-W3"/>
                <a:ea typeface="HiraMinPro-W3"/>
                <a:cs typeface="HiraMinPro-W3"/>
                <a:sym typeface="HiraMinPro-W3"/>
              </a:rPr>
              <a:t>鈴木　綜真</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ja">
                <a:latin typeface="HiraMinPro-W3"/>
                <a:ea typeface="HiraMinPro-W3"/>
                <a:cs typeface="HiraMinPro-W3"/>
                <a:sym typeface="HiraMinPro-W3"/>
              </a:rPr>
              <a:t>全体像</a:t>
            </a:r>
          </a:p>
        </p:txBody>
      </p:sp>
      <p:pic>
        <p:nvPicPr>
          <p:cNvPr id="61" name="Shape 61"/>
          <p:cNvPicPr preferRelativeResize="0"/>
          <p:nvPr/>
        </p:nvPicPr>
        <p:blipFill>
          <a:blip r:embed="rId3">
            <a:alphaModFix/>
          </a:blip>
          <a:stretch>
            <a:fillRect/>
          </a:stretch>
        </p:blipFill>
        <p:spPr>
          <a:xfrm>
            <a:off x="1465112" y="1017722"/>
            <a:ext cx="6213774" cy="4052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idx="1" type="body"/>
          </p:nvPr>
        </p:nvSpPr>
        <p:spPr>
          <a:xfrm>
            <a:off x="923100" y="2287350"/>
            <a:ext cx="7297800" cy="568800"/>
          </a:xfrm>
          <a:prstGeom prst="rect">
            <a:avLst/>
          </a:prstGeom>
        </p:spPr>
        <p:txBody>
          <a:bodyPr anchorCtr="0" anchor="t" bIns="91425" lIns="91425" rIns="91425" tIns="91425">
            <a:noAutofit/>
          </a:bodyPr>
          <a:lstStyle/>
          <a:p>
            <a:pPr lvl="0" algn="ctr">
              <a:spcBef>
                <a:spcPts val="0"/>
              </a:spcBef>
              <a:buNone/>
            </a:pPr>
            <a:r>
              <a:rPr lang="ja" sz="2400">
                <a:solidFill>
                  <a:srgbClr val="000000"/>
                </a:solidFill>
                <a:latin typeface="HiraMinPro-W3"/>
                <a:ea typeface="HiraMinPro-W3"/>
                <a:cs typeface="HiraMinPro-W3"/>
                <a:sym typeface="HiraMinPro-W3"/>
              </a:rPr>
              <a:t>レイヤーごとに分けてみていきましょう！</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idx="1" type="body"/>
          </p:nvPr>
        </p:nvSpPr>
        <p:spPr>
          <a:xfrm>
            <a:off x="2997675" y="718550"/>
            <a:ext cx="5937000" cy="3755400"/>
          </a:xfrm>
          <a:prstGeom prst="rect">
            <a:avLst/>
          </a:prstGeom>
        </p:spPr>
        <p:txBody>
          <a:bodyPr anchorCtr="0" anchor="t" bIns="91425" lIns="91425" rIns="91425" tIns="91425">
            <a:noAutofit/>
          </a:bodyPr>
          <a:lstStyle/>
          <a:p>
            <a:pPr lvl="0">
              <a:spcBef>
                <a:spcPts val="0"/>
              </a:spcBef>
              <a:buNone/>
            </a:pPr>
            <a:r>
              <a:rPr lang="ja" sz="1400">
                <a:solidFill>
                  <a:srgbClr val="000000"/>
                </a:solidFill>
                <a:latin typeface="HiraMinPro-W3"/>
                <a:ea typeface="HiraMinPro-W3"/>
                <a:cs typeface="HiraMinPro-W3"/>
                <a:sym typeface="HiraMinPro-W3"/>
              </a:rPr>
              <a:t>最初の2つのレイヤーは</a:t>
            </a:r>
            <a:r>
              <a:rPr lang="ja" sz="1400">
                <a:solidFill>
                  <a:srgbClr val="FF0000"/>
                </a:solidFill>
                <a:latin typeface="HiraMinPro-W3"/>
                <a:ea typeface="HiraMinPro-W3"/>
                <a:cs typeface="HiraMinPro-W3"/>
                <a:sym typeface="HiraMinPro-W3"/>
              </a:rPr>
              <a:t>Tied Convolution</a:t>
            </a:r>
            <a:r>
              <a:rPr lang="ja" sz="1400">
                <a:solidFill>
                  <a:srgbClr val="000000"/>
                </a:solidFill>
                <a:latin typeface="HiraMinPro-W3"/>
                <a:ea typeface="HiraMinPro-W3"/>
                <a:cs typeface="HiraMinPro-W3"/>
                <a:sym typeface="HiraMinPro-W3"/>
              </a:rPr>
              <a:t>というもので、それぞれの画像に、同じ重みでコンボリューションをかけています。同じ重みを使用することで、後のレイヤーで、画像を比較することが可能になっています。</a:t>
            </a:r>
          </a:p>
          <a:p>
            <a:pPr lvl="0">
              <a:spcBef>
                <a:spcPts val="0"/>
              </a:spcBef>
              <a:buNone/>
            </a:pPr>
            <a:r>
              <a:rPr lang="ja" sz="1400">
                <a:solidFill>
                  <a:srgbClr val="000000"/>
                </a:solidFill>
                <a:latin typeface="HiraMinPro-W3"/>
                <a:ea typeface="HiraMinPro-W3"/>
                <a:cs typeface="HiraMinPro-W3"/>
                <a:sym typeface="HiraMinPro-W3"/>
              </a:rPr>
              <a:t>このレイヤーにより、2</a:t>
            </a:r>
            <a:r>
              <a:rPr lang="ja" sz="1400">
                <a:solidFill>
                  <a:srgbClr val="000000"/>
                </a:solidFill>
                <a:latin typeface="HiraMinPro-W3"/>
                <a:ea typeface="HiraMinPro-W3"/>
                <a:cs typeface="HiraMinPro-W3"/>
                <a:sym typeface="HiraMinPro-W3"/>
              </a:rPr>
              <a:t>5個のfeature mapが生成されていることがわかります。</a:t>
            </a:r>
          </a:p>
        </p:txBody>
      </p:sp>
      <p:pic>
        <p:nvPicPr>
          <p:cNvPr id="72" name="Shape 72"/>
          <p:cNvPicPr preferRelativeResize="0"/>
          <p:nvPr/>
        </p:nvPicPr>
        <p:blipFill>
          <a:blip r:embed="rId3">
            <a:alphaModFix/>
          </a:blip>
          <a:stretch>
            <a:fillRect/>
          </a:stretch>
        </p:blipFill>
        <p:spPr>
          <a:xfrm>
            <a:off x="491302" y="673550"/>
            <a:ext cx="2161900" cy="3845399"/>
          </a:xfrm>
          <a:prstGeom prst="rect">
            <a:avLst/>
          </a:prstGeom>
          <a:noFill/>
          <a:ln>
            <a:noFill/>
          </a:ln>
        </p:spPr>
      </p:pic>
      <p:sp>
        <p:nvSpPr>
          <p:cNvPr id="73" name="Shape 73"/>
          <p:cNvSpPr/>
          <p:nvPr/>
        </p:nvSpPr>
        <p:spPr>
          <a:xfrm>
            <a:off x="2392600" y="785975"/>
            <a:ext cx="260700" cy="242700"/>
          </a:xfrm>
          <a:prstGeom prst="ellipse">
            <a:avLst/>
          </a:prstGeom>
          <a:noFill/>
          <a:ln cap="flat" cmpd="sng" w="762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a:off x="2392600" y="3111375"/>
            <a:ext cx="260700" cy="242700"/>
          </a:xfrm>
          <a:prstGeom prst="ellipse">
            <a:avLst/>
          </a:prstGeom>
          <a:noFill/>
          <a:ln cap="flat" cmpd="sng" w="762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a:off x="4813450" y="1953350"/>
            <a:ext cx="260700" cy="288900"/>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pic>
        <p:nvPicPr>
          <p:cNvPr id="80" name="Shape 80"/>
          <p:cNvPicPr preferRelativeResize="0"/>
          <p:nvPr/>
        </p:nvPicPr>
        <p:blipFill>
          <a:blip r:embed="rId3">
            <a:alphaModFix/>
          </a:blip>
          <a:stretch>
            <a:fillRect/>
          </a:stretch>
        </p:blipFill>
        <p:spPr>
          <a:xfrm>
            <a:off x="152400" y="152400"/>
            <a:ext cx="3181970" cy="4838699"/>
          </a:xfrm>
          <a:prstGeom prst="rect">
            <a:avLst/>
          </a:prstGeom>
          <a:noFill/>
          <a:ln>
            <a:noFill/>
          </a:ln>
        </p:spPr>
      </p:pic>
      <p:sp>
        <p:nvSpPr>
          <p:cNvPr id="81" name="Shape 81"/>
          <p:cNvSpPr txBox="1"/>
          <p:nvPr/>
        </p:nvSpPr>
        <p:spPr>
          <a:xfrm>
            <a:off x="3536875" y="982475"/>
            <a:ext cx="5455500" cy="3640800"/>
          </a:xfrm>
          <a:prstGeom prst="rect">
            <a:avLst/>
          </a:prstGeom>
          <a:noFill/>
          <a:ln>
            <a:noFill/>
          </a:ln>
        </p:spPr>
        <p:txBody>
          <a:bodyPr anchorCtr="0" anchor="t" bIns="91425" lIns="91425" rIns="91425" tIns="91425">
            <a:noAutofit/>
          </a:bodyPr>
          <a:lstStyle/>
          <a:p>
            <a:pPr lvl="0">
              <a:spcBef>
                <a:spcPts val="0"/>
              </a:spcBef>
              <a:buNone/>
            </a:pPr>
            <a:r>
              <a:rPr lang="ja">
                <a:latin typeface="HiraMinPro-W3"/>
                <a:ea typeface="HiraMinPro-W3"/>
                <a:cs typeface="HiraMinPro-W3"/>
                <a:sym typeface="HiraMinPro-W3"/>
              </a:rPr>
              <a:t>次のレイヤーは</a:t>
            </a:r>
            <a:r>
              <a:rPr lang="ja">
                <a:solidFill>
                  <a:srgbClr val="FF0000"/>
                </a:solidFill>
                <a:latin typeface="HiraMinPro-W3"/>
                <a:ea typeface="HiraMinPro-W3"/>
                <a:cs typeface="HiraMinPro-W3"/>
                <a:sym typeface="HiraMinPro-W3"/>
              </a:rPr>
              <a:t>Cross-Input Neighborhood Differences</a:t>
            </a:r>
            <a:r>
              <a:rPr lang="ja">
                <a:solidFill>
                  <a:schemeClr val="dk1"/>
                </a:solidFill>
                <a:latin typeface="HiraMinPro-W3"/>
                <a:ea typeface="HiraMinPro-W3"/>
                <a:cs typeface="HiraMinPro-W3"/>
                <a:sym typeface="HiraMinPro-W3"/>
              </a:rPr>
              <a:t>というもので、先のTied Convolutionレイヤーで生成された25個のfeaturing mapから、2つの画像の関係性を学習する。neighborhoodの名にあるように、このレイヤーでは、それぞれの画像のfeature map(37×12)の中の1ブロックにつき、比べる画像の中の5×5=25ブロックを対応させる。(これが、前会議で議論に上がった、謎の5の正体である。)</a:t>
            </a:r>
          </a:p>
          <a:p>
            <a:pPr lvl="0">
              <a:spcBef>
                <a:spcPts val="0"/>
              </a:spcBef>
              <a:buNone/>
            </a:pPr>
            <a:r>
              <a:rPr lang="ja">
                <a:solidFill>
                  <a:schemeClr val="dk1"/>
                </a:solidFill>
                <a:latin typeface="HiraMinPro-W3"/>
                <a:ea typeface="HiraMinPro-W3"/>
                <a:cs typeface="HiraMinPro-W3"/>
                <a:sym typeface="HiraMinPro-W3"/>
              </a:rPr>
              <a:t>左図のKは、それぞれが、37×12のブロックを表しているのである。</a:t>
            </a:r>
          </a:p>
          <a:p>
            <a:pPr lvl="0">
              <a:spcBef>
                <a:spcPts val="0"/>
              </a:spcBef>
              <a:buNone/>
            </a:pPr>
            <a:r>
              <a:t/>
            </a:r>
            <a:endParaRPr>
              <a:solidFill>
                <a:schemeClr val="dk1"/>
              </a:solidFill>
              <a:latin typeface="HiraMinPro-W3"/>
              <a:ea typeface="HiraMinPro-W3"/>
              <a:cs typeface="HiraMinPro-W3"/>
              <a:sym typeface="HiraMinPro-W3"/>
            </a:endParaRPr>
          </a:p>
          <a:p>
            <a:pPr lvl="0">
              <a:spcBef>
                <a:spcPts val="0"/>
              </a:spcBef>
              <a:buNone/>
            </a:pPr>
            <a:r>
              <a:rPr lang="ja">
                <a:solidFill>
                  <a:schemeClr val="dk1"/>
                </a:solidFill>
                <a:latin typeface="HiraMinPro-W3"/>
                <a:ea typeface="HiraMinPro-W3"/>
                <a:cs typeface="HiraMinPro-W3"/>
                <a:sym typeface="HiraMinPro-W3"/>
              </a:rPr>
              <a:t>近隣ブロックとの差をとることで、それぞれの画像における特徴の位置の微妙な差異に対応することができるようになっている。</a:t>
            </a:r>
          </a:p>
          <a:p>
            <a:pPr lvl="0" rtl="0">
              <a:spcBef>
                <a:spcPts val="0"/>
              </a:spcBef>
              <a:buNone/>
            </a:pPr>
            <a:r>
              <a:rPr lang="ja">
                <a:solidFill>
                  <a:schemeClr val="dk1"/>
                </a:solidFill>
                <a:latin typeface="HiraMinPro-W3"/>
                <a:ea typeface="HiraMinPro-W3"/>
                <a:cs typeface="HiraMinPro-W3"/>
                <a:sym typeface="HiraMinPro-W3"/>
              </a:rPr>
              <a:t>fに対して、近隣差異をとったものが25つ、gに対して近隣差異を撮ったものが25あるので、50(25+25) neighborhood difference mapsが、このレイヤーによって生成される。</a:t>
            </a:r>
          </a:p>
          <a:p>
            <a:pPr lvl="0">
              <a:spcBef>
                <a:spcPts val="0"/>
              </a:spcBef>
              <a:buNone/>
            </a:pPr>
            <a:r>
              <a:t/>
            </a:r>
            <a:endParaRPr>
              <a:solidFill>
                <a:schemeClr val="dk1"/>
              </a:solidFill>
              <a:latin typeface="HiraMinPro-W3"/>
              <a:ea typeface="HiraMinPro-W3"/>
              <a:cs typeface="HiraMinPro-W3"/>
              <a:sym typeface="HiraMinPro-W3"/>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pic>
        <p:nvPicPr>
          <p:cNvPr id="86" name="Shape 86"/>
          <p:cNvPicPr preferRelativeResize="0"/>
          <p:nvPr/>
        </p:nvPicPr>
        <p:blipFill>
          <a:blip r:embed="rId3">
            <a:alphaModFix/>
          </a:blip>
          <a:stretch>
            <a:fillRect/>
          </a:stretch>
        </p:blipFill>
        <p:spPr>
          <a:xfrm>
            <a:off x="288774" y="792525"/>
            <a:ext cx="3335949" cy="4806748"/>
          </a:xfrm>
          <a:prstGeom prst="rect">
            <a:avLst/>
          </a:prstGeom>
          <a:noFill/>
          <a:ln>
            <a:noFill/>
          </a:ln>
        </p:spPr>
      </p:pic>
      <p:sp>
        <p:nvSpPr>
          <p:cNvPr id="87" name="Shape 87"/>
          <p:cNvSpPr txBox="1"/>
          <p:nvPr/>
        </p:nvSpPr>
        <p:spPr>
          <a:xfrm>
            <a:off x="3802700" y="325225"/>
            <a:ext cx="5216100" cy="4665900"/>
          </a:xfrm>
          <a:prstGeom prst="rect">
            <a:avLst/>
          </a:prstGeom>
          <a:noFill/>
          <a:ln>
            <a:noFill/>
          </a:ln>
        </p:spPr>
        <p:txBody>
          <a:bodyPr anchorCtr="0" anchor="t" bIns="91425" lIns="91425" rIns="91425" tIns="91425">
            <a:noAutofit/>
          </a:bodyPr>
          <a:lstStyle/>
          <a:p>
            <a:pPr lvl="0">
              <a:spcBef>
                <a:spcPts val="0"/>
              </a:spcBef>
              <a:buNone/>
            </a:pPr>
            <a:r>
              <a:rPr lang="ja">
                <a:latin typeface="HiraMinPro-W3"/>
                <a:ea typeface="HiraMinPro-W3"/>
                <a:cs typeface="HiraMinPro-W3"/>
                <a:sym typeface="HiraMinPro-W3"/>
              </a:rPr>
              <a:t>次のレイヤーは、</a:t>
            </a:r>
            <a:r>
              <a:rPr lang="ja">
                <a:solidFill>
                  <a:srgbClr val="FF0000"/>
                </a:solidFill>
                <a:latin typeface="HiraMinPro-W3"/>
                <a:ea typeface="HiraMinPro-W3"/>
                <a:cs typeface="HiraMinPro-W3"/>
                <a:sym typeface="HiraMinPro-W3"/>
              </a:rPr>
              <a:t>Patch Summary Features</a:t>
            </a:r>
            <a:r>
              <a:rPr lang="ja">
                <a:latin typeface="HiraMinPro-W3"/>
                <a:ea typeface="HiraMinPro-W3"/>
                <a:cs typeface="HiraMinPro-W3"/>
                <a:sym typeface="HiraMinPro-W3"/>
              </a:rPr>
              <a:t>というもので、先のレイヤーで生成した</a:t>
            </a:r>
            <a:r>
              <a:rPr lang="ja">
                <a:solidFill>
                  <a:schemeClr val="dk1"/>
                </a:solidFill>
                <a:latin typeface="HiraMinPro-W3"/>
                <a:ea typeface="HiraMinPro-W3"/>
                <a:cs typeface="HiraMinPro-W3"/>
                <a:sym typeface="HiraMinPro-W3"/>
              </a:rPr>
              <a:t>neighborhood difference mapsの中の5×5=25ブロックを１つにまとめていく(holistic representation)</a:t>
            </a:r>
          </a:p>
          <a:p>
            <a:pPr lvl="0">
              <a:spcBef>
                <a:spcPts val="0"/>
              </a:spcBef>
              <a:buNone/>
            </a:pPr>
            <a:r>
              <a:t/>
            </a:r>
            <a:endParaRPr>
              <a:solidFill>
                <a:schemeClr val="dk1"/>
              </a:solidFill>
              <a:latin typeface="HiraMinPro-W3"/>
              <a:ea typeface="HiraMinPro-W3"/>
              <a:cs typeface="HiraMinPro-W3"/>
              <a:sym typeface="HiraMinPro-W3"/>
            </a:endParaRPr>
          </a:p>
          <a:p>
            <a:pPr lvl="0">
              <a:spcBef>
                <a:spcPts val="0"/>
              </a:spcBef>
              <a:buNone/>
            </a:pPr>
            <a:r>
              <a:rPr lang="ja">
                <a:solidFill>
                  <a:schemeClr val="dk1"/>
                </a:solidFill>
                <a:latin typeface="HiraMinPro-W3"/>
                <a:ea typeface="HiraMinPro-W3"/>
                <a:cs typeface="HiraMinPro-W3"/>
                <a:sym typeface="HiraMinPro-W3"/>
              </a:rPr>
              <a:t>これにより、近隣差異の高次なsummaryが完成する。</a:t>
            </a:r>
          </a:p>
          <a:p>
            <a:pPr lvl="0">
              <a:spcBef>
                <a:spcPts val="0"/>
              </a:spcBef>
              <a:buNone/>
            </a:pPr>
            <a:r>
              <a:t/>
            </a:r>
            <a:endParaRPr>
              <a:solidFill>
                <a:schemeClr val="dk1"/>
              </a:solidFill>
              <a:latin typeface="HiraMinPro-W3"/>
              <a:ea typeface="HiraMinPro-W3"/>
              <a:cs typeface="HiraMinPro-W3"/>
              <a:sym typeface="HiraMinPro-W3"/>
            </a:endParaRPr>
          </a:p>
          <a:p>
            <a:pPr lvl="0">
              <a:spcBef>
                <a:spcPts val="0"/>
              </a:spcBef>
              <a:buNone/>
            </a:pPr>
            <a:r>
              <a:rPr lang="ja">
                <a:solidFill>
                  <a:schemeClr val="dk1"/>
                </a:solidFill>
                <a:latin typeface="HiraMinPro-W3"/>
                <a:ea typeface="HiraMinPro-W3"/>
                <a:cs typeface="HiraMinPro-W3"/>
                <a:sym typeface="HiraMinPro-W3"/>
              </a:rPr>
              <a:t>＊Tied Convolutionの場合とは異なり、この層においては、K→Lに対するフィルターと、K’→L’対するフィルターは同じではなくなるようです。。何故かはわかりませんでした。。</a:t>
            </a:r>
          </a:p>
          <a:p>
            <a:pPr lvl="0">
              <a:spcBef>
                <a:spcPts val="0"/>
              </a:spcBef>
              <a:buNone/>
            </a:pPr>
            <a:r>
              <a:t/>
            </a:r>
            <a:endParaRPr>
              <a:solidFill>
                <a:schemeClr val="dk1"/>
              </a:solidFill>
              <a:latin typeface="HiraMinPro-W3"/>
              <a:ea typeface="HiraMinPro-W3"/>
              <a:cs typeface="HiraMinPro-W3"/>
              <a:sym typeface="HiraMinPro-W3"/>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pic>
        <p:nvPicPr>
          <p:cNvPr id="92" name="Shape 92"/>
          <p:cNvPicPr preferRelativeResize="0"/>
          <p:nvPr/>
        </p:nvPicPr>
        <p:blipFill>
          <a:blip r:embed="rId3">
            <a:alphaModFix/>
          </a:blip>
          <a:stretch>
            <a:fillRect/>
          </a:stretch>
        </p:blipFill>
        <p:spPr>
          <a:xfrm>
            <a:off x="278775" y="171450"/>
            <a:ext cx="4019550" cy="4800600"/>
          </a:xfrm>
          <a:prstGeom prst="rect">
            <a:avLst/>
          </a:prstGeom>
          <a:noFill/>
          <a:ln>
            <a:noFill/>
          </a:ln>
        </p:spPr>
      </p:pic>
      <p:sp>
        <p:nvSpPr>
          <p:cNvPr id="93" name="Shape 93"/>
          <p:cNvSpPr txBox="1"/>
          <p:nvPr/>
        </p:nvSpPr>
        <p:spPr>
          <a:xfrm>
            <a:off x="4692725" y="120450"/>
            <a:ext cx="4091700" cy="4902600"/>
          </a:xfrm>
          <a:prstGeom prst="rect">
            <a:avLst/>
          </a:prstGeom>
          <a:noFill/>
          <a:ln>
            <a:noFill/>
          </a:ln>
        </p:spPr>
        <p:txBody>
          <a:bodyPr anchorCtr="0" anchor="t" bIns="91425" lIns="91425" rIns="91425" tIns="91425">
            <a:noAutofit/>
          </a:bodyPr>
          <a:lstStyle/>
          <a:p>
            <a:pPr lvl="0">
              <a:spcBef>
                <a:spcPts val="0"/>
              </a:spcBef>
              <a:buNone/>
            </a:pPr>
            <a:r>
              <a:rPr lang="ja">
                <a:latin typeface="HiraMinPro-W3"/>
                <a:ea typeface="HiraMinPro-W3"/>
                <a:cs typeface="HiraMinPro-W3"/>
                <a:sym typeface="HiraMinPro-W3"/>
              </a:rPr>
              <a:t>次のレイヤーは、</a:t>
            </a:r>
            <a:r>
              <a:rPr lang="ja">
                <a:solidFill>
                  <a:schemeClr val="dk1"/>
                </a:solidFill>
                <a:latin typeface="HiraMinPro-W3"/>
                <a:ea typeface="HiraMinPro-W3"/>
                <a:cs typeface="HiraMinPro-W3"/>
                <a:sym typeface="HiraMinPro-W3"/>
              </a:rPr>
              <a:t> </a:t>
            </a:r>
            <a:r>
              <a:rPr lang="ja">
                <a:solidFill>
                  <a:srgbClr val="FF0000"/>
                </a:solidFill>
                <a:latin typeface="HiraMinPro-W3"/>
                <a:ea typeface="HiraMinPro-W3"/>
                <a:cs typeface="HiraMinPro-W3"/>
                <a:sym typeface="HiraMinPro-W3"/>
              </a:rPr>
              <a:t>Across-Patch Features</a:t>
            </a:r>
            <a:r>
              <a:rPr lang="ja">
                <a:latin typeface="HiraMinPro-W3"/>
                <a:ea typeface="HiraMinPro-W3"/>
                <a:cs typeface="HiraMinPro-W3"/>
                <a:sym typeface="HiraMinPro-W3"/>
              </a:rPr>
              <a:t>と言うもので、このレイヤーでは、画像の空間関係を学習します。</a:t>
            </a:r>
          </a:p>
          <a:p>
            <a:pPr lvl="0">
              <a:spcBef>
                <a:spcPts val="0"/>
              </a:spcBef>
              <a:buNone/>
            </a:pPr>
            <a:r>
              <a:t/>
            </a:r>
            <a:endParaRPr>
              <a:latin typeface="HiraMinPro-W3"/>
              <a:ea typeface="HiraMinPro-W3"/>
              <a:cs typeface="HiraMinPro-W3"/>
              <a:sym typeface="HiraMinPro-W3"/>
            </a:endParaRPr>
          </a:p>
          <a:p>
            <a:pPr lvl="0">
              <a:spcBef>
                <a:spcPts val="0"/>
              </a:spcBef>
              <a:buNone/>
            </a:pPr>
            <a:r>
              <a:rPr lang="ja">
                <a:latin typeface="HiraMinPro-W3"/>
                <a:ea typeface="HiraMinPro-W3"/>
                <a:cs typeface="HiraMinPro-W3"/>
                <a:sym typeface="HiraMinPro-W3"/>
              </a:rPr>
              <a:t>まず、ストライド1で3×3ブロックに対してコンボリューションをかけ、それによって得られた特徴をmax-poolingに通しています。</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