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7D6572C-05D7-40A3-9C9E-4E1A5897F169}">
  <a:tblStyle styleId="{27D6572C-05D7-40A3-9C9E-4E1A5897F169}"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0599428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2:</a:t>
            </a:r>
          </a:p>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GB"/>
              <a:t>iii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grpSp>
        <p:nvGrpSpPr>
          <p:cNvPr id="25" name="Shape 25"/>
          <p:cNvGrpSpPr/>
          <p:nvPr/>
        </p:nvGrpSpPr>
        <p:grpSpPr>
          <a:xfrm rot="10800000" flipH="1">
            <a:off x="0" y="-256"/>
            <a:ext cx="9162288" cy="4114897"/>
            <a:chOff x="-7937" y="4255637"/>
            <a:chExt cx="9144000" cy="2606675"/>
          </a:xfrm>
        </p:grpSpPr>
        <p:sp>
          <p:nvSpPr>
            <p:cNvPr id="26" name="Shape 26"/>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endParaRPr/>
            </a:p>
          </p:txBody>
        </p:sp>
        <p:sp>
          <p:nvSpPr>
            <p:cNvPr id="27" name="Shape 27"/>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endParaRPr/>
            </a:p>
          </p:txBody>
        </p:sp>
        <p:sp>
          <p:nvSpPr>
            <p:cNvPr id="28" name="Shape 28"/>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endParaRPr/>
            </a:p>
          </p:txBody>
        </p:sp>
        <p:sp>
          <p:nvSpPr>
            <p:cNvPr id="29" name="Shape 29"/>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30" name="Shape 30"/>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endParaRPr/>
            </a:p>
          </p:txBody>
        </p:sp>
        <p:sp>
          <p:nvSpPr>
            <p:cNvPr id="31" name="Shape 31"/>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endParaRPr/>
            </a:p>
          </p:txBody>
        </p:sp>
        <p:sp>
          <p:nvSpPr>
            <p:cNvPr id="32" name="Shape 32"/>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endParaRPr/>
            </a:p>
          </p:txBody>
        </p:sp>
        <p:sp>
          <p:nvSpPr>
            <p:cNvPr id="33" name="Shape 33"/>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endParaRPr/>
            </a:p>
          </p:txBody>
        </p:sp>
        <p:sp>
          <p:nvSpPr>
            <p:cNvPr id="34" name="Shape 34"/>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35" name="Shape 35"/>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endParaRPr/>
            </a:p>
          </p:txBody>
        </p:sp>
        <p:sp>
          <p:nvSpPr>
            <p:cNvPr id="36" name="Shape 36"/>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endParaRPr/>
            </a:p>
          </p:txBody>
        </p:sp>
        <p:sp>
          <p:nvSpPr>
            <p:cNvPr id="37" name="Shape 37"/>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endParaRPr/>
            </a:p>
          </p:txBody>
        </p:sp>
        <p:sp>
          <p:nvSpPr>
            <p:cNvPr id="38" name="Shape 38"/>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endParaRPr/>
            </a:p>
          </p:txBody>
        </p:sp>
        <p:sp>
          <p:nvSpPr>
            <p:cNvPr id="39" name="Shape 39"/>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endParaRPr/>
            </a:p>
          </p:txBody>
        </p:sp>
        <p:sp>
          <p:nvSpPr>
            <p:cNvPr id="40" name="Shape 40"/>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endParaRPr/>
            </a:p>
          </p:txBody>
        </p:sp>
        <p:sp>
          <p:nvSpPr>
            <p:cNvPr id="41" name="Shape 41"/>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endParaRPr/>
            </a:p>
          </p:txBody>
        </p:sp>
        <p:sp>
          <p:nvSpPr>
            <p:cNvPr id="42" name="Shape 42"/>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endParaRPr/>
            </a:p>
          </p:txBody>
        </p:sp>
        <p:sp>
          <p:nvSpPr>
            <p:cNvPr id="43" name="Shape 43"/>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44" name="Shape 44"/>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45" name="Shape 45"/>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46" name="Shape 46"/>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endParaRPr/>
            </a:p>
          </p:txBody>
        </p:sp>
        <p:sp>
          <p:nvSpPr>
            <p:cNvPr id="47" name="Shape 47"/>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endParaRPr/>
            </a:p>
          </p:txBody>
        </p:sp>
        <p:sp>
          <p:nvSpPr>
            <p:cNvPr id="48" name="Shape 48"/>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49" name="Shape 49"/>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50" name="Shape 50"/>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endParaRPr/>
            </a:p>
          </p:txBody>
        </p:sp>
        <p:sp>
          <p:nvSpPr>
            <p:cNvPr id="51" name="Shape 51"/>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endParaRPr/>
            </a:p>
          </p:txBody>
        </p:sp>
        <p:sp>
          <p:nvSpPr>
            <p:cNvPr id="52" name="Shape 52"/>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endParaRPr/>
            </a:p>
          </p:txBody>
        </p:sp>
        <p:sp>
          <p:nvSpPr>
            <p:cNvPr id="53" name="Shape 53"/>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54" name="Shape 54"/>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endParaRPr/>
            </a:p>
          </p:txBody>
        </p:sp>
        <p:sp>
          <p:nvSpPr>
            <p:cNvPr id="55" name="Shape 55"/>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56" name="Shape 56"/>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endParaRPr/>
            </a:p>
          </p:txBody>
        </p:sp>
      </p:grpSp>
      <p:sp>
        <p:nvSpPr>
          <p:cNvPr id="57" name="Shape 57"/>
          <p:cNvSpPr txBox="1">
            <a:spLocks noGrp="1"/>
          </p:cNvSpPr>
          <p:nvPr>
            <p:ph type="ctrTitle"/>
          </p:nvPr>
        </p:nvSpPr>
        <p:spPr>
          <a:xfrm>
            <a:off x="685800" y="2319514"/>
            <a:ext cx="7772400" cy="1650599"/>
          </a:xfrm>
          <a:prstGeom prst="rect">
            <a:avLst/>
          </a:prstGeom>
        </p:spPr>
        <p:txBody>
          <a:bodyPr lIns="91425" tIns="91425" rIns="91425" bIns="91425" anchor="b" anchorCtr="0"/>
          <a:lstStyle>
            <a:lvl1pPr algn="ctr">
              <a:buClr>
                <a:schemeClr val="lt2"/>
              </a:buClr>
              <a:defRPr>
                <a:solidFill>
                  <a:schemeClr val="lt2"/>
                </a:solidFill>
              </a:defRPr>
            </a:lvl1pPr>
            <a:lvl2pPr algn="ctr">
              <a:buClr>
                <a:schemeClr val="lt2"/>
              </a:buClr>
              <a:defRPr>
                <a:solidFill>
                  <a:schemeClr val="lt2"/>
                </a:solidFill>
              </a:defRPr>
            </a:lvl2pPr>
            <a:lvl3pPr algn="ctr">
              <a:buClr>
                <a:schemeClr val="lt2"/>
              </a:buClr>
              <a:defRPr>
                <a:solidFill>
                  <a:schemeClr val="lt2"/>
                </a:solidFill>
              </a:defRPr>
            </a:lvl3pPr>
            <a:lvl4pPr algn="ctr">
              <a:buClr>
                <a:schemeClr val="lt2"/>
              </a:buClr>
              <a:defRPr>
                <a:solidFill>
                  <a:schemeClr val="lt2"/>
                </a:solidFill>
              </a:defRPr>
            </a:lvl4pPr>
            <a:lvl5pPr algn="ctr">
              <a:buClr>
                <a:schemeClr val="lt2"/>
              </a:buClr>
              <a:defRPr>
                <a:solidFill>
                  <a:schemeClr val="lt2"/>
                </a:solidFill>
              </a:defRPr>
            </a:lvl5pPr>
            <a:lvl6pPr algn="ctr">
              <a:buClr>
                <a:schemeClr val="lt2"/>
              </a:buClr>
              <a:defRPr>
                <a:solidFill>
                  <a:schemeClr val="lt2"/>
                </a:solidFill>
              </a:defRPr>
            </a:lvl6pPr>
            <a:lvl7pPr algn="ctr">
              <a:buClr>
                <a:schemeClr val="lt2"/>
              </a:buClr>
              <a:defRPr>
                <a:solidFill>
                  <a:schemeClr val="lt2"/>
                </a:solidFill>
              </a:defRPr>
            </a:lvl7pPr>
            <a:lvl8pPr algn="ctr">
              <a:buClr>
                <a:schemeClr val="lt2"/>
              </a:buClr>
              <a:defRPr>
                <a:solidFill>
                  <a:schemeClr val="lt2"/>
                </a:solidFill>
              </a:defRPr>
            </a:lvl8pPr>
            <a:lvl9pPr algn="ctr">
              <a:buClr>
                <a:schemeClr val="lt2"/>
              </a:buClr>
              <a:defRPr>
                <a:solidFill>
                  <a:schemeClr val="lt2"/>
                </a:solidFill>
              </a:defRPr>
            </a:lvl9pPr>
          </a:lstStyle>
          <a:p>
            <a:endParaRPr/>
          </a:p>
        </p:txBody>
      </p:sp>
      <p:sp>
        <p:nvSpPr>
          <p:cNvPr id="58" name="Shape 58"/>
          <p:cNvSpPr txBox="1">
            <a:spLocks noGrp="1"/>
          </p:cNvSpPr>
          <p:nvPr>
            <p:ph type="subTitle" idx="1"/>
          </p:nvPr>
        </p:nvSpPr>
        <p:spPr>
          <a:xfrm>
            <a:off x="685800" y="4114800"/>
            <a:ext cx="7772400" cy="881999"/>
          </a:xfrm>
          <a:prstGeom prst="rect">
            <a:avLst/>
          </a:prstGeom>
        </p:spPr>
        <p:txBody>
          <a:bodyPr lIns="91425" tIns="91425" rIns="91425" bIns="91425" anchor="t" anchorCtr="0"/>
          <a:lstStyle>
            <a:lvl1pPr marL="0" indent="152400" algn="ctr">
              <a:spcBef>
                <a:spcPts val="0"/>
              </a:spcBef>
              <a:buSzPct val="100000"/>
              <a:buNone/>
              <a:defRPr sz="2400" i="1"/>
            </a:lvl1pPr>
            <a:lvl2pPr marL="0" indent="152400" algn="ctr">
              <a:spcBef>
                <a:spcPts val="0"/>
              </a:spcBef>
              <a:buNone/>
              <a:defRPr i="1"/>
            </a:lvl2pPr>
            <a:lvl3pPr marL="0" indent="152400" algn="ctr">
              <a:spcBef>
                <a:spcPts val="0"/>
              </a:spcBef>
              <a:buNone/>
              <a:defRPr i="1"/>
            </a:lvl3pPr>
            <a:lvl4pPr marL="0" indent="152400" algn="ctr">
              <a:spcBef>
                <a:spcPts val="0"/>
              </a:spcBef>
              <a:buSzPct val="100000"/>
              <a:buNone/>
              <a:defRPr sz="2400" i="1"/>
            </a:lvl4pPr>
            <a:lvl5pPr marL="0" indent="152400" algn="ctr">
              <a:spcBef>
                <a:spcPts val="0"/>
              </a:spcBef>
              <a:buSzPct val="100000"/>
              <a:buNone/>
              <a:defRPr sz="2400" i="1"/>
            </a:lvl5pPr>
            <a:lvl6pPr marL="0" indent="152400" algn="ctr">
              <a:spcBef>
                <a:spcPts val="0"/>
              </a:spcBef>
              <a:buSzPct val="100000"/>
              <a:buNone/>
              <a:defRPr sz="2400" i="1"/>
            </a:lvl6pPr>
            <a:lvl7pPr marL="0" indent="152400" algn="ctr">
              <a:spcBef>
                <a:spcPts val="0"/>
              </a:spcBef>
              <a:buSzPct val="100000"/>
              <a:buNone/>
              <a:defRPr sz="2400" i="1"/>
            </a:lvl7pPr>
            <a:lvl8pPr marL="0" indent="152400" algn="ctr">
              <a:spcBef>
                <a:spcPts val="0"/>
              </a:spcBef>
              <a:buSzPct val="100000"/>
              <a:buNone/>
              <a:defRPr sz="2400" i="1"/>
            </a:lvl8pPr>
            <a:lvl9pPr marL="0" indent="152400" algn="ctr">
              <a:spcBef>
                <a:spcPts val="0"/>
              </a:spcBef>
              <a:buSzPct val="100000"/>
              <a:buNone/>
              <a:defRPr sz="2400" i="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7504"/>
            <a:ext cx="8229600" cy="13925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1"/>
          </p:nvPr>
        </p:nvSpPr>
        <p:spPr>
          <a:xfrm>
            <a:off x="457200" y="1730374"/>
            <a:ext cx="8229600" cy="48374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7504"/>
            <a:ext cx="8229600" cy="13925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1"/>
          </p:nvPr>
        </p:nvSpPr>
        <p:spPr>
          <a:xfrm>
            <a:off x="457200" y="1730374"/>
            <a:ext cx="4041600" cy="48374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2"/>
          </p:nvPr>
        </p:nvSpPr>
        <p:spPr>
          <a:xfrm>
            <a:off x="4645148" y="1730374"/>
            <a:ext cx="4041600" cy="48374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7504"/>
            <a:ext cx="8229600" cy="13925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68"/>
        <p:cNvGrpSpPr/>
        <p:nvPr/>
      </p:nvGrpSpPr>
      <p:grpSpPr>
        <a:xfrm>
          <a:off x="0" y="0"/>
          <a:ext cx="0" cy="0"/>
          <a:chOff x="0" y="0"/>
          <a:chExt cx="0" cy="0"/>
        </a:xfrm>
      </p:grpSpPr>
      <p:grpSp>
        <p:nvGrpSpPr>
          <p:cNvPr id="69" name="Shape 69"/>
          <p:cNvGrpSpPr/>
          <p:nvPr/>
        </p:nvGrpSpPr>
        <p:grpSpPr>
          <a:xfrm>
            <a:off x="0" y="5442546"/>
            <a:ext cx="9162288" cy="1430803"/>
            <a:chOff x="-7937" y="4255637"/>
            <a:chExt cx="9144000" cy="2606675"/>
          </a:xfrm>
        </p:grpSpPr>
        <p:sp>
          <p:nvSpPr>
            <p:cNvPr id="70" name="Shape 70"/>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endParaRPr/>
            </a:p>
          </p:txBody>
        </p:sp>
        <p:sp>
          <p:nvSpPr>
            <p:cNvPr id="71" name="Shape 71"/>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endParaRPr/>
            </a:p>
          </p:txBody>
        </p:sp>
        <p:sp>
          <p:nvSpPr>
            <p:cNvPr id="72" name="Shape 72"/>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endParaRPr/>
            </a:p>
          </p:txBody>
        </p:sp>
        <p:sp>
          <p:nvSpPr>
            <p:cNvPr id="73" name="Shape 73"/>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74" name="Shape 74"/>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endParaRPr/>
            </a:p>
          </p:txBody>
        </p:sp>
        <p:sp>
          <p:nvSpPr>
            <p:cNvPr id="75" name="Shape 75"/>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endParaRPr/>
            </a:p>
          </p:txBody>
        </p:sp>
        <p:sp>
          <p:nvSpPr>
            <p:cNvPr id="76" name="Shape 76"/>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endParaRPr/>
            </a:p>
          </p:txBody>
        </p:sp>
        <p:sp>
          <p:nvSpPr>
            <p:cNvPr id="77" name="Shape 77"/>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endParaRPr/>
            </a:p>
          </p:txBody>
        </p:sp>
        <p:sp>
          <p:nvSpPr>
            <p:cNvPr id="78" name="Shape 78"/>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79" name="Shape 79"/>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endParaRPr/>
            </a:p>
          </p:txBody>
        </p:sp>
        <p:sp>
          <p:nvSpPr>
            <p:cNvPr id="80" name="Shape 80"/>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endParaRPr/>
            </a:p>
          </p:txBody>
        </p:sp>
        <p:sp>
          <p:nvSpPr>
            <p:cNvPr id="81" name="Shape 81"/>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endParaRPr/>
            </a:p>
          </p:txBody>
        </p:sp>
        <p:sp>
          <p:nvSpPr>
            <p:cNvPr id="82" name="Shape 82"/>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endParaRPr/>
            </a:p>
          </p:txBody>
        </p:sp>
        <p:sp>
          <p:nvSpPr>
            <p:cNvPr id="83" name="Shape 83"/>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endParaRPr/>
            </a:p>
          </p:txBody>
        </p:sp>
        <p:sp>
          <p:nvSpPr>
            <p:cNvPr id="84" name="Shape 84"/>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endParaRPr/>
            </a:p>
          </p:txBody>
        </p:sp>
        <p:sp>
          <p:nvSpPr>
            <p:cNvPr id="85" name="Shape 85"/>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endParaRPr/>
            </a:p>
          </p:txBody>
        </p:sp>
        <p:sp>
          <p:nvSpPr>
            <p:cNvPr id="86" name="Shape 86"/>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endParaRPr/>
            </a:p>
          </p:txBody>
        </p:sp>
        <p:sp>
          <p:nvSpPr>
            <p:cNvPr id="87" name="Shape 87"/>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88" name="Shape 88"/>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89" name="Shape 89"/>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90" name="Shape 90"/>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endParaRPr/>
            </a:p>
          </p:txBody>
        </p:sp>
        <p:sp>
          <p:nvSpPr>
            <p:cNvPr id="91" name="Shape 91"/>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endParaRPr/>
            </a:p>
          </p:txBody>
        </p:sp>
        <p:sp>
          <p:nvSpPr>
            <p:cNvPr id="92" name="Shape 92"/>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93" name="Shape 93"/>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94" name="Shape 94"/>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endParaRPr/>
            </a:p>
          </p:txBody>
        </p:sp>
        <p:sp>
          <p:nvSpPr>
            <p:cNvPr id="95" name="Shape 95"/>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endParaRPr/>
            </a:p>
          </p:txBody>
        </p:sp>
        <p:sp>
          <p:nvSpPr>
            <p:cNvPr id="96" name="Shape 96"/>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endParaRPr/>
            </a:p>
          </p:txBody>
        </p:sp>
        <p:sp>
          <p:nvSpPr>
            <p:cNvPr id="97" name="Shape 97"/>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endParaRPr/>
            </a:p>
          </p:txBody>
        </p:sp>
        <p:sp>
          <p:nvSpPr>
            <p:cNvPr id="98" name="Shape 98"/>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endParaRPr/>
            </a:p>
          </p:txBody>
        </p:sp>
        <p:sp>
          <p:nvSpPr>
            <p:cNvPr id="99" name="Shape 99"/>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endParaRPr/>
            </a:p>
          </p:txBody>
        </p:sp>
        <p:sp>
          <p:nvSpPr>
            <p:cNvPr id="100" name="Shape 100"/>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endParaRPr/>
            </a:p>
          </p:txBody>
        </p:sp>
      </p:grpSp>
      <p:sp>
        <p:nvSpPr>
          <p:cNvPr id="101" name="Shape 101"/>
          <p:cNvSpPr txBox="1">
            <a:spLocks noGrp="1"/>
          </p:cNvSpPr>
          <p:nvPr>
            <p:ph type="body" idx="1"/>
          </p:nvPr>
        </p:nvSpPr>
        <p:spPr>
          <a:xfrm>
            <a:off x="457200" y="5662087"/>
            <a:ext cx="8229600" cy="905699"/>
          </a:xfrm>
          <a:prstGeom prst="rect">
            <a:avLst/>
          </a:prstGeom>
        </p:spPr>
        <p:txBody>
          <a:bodyPr lIns="91425" tIns="91425" rIns="91425" bIns="91425" anchor="t" anchorCtr="0"/>
          <a:lstStyle>
            <a:lvl1pPr indent="152400" algn="ctr">
              <a:spcBef>
                <a:spcPts val="0"/>
              </a:spcBef>
              <a:buClr>
                <a:schemeClr val="lt2"/>
              </a:buClr>
              <a:buSzPct val="100000"/>
              <a:buNone/>
              <a:defRPr sz="2400" i="1">
                <a:solidFill>
                  <a:schemeClr val="lt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0"/>
            <a:ext cx="9159875" cy="6864683"/>
            <a:chOff x="0" y="0"/>
            <a:chExt cx="5770" cy="4324"/>
          </a:xfrm>
        </p:grpSpPr>
        <p:sp>
          <p:nvSpPr>
            <p:cNvPr id="6" name="Shape 6"/>
            <p:cNvSpPr/>
            <p:nvPr/>
          </p:nvSpPr>
          <p:spPr>
            <a:xfrm>
              <a:off x="69" y="91"/>
              <a:ext cx="5700" cy="4199"/>
            </a:xfrm>
            <a:prstGeom prst="rect">
              <a:avLst/>
            </a:prstGeom>
            <a:noFill/>
            <a:ln>
              <a:noFill/>
            </a:ln>
          </p:spPr>
          <p:txBody>
            <a:bodyPr lIns="91425" tIns="45700" rIns="91425" bIns="45700" anchor="t" anchorCtr="0">
              <a:noAutofit/>
            </a:bodyPr>
            <a:lstStyle/>
            <a:p>
              <a:endParaRPr/>
            </a:p>
          </p:txBody>
        </p:sp>
        <p:sp>
          <p:nvSpPr>
            <p:cNvPr id="7" name="Shape 7"/>
            <p:cNvSpPr/>
            <p:nvPr/>
          </p:nvSpPr>
          <p:spPr>
            <a:xfrm>
              <a:off x="0" y="0"/>
              <a:ext cx="5760" cy="4324"/>
            </a:xfrm>
            <a:custGeom>
              <a:avLst/>
              <a:gdLst/>
              <a:ahLst/>
              <a:cxnLst/>
              <a:rect l="0" t="0" r="0" b="0"/>
              <a:pathLst>
                <a:path w="5620" h="4138" extrusionOk="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ln>
              <a:noFill/>
            </a:ln>
          </p:spPr>
          <p:txBody>
            <a:bodyPr lIns="91425" tIns="45700" rIns="91425" bIns="45700" anchor="t" anchorCtr="0">
              <a:noAutofit/>
            </a:bodyPr>
            <a:lstStyle/>
            <a:p>
              <a:endParaRPr/>
            </a:p>
          </p:txBody>
        </p:sp>
      </p:grpSp>
      <p:grpSp>
        <p:nvGrpSpPr>
          <p:cNvPr id="8" name="Shape 8"/>
          <p:cNvGrpSpPr/>
          <p:nvPr/>
        </p:nvGrpSpPr>
        <p:grpSpPr>
          <a:xfrm>
            <a:off x="3175" y="609600"/>
            <a:ext cx="8302625" cy="3787775"/>
            <a:chOff x="3175" y="609600"/>
            <a:chExt cx="8302625" cy="3787775"/>
          </a:xfrm>
        </p:grpSpPr>
        <p:sp>
          <p:nvSpPr>
            <p:cNvPr id="9" name="Shape 9"/>
            <p:cNvSpPr/>
            <p:nvPr/>
          </p:nvSpPr>
          <p:spPr>
            <a:xfrm>
              <a:off x="5470525" y="609600"/>
              <a:ext cx="654050" cy="314325"/>
            </a:xfrm>
            <a:custGeom>
              <a:avLst/>
              <a:gdLst/>
              <a:ahLst/>
              <a:cxnLst/>
              <a:rect l="0" t="0" r="0" b="0"/>
              <a:pathLst>
                <a:path w="412" h="198" extrusionOk="0">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lIns="91425" tIns="45700" rIns="91425" bIns="45700" anchor="t" anchorCtr="0">
              <a:noAutofit/>
            </a:bodyPr>
            <a:lstStyle/>
            <a:p>
              <a:endParaRPr/>
            </a:p>
          </p:txBody>
        </p:sp>
        <p:sp>
          <p:nvSpPr>
            <p:cNvPr id="10" name="Shape 10"/>
            <p:cNvSpPr/>
            <p:nvPr/>
          </p:nvSpPr>
          <p:spPr>
            <a:xfrm>
              <a:off x="5959475" y="717550"/>
              <a:ext cx="225425" cy="95250"/>
            </a:xfrm>
            <a:custGeom>
              <a:avLst/>
              <a:gdLst/>
              <a:ahLst/>
              <a:cxnLst/>
              <a:rect l="0" t="0" r="0" b="0"/>
              <a:pathLst>
                <a:path w="142" h="60" extrusionOk="0">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lIns="91425" tIns="45700" rIns="91425" bIns="45700" anchor="t" anchorCtr="0">
              <a:noAutofit/>
            </a:bodyPr>
            <a:lstStyle/>
            <a:p>
              <a:endParaRPr/>
            </a:p>
          </p:txBody>
        </p:sp>
        <p:sp>
          <p:nvSpPr>
            <p:cNvPr id="11" name="Shape 11"/>
            <p:cNvSpPr/>
            <p:nvPr/>
          </p:nvSpPr>
          <p:spPr>
            <a:xfrm>
              <a:off x="4775200" y="2952750"/>
              <a:ext cx="60325" cy="15875"/>
            </a:xfrm>
            <a:custGeom>
              <a:avLst/>
              <a:gdLst/>
              <a:ahLst/>
              <a:cxnLst/>
              <a:rect l="0" t="0" r="0" b="0"/>
              <a:pathLst>
                <a:path w="38" h="10" extrusionOk="0">
                  <a:moveTo>
                    <a:pt x="34" y="8"/>
                  </a:moveTo>
                  <a:lnTo>
                    <a:pt x="38" y="0"/>
                  </a:lnTo>
                  <a:lnTo>
                    <a:pt x="0" y="10"/>
                  </a:lnTo>
                  <a:lnTo>
                    <a:pt x="34" y="8"/>
                  </a:lnTo>
                  <a:close/>
                </a:path>
              </a:pathLst>
            </a:custGeom>
            <a:solidFill>
              <a:srgbClr val="ECECEC"/>
            </a:solidFill>
            <a:ln>
              <a:noFill/>
            </a:ln>
          </p:spPr>
          <p:txBody>
            <a:bodyPr lIns="91425" tIns="45700" rIns="91425" bIns="45700" anchor="t" anchorCtr="0">
              <a:noAutofit/>
            </a:bodyPr>
            <a:lstStyle/>
            <a:p>
              <a:endParaRPr/>
            </a:p>
          </p:txBody>
        </p:sp>
        <p:sp>
          <p:nvSpPr>
            <p:cNvPr id="12" name="Shape 12"/>
            <p:cNvSpPr/>
            <p:nvPr/>
          </p:nvSpPr>
          <p:spPr>
            <a:xfrm>
              <a:off x="6705600" y="622300"/>
              <a:ext cx="1600200" cy="771525"/>
            </a:xfrm>
            <a:custGeom>
              <a:avLst/>
              <a:gdLst/>
              <a:ahLst/>
              <a:cxnLst/>
              <a:rect l="0" t="0" r="0" b="0"/>
              <a:pathLst>
                <a:path w="1008" h="486" extrusionOk="0">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lIns="91425" tIns="45700" rIns="91425" bIns="45700" anchor="t" anchorCtr="0">
              <a:noAutofit/>
            </a:bodyPr>
            <a:lstStyle/>
            <a:p>
              <a:endParaRPr/>
            </a:p>
          </p:txBody>
        </p:sp>
        <p:sp>
          <p:nvSpPr>
            <p:cNvPr id="13" name="Shape 13"/>
            <p:cNvSpPr/>
            <p:nvPr/>
          </p:nvSpPr>
          <p:spPr>
            <a:xfrm>
              <a:off x="6604000" y="2200275"/>
              <a:ext cx="200025" cy="15875"/>
            </a:xfrm>
            <a:custGeom>
              <a:avLst/>
              <a:gdLst/>
              <a:ahLst/>
              <a:cxnLst/>
              <a:rect l="0" t="0" r="0" b="0"/>
              <a:pathLst>
                <a:path w="126" h="10" extrusionOk="0">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lIns="91425" tIns="45700" rIns="91425" bIns="45700" anchor="t" anchorCtr="0">
              <a:noAutofit/>
            </a:bodyPr>
            <a:lstStyle/>
            <a:p>
              <a:endParaRPr/>
            </a:p>
          </p:txBody>
        </p:sp>
        <p:sp>
          <p:nvSpPr>
            <p:cNvPr id="14" name="Shape 14"/>
            <p:cNvSpPr/>
            <p:nvPr/>
          </p:nvSpPr>
          <p:spPr>
            <a:xfrm>
              <a:off x="6530975" y="2206625"/>
              <a:ext cx="228600" cy="53975"/>
            </a:xfrm>
            <a:custGeom>
              <a:avLst/>
              <a:gdLst/>
              <a:ahLst/>
              <a:cxnLst/>
              <a:rect l="0" t="0" r="0" b="0"/>
              <a:pathLst>
                <a:path w="144" h="34" extrusionOk="0">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lIns="91425" tIns="45700" rIns="91425" bIns="45700" anchor="t" anchorCtr="0">
              <a:noAutofit/>
            </a:bodyPr>
            <a:lstStyle/>
            <a:p>
              <a:endParaRPr/>
            </a:p>
          </p:txBody>
        </p:sp>
        <p:sp>
          <p:nvSpPr>
            <p:cNvPr id="15" name="Shape 15"/>
            <p:cNvSpPr/>
            <p:nvPr/>
          </p:nvSpPr>
          <p:spPr>
            <a:xfrm>
              <a:off x="6200775" y="2482850"/>
              <a:ext cx="444500" cy="66675"/>
            </a:xfrm>
            <a:custGeom>
              <a:avLst/>
              <a:gdLst/>
              <a:ahLst/>
              <a:cxnLst/>
              <a:rect l="0" t="0" r="0" b="0"/>
              <a:pathLst>
                <a:path w="280" h="42" extrusionOk="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lIns="91425" tIns="45700" rIns="91425" bIns="45700" anchor="t" anchorCtr="0">
              <a:noAutofit/>
            </a:bodyPr>
            <a:lstStyle/>
            <a:p>
              <a:endParaRPr/>
            </a:p>
          </p:txBody>
        </p:sp>
        <p:sp>
          <p:nvSpPr>
            <p:cNvPr id="16" name="Shape 16"/>
            <p:cNvSpPr/>
            <p:nvPr/>
          </p:nvSpPr>
          <p:spPr>
            <a:xfrm>
              <a:off x="6610350" y="2260600"/>
              <a:ext cx="107950" cy="19050"/>
            </a:xfrm>
            <a:custGeom>
              <a:avLst/>
              <a:gdLst/>
              <a:ahLst/>
              <a:cxnLst/>
              <a:rect l="0" t="0" r="0" b="0"/>
              <a:pathLst>
                <a:path w="68" h="12" extrusionOk="0">
                  <a:moveTo>
                    <a:pt x="40" y="12"/>
                  </a:moveTo>
                  <a:lnTo>
                    <a:pt x="68" y="0"/>
                  </a:lnTo>
                  <a:lnTo>
                    <a:pt x="68" y="0"/>
                  </a:lnTo>
                  <a:lnTo>
                    <a:pt x="0" y="2"/>
                  </a:lnTo>
                  <a:lnTo>
                    <a:pt x="40" y="12"/>
                  </a:lnTo>
                  <a:close/>
                </a:path>
              </a:pathLst>
            </a:custGeom>
            <a:solidFill>
              <a:srgbClr val="ECECEC"/>
            </a:solidFill>
            <a:ln>
              <a:noFill/>
            </a:ln>
          </p:spPr>
          <p:txBody>
            <a:bodyPr lIns="91425" tIns="45700" rIns="91425" bIns="45700" anchor="t" anchorCtr="0">
              <a:noAutofit/>
            </a:bodyPr>
            <a:lstStyle/>
            <a:p>
              <a:endParaRPr/>
            </a:p>
          </p:txBody>
        </p:sp>
        <p:sp>
          <p:nvSpPr>
            <p:cNvPr id="17" name="Shape 17"/>
            <p:cNvSpPr/>
            <p:nvPr/>
          </p:nvSpPr>
          <p:spPr>
            <a:xfrm>
              <a:off x="6880225" y="2025650"/>
              <a:ext cx="180975" cy="95250"/>
            </a:xfrm>
            <a:custGeom>
              <a:avLst/>
              <a:gdLst/>
              <a:ahLst/>
              <a:cxnLst/>
              <a:rect l="0" t="0" r="0" b="0"/>
              <a:pathLst>
                <a:path w="114" h="60" extrusionOk="0">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lIns="91425" tIns="45700" rIns="91425" bIns="45700" anchor="t" anchorCtr="0">
              <a:noAutofit/>
            </a:bodyPr>
            <a:lstStyle/>
            <a:p>
              <a:endParaRPr/>
            </a:p>
          </p:txBody>
        </p:sp>
        <p:sp>
          <p:nvSpPr>
            <p:cNvPr id="18" name="Shape 18"/>
            <p:cNvSpPr/>
            <p:nvPr/>
          </p:nvSpPr>
          <p:spPr>
            <a:xfrm>
              <a:off x="6581775" y="1924050"/>
              <a:ext cx="533400" cy="104775"/>
            </a:xfrm>
            <a:custGeom>
              <a:avLst/>
              <a:gdLst/>
              <a:ahLst/>
              <a:cxnLst/>
              <a:rect l="0" t="0" r="0" b="0"/>
              <a:pathLst>
                <a:path w="336" h="66" extrusionOk="0">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lIns="91425" tIns="45700" rIns="91425" bIns="45700" anchor="t" anchorCtr="0">
              <a:noAutofit/>
            </a:bodyPr>
            <a:lstStyle/>
            <a:p>
              <a:endParaRPr/>
            </a:p>
          </p:txBody>
        </p:sp>
        <p:sp>
          <p:nvSpPr>
            <p:cNvPr id="19" name="Shape 19"/>
            <p:cNvSpPr/>
            <p:nvPr/>
          </p:nvSpPr>
          <p:spPr>
            <a:xfrm>
              <a:off x="6661150" y="1730375"/>
              <a:ext cx="815975" cy="257175"/>
            </a:xfrm>
            <a:custGeom>
              <a:avLst/>
              <a:gdLst/>
              <a:ahLst/>
              <a:cxnLst/>
              <a:rect l="0" t="0" r="0" b="0"/>
              <a:pathLst>
                <a:path w="514" h="162" extrusionOk="0">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lIns="91425" tIns="45700" rIns="91425" bIns="45700" anchor="t" anchorCtr="0">
              <a:noAutofit/>
            </a:bodyPr>
            <a:lstStyle/>
            <a:p>
              <a:endParaRPr/>
            </a:p>
          </p:txBody>
        </p:sp>
        <p:sp>
          <p:nvSpPr>
            <p:cNvPr id="20" name="Shape 20"/>
            <p:cNvSpPr/>
            <p:nvPr/>
          </p:nvSpPr>
          <p:spPr>
            <a:xfrm>
              <a:off x="3733800" y="3667125"/>
              <a:ext cx="139700" cy="31750"/>
            </a:xfrm>
            <a:custGeom>
              <a:avLst/>
              <a:gdLst/>
              <a:ahLst/>
              <a:cxnLst/>
              <a:rect l="0" t="0" r="0" b="0"/>
              <a:pathLst>
                <a:path w="88" h="20" extrusionOk="0">
                  <a:moveTo>
                    <a:pt x="0" y="18"/>
                  </a:moveTo>
                  <a:lnTo>
                    <a:pt x="0" y="18"/>
                  </a:lnTo>
                  <a:lnTo>
                    <a:pt x="88" y="20"/>
                  </a:lnTo>
                  <a:lnTo>
                    <a:pt x="88" y="20"/>
                  </a:lnTo>
                  <a:lnTo>
                    <a:pt x="24" y="0"/>
                  </a:lnTo>
                  <a:lnTo>
                    <a:pt x="0" y="18"/>
                  </a:lnTo>
                  <a:close/>
                </a:path>
              </a:pathLst>
            </a:custGeom>
            <a:solidFill>
              <a:srgbClr val="ECECEC"/>
            </a:solidFill>
            <a:ln>
              <a:noFill/>
            </a:ln>
          </p:spPr>
          <p:txBody>
            <a:bodyPr lIns="91425" tIns="45700" rIns="91425" bIns="45700" anchor="t" anchorCtr="0">
              <a:noAutofit/>
            </a:bodyPr>
            <a:lstStyle/>
            <a:p>
              <a:endParaRPr/>
            </a:p>
          </p:txBody>
        </p:sp>
        <p:sp>
          <p:nvSpPr>
            <p:cNvPr id="21" name="Shape 21"/>
            <p:cNvSpPr/>
            <p:nvPr/>
          </p:nvSpPr>
          <p:spPr>
            <a:xfrm>
              <a:off x="3175" y="812800"/>
              <a:ext cx="6886575" cy="3584575"/>
            </a:xfrm>
            <a:custGeom>
              <a:avLst/>
              <a:gdLst/>
              <a:ahLst/>
              <a:cxnLst/>
              <a:rect l="0" t="0" r="0" b="0"/>
              <a:pathLst>
                <a:path w="4338" h="2258" extrusionOk="0">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lIns="91425" tIns="45700" rIns="91425" bIns="45700" anchor="t" anchorCtr="0">
              <a:noAutofit/>
            </a:bodyPr>
            <a:lstStyle/>
            <a:p>
              <a:endParaRPr/>
            </a:p>
          </p:txBody>
        </p:sp>
      </p:grpSp>
      <p:sp>
        <p:nvSpPr>
          <p:cNvPr id="22" name="Shape 22"/>
          <p:cNvSpPr txBox="1">
            <a:spLocks noGrp="1"/>
          </p:cNvSpPr>
          <p:nvPr>
            <p:ph type="title"/>
          </p:nvPr>
        </p:nvSpPr>
        <p:spPr>
          <a:xfrm>
            <a:off x="457200" y="207504"/>
            <a:ext cx="8229600" cy="1392599"/>
          </a:xfrm>
          <a:prstGeom prst="rect">
            <a:avLst/>
          </a:prstGeom>
        </p:spPr>
        <p:txBody>
          <a:bodyPr lIns="91425" tIns="91425" rIns="91425" bIns="91425" anchor="b" anchorCtr="0"/>
          <a:lstStyle>
            <a:lvl1pPr marL="0" indent="304800">
              <a:buClr>
                <a:schemeClr val="dk2"/>
              </a:buClr>
              <a:buSzPct val="100000"/>
              <a:buFont typeface="Georgia"/>
              <a:buNone/>
              <a:defRPr sz="4800">
                <a:solidFill>
                  <a:schemeClr val="dk2"/>
                </a:solidFill>
                <a:latin typeface="Georgia"/>
                <a:ea typeface="Georgia"/>
                <a:cs typeface="Georgia"/>
                <a:sym typeface="Georgia"/>
              </a:defRPr>
            </a:lvl1pPr>
            <a:lvl2pPr marL="0" indent="304800">
              <a:buClr>
                <a:schemeClr val="dk2"/>
              </a:buClr>
              <a:buSzPct val="100000"/>
              <a:buFont typeface="Georgia"/>
              <a:buNone/>
              <a:defRPr sz="4800">
                <a:solidFill>
                  <a:schemeClr val="dk2"/>
                </a:solidFill>
                <a:latin typeface="Georgia"/>
                <a:ea typeface="Georgia"/>
                <a:cs typeface="Georgia"/>
                <a:sym typeface="Georgia"/>
              </a:defRPr>
            </a:lvl2pPr>
            <a:lvl3pPr marL="0" indent="304800">
              <a:buClr>
                <a:schemeClr val="dk2"/>
              </a:buClr>
              <a:buSzPct val="100000"/>
              <a:buFont typeface="Georgia"/>
              <a:buNone/>
              <a:defRPr sz="4800">
                <a:solidFill>
                  <a:schemeClr val="dk2"/>
                </a:solidFill>
                <a:latin typeface="Georgia"/>
                <a:ea typeface="Georgia"/>
                <a:cs typeface="Georgia"/>
                <a:sym typeface="Georgia"/>
              </a:defRPr>
            </a:lvl3pPr>
            <a:lvl4pPr marL="0" indent="304800">
              <a:buClr>
                <a:schemeClr val="dk2"/>
              </a:buClr>
              <a:buSzPct val="100000"/>
              <a:buFont typeface="Georgia"/>
              <a:buNone/>
              <a:defRPr sz="4800">
                <a:solidFill>
                  <a:schemeClr val="dk2"/>
                </a:solidFill>
                <a:latin typeface="Georgia"/>
                <a:ea typeface="Georgia"/>
                <a:cs typeface="Georgia"/>
                <a:sym typeface="Georgia"/>
              </a:defRPr>
            </a:lvl4pPr>
            <a:lvl5pPr marL="0" indent="304800">
              <a:buClr>
                <a:schemeClr val="dk2"/>
              </a:buClr>
              <a:buSzPct val="100000"/>
              <a:buFont typeface="Georgia"/>
              <a:buNone/>
              <a:defRPr sz="4800">
                <a:solidFill>
                  <a:schemeClr val="dk2"/>
                </a:solidFill>
                <a:latin typeface="Georgia"/>
                <a:ea typeface="Georgia"/>
                <a:cs typeface="Georgia"/>
                <a:sym typeface="Georgia"/>
              </a:defRPr>
            </a:lvl5pPr>
            <a:lvl6pPr marL="0" indent="304800">
              <a:buClr>
                <a:schemeClr val="dk2"/>
              </a:buClr>
              <a:buSzPct val="100000"/>
              <a:buFont typeface="Georgia"/>
              <a:buNone/>
              <a:defRPr sz="4800">
                <a:solidFill>
                  <a:schemeClr val="dk2"/>
                </a:solidFill>
                <a:latin typeface="Georgia"/>
                <a:ea typeface="Georgia"/>
                <a:cs typeface="Georgia"/>
                <a:sym typeface="Georgia"/>
              </a:defRPr>
            </a:lvl6pPr>
            <a:lvl7pPr marL="0" indent="304800">
              <a:buClr>
                <a:schemeClr val="dk2"/>
              </a:buClr>
              <a:buSzPct val="100000"/>
              <a:buFont typeface="Georgia"/>
              <a:buNone/>
              <a:defRPr sz="4800">
                <a:solidFill>
                  <a:schemeClr val="dk2"/>
                </a:solidFill>
                <a:latin typeface="Georgia"/>
                <a:ea typeface="Georgia"/>
                <a:cs typeface="Georgia"/>
                <a:sym typeface="Georgia"/>
              </a:defRPr>
            </a:lvl7pPr>
            <a:lvl8pPr marL="0" indent="304800">
              <a:buClr>
                <a:schemeClr val="dk2"/>
              </a:buClr>
              <a:buSzPct val="100000"/>
              <a:buFont typeface="Georgia"/>
              <a:buNone/>
              <a:defRPr sz="4800">
                <a:solidFill>
                  <a:schemeClr val="dk2"/>
                </a:solidFill>
                <a:latin typeface="Georgia"/>
                <a:ea typeface="Georgia"/>
                <a:cs typeface="Georgia"/>
                <a:sym typeface="Georgia"/>
              </a:defRPr>
            </a:lvl8pPr>
            <a:lvl9pPr marL="0" indent="304800">
              <a:buClr>
                <a:schemeClr val="dk2"/>
              </a:buClr>
              <a:buSzPct val="100000"/>
              <a:buFont typeface="Georgia"/>
              <a:buNone/>
              <a:defRPr sz="4800">
                <a:solidFill>
                  <a:schemeClr val="dk2"/>
                </a:solidFill>
                <a:latin typeface="Georgia"/>
                <a:ea typeface="Georgia"/>
                <a:cs typeface="Georgia"/>
                <a:sym typeface="Georgia"/>
              </a:defRPr>
            </a:lvl9pPr>
          </a:lstStyle>
          <a:p>
            <a:endParaRPr/>
          </a:p>
        </p:txBody>
      </p:sp>
      <p:sp>
        <p:nvSpPr>
          <p:cNvPr id="23" name="Shape 23"/>
          <p:cNvSpPr txBox="1">
            <a:spLocks noGrp="1"/>
          </p:cNvSpPr>
          <p:nvPr>
            <p:ph type="body" idx="1"/>
          </p:nvPr>
        </p:nvSpPr>
        <p:spPr>
          <a:xfrm>
            <a:off x="457200" y="1730374"/>
            <a:ext cx="8229600" cy="4837499"/>
          </a:xfrm>
          <a:prstGeom prst="rect">
            <a:avLst/>
          </a:prstGeom>
        </p:spPr>
        <p:txBody>
          <a:bodyPr lIns="91425" tIns="91425" rIns="91425" bIns="91425" anchor="t" anchorCtr="0"/>
          <a:lstStyle>
            <a:lvl1pPr marL="342900" indent="-152400">
              <a:spcBef>
                <a:spcPts val="600"/>
              </a:spcBef>
              <a:buClr>
                <a:schemeClr val="dk2"/>
              </a:buClr>
              <a:buSzPct val="100000"/>
              <a:buFont typeface="Georgia"/>
              <a:defRPr sz="3000">
                <a:solidFill>
                  <a:schemeClr val="dk2"/>
                </a:solidFill>
                <a:latin typeface="Georgia"/>
                <a:ea typeface="Georgia"/>
                <a:cs typeface="Georgia"/>
                <a:sym typeface="Georgia"/>
              </a:defRPr>
            </a:lvl1pPr>
            <a:lvl2pPr marL="742950" indent="-133350">
              <a:spcBef>
                <a:spcPts val="480"/>
              </a:spcBef>
              <a:buClr>
                <a:schemeClr val="dk2"/>
              </a:buClr>
              <a:buSzPct val="100000"/>
              <a:buFont typeface="Georgia"/>
              <a:defRPr sz="2400">
                <a:solidFill>
                  <a:schemeClr val="dk2"/>
                </a:solidFill>
                <a:latin typeface="Georgia"/>
                <a:ea typeface="Georgia"/>
                <a:cs typeface="Georgia"/>
                <a:sym typeface="Georgia"/>
              </a:defRPr>
            </a:lvl2pPr>
            <a:lvl3pPr marL="1143000" indent="-76200">
              <a:spcBef>
                <a:spcPts val="480"/>
              </a:spcBef>
              <a:buClr>
                <a:schemeClr val="dk2"/>
              </a:buClr>
              <a:buSzPct val="100000"/>
              <a:buFont typeface="Georgia"/>
              <a:defRPr sz="2400">
                <a:solidFill>
                  <a:schemeClr val="dk2"/>
                </a:solidFill>
                <a:latin typeface="Georgia"/>
                <a:ea typeface="Georgia"/>
                <a:cs typeface="Georgia"/>
                <a:sym typeface="Georgia"/>
              </a:defRPr>
            </a:lvl3pPr>
            <a:lvl4pPr marL="1600200" indent="-114300">
              <a:spcBef>
                <a:spcPts val="360"/>
              </a:spcBef>
              <a:buClr>
                <a:schemeClr val="dk2"/>
              </a:buClr>
              <a:buSzPct val="100000"/>
              <a:buFont typeface="Georgia"/>
              <a:defRPr sz="1800">
                <a:solidFill>
                  <a:schemeClr val="dk2"/>
                </a:solidFill>
                <a:latin typeface="Georgia"/>
                <a:ea typeface="Georgia"/>
                <a:cs typeface="Georgia"/>
                <a:sym typeface="Georgia"/>
              </a:defRPr>
            </a:lvl4pPr>
            <a:lvl5pPr marL="2057400" indent="-114300">
              <a:spcBef>
                <a:spcPts val="360"/>
              </a:spcBef>
              <a:buClr>
                <a:schemeClr val="dk2"/>
              </a:buClr>
              <a:buSzPct val="100000"/>
              <a:buFont typeface="Georgia"/>
              <a:defRPr sz="1800">
                <a:solidFill>
                  <a:schemeClr val="dk2"/>
                </a:solidFill>
                <a:latin typeface="Georgia"/>
                <a:ea typeface="Georgia"/>
                <a:cs typeface="Georgia"/>
                <a:sym typeface="Georgia"/>
              </a:defRPr>
            </a:lvl5pPr>
            <a:lvl6pPr marL="2514600" indent="-114300">
              <a:spcBef>
                <a:spcPts val="360"/>
              </a:spcBef>
              <a:buClr>
                <a:schemeClr val="dk2"/>
              </a:buClr>
              <a:buSzPct val="100000"/>
              <a:buFont typeface="Georgia"/>
              <a:defRPr sz="1800">
                <a:solidFill>
                  <a:schemeClr val="dk2"/>
                </a:solidFill>
                <a:latin typeface="Georgia"/>
                <a:ea typeface="Georgia"/>
                <a:cs typeface="Georgia"/>
                <a:sym typeface="Georgia"/>
              </a:defRPr>
            </a:lvl6pPr>
            <a:lvl7pPr marL="2971800" indent="-114300">
              <a:spcBef>
                <a:spcPts val="360"/>
              </a:spcBef>
              <a:buClr>
                <a:schemeClr val="dk2"/>
              </a:buClr>
              <a:buSzPct val="100000"/>
              <a:buFont typeface="Georgia"/>
              <a:defRPr sz="1800">
                <a:solidFill>
                  <a:schemeClr val="dk2"/>
                </a:solidFill>
                <a:latin typeface="Georgia"/>
                <a:ea typeface="Georgia"/>
                <a:cs typeface="Georgia"/>
                <a:sym typeface="Georgia"/>
              </a:defRPr>
            </a:lvl7pPr>
            <a:lvl8pPr marL="3429000" indent="-114300">
              <a:spcBef>
                <a:spcPts val="360"/>
              </a:spcBef>
              <a:buClr>
                <a:schemeClr val="dk2"/>
              </a:buClr>
              <a:buSzPct val="100000"/>
              <a:buFont typeface="Georgia"/>
              <a:defRPr sz="1800">
                <a:solidFill>
                  <a:schemeClr val="dk2"/>
                </a:solidFill>
                <a:latin typeface="Georgia"/>
                <a:ea typeface="Georgia"/>
                <a:cs typeface="Georgia"/>
                <a:sym typeface="Georgia"/>
              </a:defRPr>
            </a:lvl8pPr>
            <a:lvl9pPr marL="3886200" indent="-114300">
              <a:spcBef>
                <a:spcPts val="360"/>
              </a:spcBef>
              <a:buClr>
                <a:schemeClr val="dk2"/>
              </a:buClr>
              <a:buSzPct val="100000"/>
              <a:buFont typeface="Georgia"/>
              <a:defRPr sz="1800">
                <a:solidFill>
                  <a:schemeClr val="dk2"/>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319514"/>
            <a:ext cx="7772400" cy="1650599"/>
          </a:xfrm>
          <a:prstGeom prst="rect">
            <a:avLst/>
          </a:prstGeom>
        </p:spPr>
        <p:txBody>
          <a:bodyPr lIns="91425" tIns="91425" rIns="91425" bIns="91425" anchor="b" anchorCtr="0">
            <a:noAutofit/>
          </a:bodyPr>
          <a:lstStyle/>
          <a:p>
            <a:pPr>
              <a:buNone/>
            </a:pPr>
            <a:r>
              <a:rPr lang="en-GB"/>
              <a:t>Programming Paradigms</a:t>
            </a:r>
          </a:p>
        </p:txBody>
      </p:sp>
      <p:sp>
        <p:nvSpPr>
          <p:cNvPr id="105" name="Shape 105"/>
          <p:cNvSpPr txBox="1">
            <a:spLocks noGrp="1"/>
          </p:cNvSpPr>
          <p:nvPr>
            <p:ph type="subTitle" idx="1"/>
          </p:nvPr>
        </p:nvSpPr>
        <p:spPr>
          <a:xfrm>
            <a:off x="685800" y="4114800"/>
            <a:ext cx="7772400" cy="881999"/>
          </a:xfrm>
          <a:prstGeom prst="rect">
            <a:avLst/>
          </a:prstGeom>
        </p:spPr>
        <p:txBody>
          <a:bodyPr lIns="91425" tIns="91425" rIns="91425" bIns="91425" anchor="t" anchorCtr="0">
            <a:noAutofit/>
          </a:bodyPr>
          <a:lstStyle/>
          <a:p>
            <a:pPr>
              <a:buNone/>
            </a:pPr>
            <a:r>
              <a:rPr lang="en-GB"/>
              <a:t>By Tyler Smith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1. String</a:t>
            </a:r>
          </a:p>
        </p:txBody>
      </p:sp>
      <p:sp>
        <p:nvSpPr>
          <p:cNvPr id="159" name="Shape 159"/>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a:t>A string is a list of characters. This is how to define a string in Python:</a:t>
            </a:r>
          </a:p>
          <a:p>
            <a:endParaRPr lang="en-GB"/>
          </a:p>
          <a:p>
            <a:pPr lvl="0" rtl="0">
              <a:buNone/>
            </a:pPr>
            <a:r>
              <a:rPr lang="en-GB"/>
              <a:t>mystring = ‘Hello World’</a:t>
            </a:r>
          </a:p>
          <a:p>
            <a:endParaRPr lang="en-GB"/>
          </a:p>
          <a:p>
            <a:pPr>
              <a:buNone/>
            </a:pPr>
            <a:r>
              <a:rPr lang="en-GB"/>
              <a:t>A string is a list of characters. Strings are iterable, and can be used in an array of functions. Strings in the Python interpreter can be of almost any size due to Python’s modern architecture.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2. Integer</a:t>
            </a:r>
          </a:p>
        </p:txBody>
      </p:sp>
      <p:sp>
        <p:nvSpPr>
          <p:cNvPr id="165" name="Shape 165"/>
          <p:cNvSpPr txBox="1">
            <a:spLocks noGrp="1"/>
          </p:cNvSpPr>
          <p:nvPr>
            <p:ph type="body" idx="1"/>
          </p:nvPr>
        </p:nvSpPr>
        <p:spPr>
          <a:xfrm>
            <a:off x="457200" y="1527950"/>
            <a:ext cx="8229600" cy="5039999"/>
          </a:xfrm>
          <a:prstGeom prst="rect">
            <a:avLst/>
          </a:prstGeom>
        </p:spPr>
        <p:txBody>
          <a:bodyPr lIns="91425" tIns="91425" rIns="91425" bIns="91425" anchor="t" anchorCtr="0">
            <a:noAutofit/>
          </a:bodyPr>
          <a:lstStyle/>
          <a:p>
            <a:pPr lvl="0" rtl="0">
              <a:buNone/>
            </a:pPr>
            <a:r>
              <a:rPr lang="en-GB"/>
              <a:t>An integer is another term for ‘Whole number’. Here’s and example of defining an integer in PHP:</a:t>
            </a:r>
          </a:p>
          <a:p>
            <a:endParaRPr lang="en-GB"/>
          </a:p>
          <a:p>
            <a:pPr lvl="0" rtl="0">
              <a:buNone/>
            </a:pPr>
            <a:r>
              <a:rPr lang="en-GB"/>
              <a:t>$myinteger = 10;</a:t>
            </a:r>
          </a:p>
          <a:p>
            <a:endParaRPr lang="en-GB"/>
          </a:p>
          <a:p>
            <a:pPr lvl="0" rtl="0">
              <a:buNone/>
            </a:pPr>
            <a:r>
              <a:rPr lang="en-GB"/>
              <a:t>An integer is another term for ‘Whole number’. Integers aren’t iterable, but they can be used in various maths functions, such as adding, multiplying and more. PHP also has modern arch, so integers can be of almost any length.</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3. Float</a:t>
            </a:r>
          </a:p>
        </p:txBody>
      </p:sp>
      <p:sp>
        <p:nvSpPr>
          <p:cNvPr id="171" name="Shape 171"/>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a:t>A float type is a number with decimal places. This how to define a floating point in NASM x86 assembly syntax:</a:t>
            </a:r>
          </a:p>
          <a:p>
            <a:endParaRPr lang="en-GB"/>
          </a:p>
          <a:p>
            <a:pPr lvl="0" rtl="0">
              <a:buNone/>
            </a:pPr>
            <a:r>
              <a:rPr lang="en-GB" sz="1800"/>
              <a:t>global _start</a:t>
            </a:r>
          </a:p>
          <a:p>
            <a:pPr lvl="0" rtl="0">
              <a:buNone/>
            </a:pPr>
            <a:r>
              <a:rPr lang="en-GB" sz="1800"/>
              <a:t>section .data</a:t>
            </a:r>
            <a:br>
              <a:rPr lang="en-GB" sz="1800"/>
            </a:br>
            <a:r>
              <a:rPr lang="en-GB" sz="1800"/>
              <a:t>    val: dq 123.45</a:t>
            </a:r>
          </a:p>
          <a:p>
            <a:endParaRPr lang="en-GB" sz="1800"/>
          </a:p>
          <a:p>
            <a:pPr lvl="0" rtl="0">
              <a:buClr>
                <a:schemeClr val="dk1"/>
              </a:buClr>
              <a:buSzPct val="45833"/>
              <a:buFont typeface="Arial"/>
              <a:buNone/>
            </a:pPr>
            <a:r>
              <a:rPr lang="en-GB" sz="2400"/>
              <a:t>Floating point numbers are useful for data presentation. Note: Floating point numbers are never accurate. Assembly can buffer memory in any size, as the language is almost the lowest of levels.</a:t>
            </a:r>
          </a:p>
          <a:p>
            <a:endParaRPr lang="en-GB"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4. Boolean</a:t>
            </a:r>
          </a:p>
        </p:txBody>
      </p:sp>
      <p:sp>
        <p:nvSpPr>
          <p:cNvPr id="177" name="Shape 177"/>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a:t>A boolean value is a variable that can only be in two forms. Usually ‘true’ or ‘false’, but can be ‘0’ or ‘1’. This is an example of setting a boolean in JavaScript:</a:t>
            </a:r>
          </a:p>
          <a:p>
            <a:endParaRPr lang="en-GB"/>
          </a:p>
          <a:p>
            <a:pPr lvl="0" rtl="0">
              <a:buNone/>
            </a:pPr>
            <a:r>
              <a:rPr lang="en-GB" sz="2400"/>
              <a:t>var myboolean = true;</a:t>
            </a:r>
          </a:p>
          <a:p>
            <a:endParaRPr lang="en-GB" sz="2400"/>
          </a:p>
          <a:p>
            <a:pPr>
              <a:buNone/>
            </a:pPr>
            <a:r>
              <a:rPr lang="en-GB" sz="2400"/>
              <a:t>Booleans are useful to return from functions and to test for in conditions. Booleans in Javascript use a single bit. A 1 or 0.</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5. Array</a:t>
            </a:r>
          </a:p>
        </p:txBody>
      </p:sp>
      <p:sp>
        <p:nvSpPr>
          <p:cNvPr id="183" name="Shape 183"/>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a:t>An array is a variable that can contains multiple values. Here is an example of an array in C:</a:t>
            </a:r>
          </a:p>
          <a:p>
            <a:pPr lvl="0" rtl="0">
              <a:buNone/>
            </a:pPr>
            <a:r>
              <a:rPr lang="en-GB" sz="2400"/>
              <a:t>int myarray[1] = {0, 1};</a:t>
            </a:r>
          </a:p>
          <a:p>
            <a:endParaRPr lang="en-GB" sz="2400"/>
          </a:p>
          <a:p>
            <a:pPr lvl="0" rtl="0">
              <a:buNone/>
            </a:pPr>
            <a:r>
              <a:rPr lang="en-GB" sz="2400"/>
              <a:t>Arrays are very much iterable, and are useful to store lots of information that is editable and flexible within programming. In C, the number of bytes in the array is defined by the statement. In this case, there are two buffers of a 4 bits.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6. Associative Array</a:t>
            </a:r>
          </a:p>
        </p:txBody>
      </p:sp>
      <p:sp>
        <p:nvSpPr>
          <p:cNvPr id="189" name="Shape 189"/>
          <p:cNvSpPr txBox="1">
            <a:spLocks noGrp="1"/>
          </p:cNvSpPr>
          <p:nvPr>
            <p:ph type="body" idx="1"/>
          </p:nvPr>
        </p:nvSpPr>
        <p:spPr>
          <a:xfrm>
            <a:off x="457200" y="1635350"/>
            <a:ext cx="8229600" cy="4932599"/>
          </a:xfrm>
          <a:prstGeom prst="rect">
            <a:avLst/>
          </a:prstGeom>
        </p:spPr>
        <p:txBody>
          <a:bodyPr lIns="91425" tIns="91425" rIns="91425" bIns="91425" anchor="t" anchorCtr="0">
            <a:noAutofit/>
          </a:bodyPr>
          <a:lstStyle/>
          <a:p>
            <a:pPr lvl="0" rtl="0">
              <a:buNone/>
            </a:pPr>
            <a:r>
              <a:rPr lang="en-GB"/>
              <a:t>An associative array is another type of array that can contain string type definitions. Here is an example of an Associative array in Ruby:</a:t>
            </a:r>
          </a:p>
          <a:p>
            <a:endParaRPr lang="en-GB"/>
          </a:p>
          <a:p>
            <a:pPr lvl="0" rtl="0">
              <a:buNone/>
            </a:pPr>
            <a:r>
              <a:rPr lang="en-GB" sz="2400"/>
              <a:t>myassociativearray = {'Hello' =&gt; ‘World’, 'Answer' =&gt; 42}</a:t>
            </a:r>
          </a:p>
          <a:p>
            <a:endParaRPr lang="en-GB" sz="2400"/>
          </a:p>
          <a:p>
            <a:pPr lvl="0" rtl="0">
              <a:buClr>
                <a:schemeClr val="dk1"/>
              </a:buClr>
              <a:buSzPct val="45833"/>
              <a:buFont typeface="Arial"/>
              <a:buNone/>
            </a:pPr>
            <a:r>
              <a:rPr lang="en-GB" sz="2400"/>
              <a:t>This data type is useful for categorizing data, but still passing it as a single variable, similar to an object.</a:t>
            </a:r>
          </a:p>
          <a:p>
            <a:endParaRPr lang="en-GB"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Conclusion</a:t>
            </a:r>
          </a:p>
        </p:txBody>
      </p:sp>
      <p:sp>
        <p:nvSpPr>
          <p:cNvPr id="195" name="Shape 195"/>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a:buNone/>
            </a:pPr>
            <a:r>
              <a:rPr lang="en-GB"/>
              <a:t>Choosing a data type is important to a programmer as a datatype that can store the required information efficiently. When an appropriate data type is chosen, code is easier to read, programs are faster, and storage is more efficient. For example: Trying to store a time as a string would take a lot of code to convert it back to a format that we can use (Depending on the string format).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Event Driven</a:t>
            </a:r>
          </a:p>
        </p:txBody>
      </p:sp>
      <p:sp>
        <p:nvSpPr>
          <p:cNvPr id="111" name="Shape 111"/>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a:t>Event driven paradigm means that the program executes code in reaction to events.</a:t>
            </a:r>
          </a:p>
          <a:p>
            <a:pPr lvl="0" rtl="0">
              <a:buNone/>
            </a:pPr>
            <a:r>
              <a:rPr lang="en-GB"/>
              <a:t>The limitation of this paradigm is that makes execution order ambiguous, and these threads can use a lot of memory.</a:t>
            </a:r>
          </a:p>
          <a:p>
            <a:endParaRPr lang="en-GB"/>
          </a:p>
          <a:p>
            <a:endParaRPr lang="en-GB"/>
          </a:p>
          <a:p>
            <a:pPr>
              <a:buNone/>
            </a:pPr>
            <a:r>
              <a:rPr lang="en-GB" sz="1400"/>
              <a:t>*Thread: Events are executed in a separate process so they can run simultaneously.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Event Driven Example</a:t>
            </a:r>
          </a:p>
        </p:txBody>
      </p:sp>
      <p:sp>
        <p:nvSpPr>
          <p:cNvPr id="117" name="Shape 117"/>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sz="2400"/>
              <a:t>This example will popup a message when the body of the document is clicked. HTML elements have methods that waits for them to be clicked. When it is clicked, it executes the function stored.</a:t>
            </a:r>
          </a:p>
          <a:p>
            <a:endParaRPr lang="en-GB" sz="2400"/>
          </a:p>
          <a:p>
            <a:pPr lvl="0" rtl="0">
              <a:buNone/>
            </a:pPr>
            <a:r>
              <a:rPr lang="en-GB" sz="1800"/>
              <a:t>```JavaScript</a:t>
            </a:r>
          </a:p>
          <a:p>
            <a:pPr lvl="0" rtl="0">
              <a:buNone/>
            </a:pPr>
            <a:r>
              <a:rPr lang="en-GB" sz="1800"/>
              <a:t>document.getElementById(‘body’).onclick=function() {</a:t>
            </a:r>
          </a:p>
          <a:p>
            <a:pPr lvl="0" rtl="0">
              <a:buNone/>
            </a:pPr>
            <a:r>
              <a:rPr lang="en-GB" sz="1800"/>
              <a:t>	alert(“STOP CLICKING”);</a:t>
            </a:r>
          </a:p>
          <a:p>
            <a:pPr lvl="0" rtl="0">
              <a:buNone/>
            </a:pPr>
            <a:r>
              <a:rPr lang="en-GB" sz="1800"/>
              <a:t>}</a:t>
            </a:r>
          </a:p>
          <a:p>
            <a:pPr lvl="0" rtl="0">
              <a:buNone/>
            </a:pPr>
            <a:r>
              <a:rPr lang="en-GB" sz="18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sz="3600"/>
              <a:t>Traditional Procedural Paradigm</a:t>
            </a:r>
          </a:p>
        </p:txBody>
      </p:sp>
      <p:sp>
        <p:nvSpPr>
          <p:cNvPr id="123" name="Shape 123"/>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a:buNone/>
            </a:pPr>
            <a:r>
              <a:rPr lang="en-GB"/>
              <a:t>A procedural paradigm executes commands linearly. This means that it’s not possible to use more than one processor core, making the paradigm unusable for more efficient programming(This is the main limitation), but it is useful for having multiple users connected at the same time. One application of this is on web servers with PHP.</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Procedural Example</a:t>
            </a:r>
          </a:p>
        </p:txBody>
      </p:sp>
      <p:sp>
        <p:nvSpPr>
          <p:cNvPr id="129" name="Shape 129"/>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sz="2400"/>
              <a:t>Below is an example of a PHP API that will return all data on a name stored in a database, given the predefined function ‘make_sql_request’. This code executes line by line, in order.</a:t>
            </a:r>
          </a:p>
          <a:p>
            <a:endParaRPr lang="en-GB" sz="2400"/>
          </a:p>
          <a:p>
            <a:pPr lvl="0" rtl="0">
              <a:buNone/>
            </a:pPr>
            <a:r>
              <a:rPr lang="en-GB" sz="1800"/>
              <a:t>```PHP</a:t>
            </a:r>
          </a:p>
          <a:p>
            <a:pPr lvl="0" rtl="0">
              <a:buNone/>
            </a:pPr>
            <a:r>
              <a:rPr lang="en-GB" sz="1800"/>
              <a:t>$name = mysql_real_escape_string($_REQUEST[‘name’])</a:t>
            </a:r>
          </a:p>
          <a:p>
            <a:pPr lvl="0" rtl="0">
              <a:buNone/>
            </a:pPr>
            <a:r>
              <a:rPr lang="en-GB" sz="1800"/>
              <a:t>$request = ‘SELECT * FROM `db` WHERE `name` = `‘ . $name . ‘`’</a:t>
            </a:r>
          </a:p>
          <a:p>
            <a:pPr lvl="0" rtl="0">
              <a:buNone/>
            </a:pPr>
            <a:r>
              <a:rPr lang="en-GB" sz="1800"/>
              <a:t>$recv = make_sql_request($request);</a:t>
            </a:r>
          </a:p>
          <a:p>
            <a:pPr lvl="0" rtl="0">
              <a:buNone/>
            </a:pPr>
            <a:r>
              <a:rPr lang="en-GB" sz="1800"/>
              <a:t>print_r($recv)</a:t>
            </a:r>
          </a:p>
          <a:p>
            <a:pPr lvl="0" rtl="0">
              <a:buNone/>
            </a:pPr>
            <a:r>
              <a:rPr lang="en-GB" sz="1800"/>
              <a:t>```</a:t>
            </a:r>
          </a:p>
          <a:p>
            <a:endParaRPr lang="en-GB" sz="1800"/>
          </a:p>
          <a:p>
            <a:endParaRPr lang="en-GB" sz="1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sz="3600"/>
              <a:t>Traditional Object Oriented Paradigm</a:t>
            </a:r>
          </a:p>
        </p:txBody>
      </p:sp>
      <p:sp>
        <p:nvSpPr>
          <p:cNvPr id="135" name="Shape 135"/>
          <p:cNvSpPr txBox="1">
            <a:spLocks noGrp="1"/>
          </p:cNvSpPr>
          <p:nvPr>
            <p:ph type="body" idx="1"/>
          </p:nvPr>
        </p:nvSpPr>
        <p:spPr>
          <a:xfrm>
            <a:off x="457200" y="1713849"/>
            <a:ext cx="8229600" cy="4837499"/>
          </a:xfrm>
          <a:prstGeom prst="rect">
            <a:avLst/>
          </a:prstGeom>
        </p:spPr>
        <p:txBody>
          <a:bodyPr lIns="91425" tIns="91425" rIns="91425" bIns="91425" anchor="t" anchorCtr="0">
            <a:noAutofit/>
          </a:bodyPr>
          <a:lstStyle/>
          <a:p>
            <a:pPr>
              <a:buNone/>
            </a:pPr>
            <a:r>
              <a:rPr lang="en-GB"/>
              <a:t>Object orientation is the focus on the ‘object’ datatype. The object data type was built to mimic objects in real life. An object type variable has properties and methods. These are used to gather data from the object, or execute actions using the object. The limitations of this data type is that you are unable to iterate it, and it takes more time to initialize.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Object Oriented Example</a:t>
            </a:r>
          </a:p>
        </p:txBody>
      </p:sp>
      <p:sp>
        <p:nvSpPr>
          <p:cNvPr id="141" name="Shape 141"/>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lvl="0" rtl="0">
              <a:buNone/>
            </a:pPr>
            <a:r>
              <a:rPr lang="en-GB" sz="1800"/>
              <a:t>Creating an object called student, and using that object in a function:</a:t>
            </a:r>
          </a:p>
          <a:p>
            <a:endParaRPr lang="en-GB" sz="1800"/>
          </a:p>
          <a:p>
            <a:pPr lvl="0" rtl="0">
              <a:buNone/>
            </a:pPr>
            <a:r>
              <a:rPr lang="en-GB" sz="1100"/>
              <a:t>```Python</a:t>
            </a:r>
          </a:p>
          <a:p>
            <a:pPr lvl="0" rtl="0">
              <a:buClr>
                <a:schemeClr val="dk1"/>
              </a:buClr>
              <a:buSzPct val="100000"/>
              <a:buFont typeface="Arial"/>
              <a:buNone/>
            </a:pPr>
            <a:r>
              <a:rPr lang="en-GB" sz="1100"/>
              <a:t>class Student(object):</a:t>
            </a:r>
            <a:br>
              <a:rPr lang="en-GB" sz="1100"/>
            </a:br>
            <a:r>
              <a:rPr lang="en-GB" sz="1100"/>
              <a:t>    name = ""</a:t>
            </a:r>
            <a:br>
              <a:rPr lang="en-GB" sz="1100"/>
            </a:br>
            <a:r>
              <a:rPr lang="en-GB" sz="1100"/>
              <a:t>    age = 0</a:t>
            </a:r>
            <a:br>
              <a:rPr lang="en-GB" sz="1100"/>
            </a:br>
            <a:r>
              <a:rPr lang="en-GB" sz="1100"/>
              <a:t>    major = ""</a:t>
            </a:r>
            <a:br>
              <a:rPr lang="en-GB" sz="1100"/>
            </a:br>
            <a:r>
              <a:rPr lang="en-GB" sz="1100"/>
              <a:t> </a:t>
            </a:r>
            <a:br>
              <a:rPr lang="en-GB" sz="1100"/>
            </a:br>
            <a:r>
              <a:rPr lang="en-GB" sz="1100"/>
              <a:t>    def __init__(self, name, age, major):</a:t>
            </a:r>
            <a:br>
              <a:rPr lang="en-GB" sz="1100"/>
            </a:br>
            <a:r>
              <a:rPr lang="en-GB" sz="1100"/>
              <a:t>        self.name = name</a:t>
            </a:r>
            <a:br>
              <a:rPr lang="en-GB" sz="1100"/>
            </a:br>
            <a:r>
              <a:rPr lang="en-GB" sz="1100"/>
              <a:t>        self.age = age</a:t>
            </a:r>
            <a:br>
              <a:rPr lang="en-GB" sz="1100"/>
            </a:br>
            <a:r>
              <a:rPr lang="en-GB" sz="1100"/>
              <a:t>        self.major = major</a:t>
            </a:r>
            <a:br>
              <a:rPr lang="en-GB" sz="1100"/>
            </a:br>
            <a:r>
              <a:rPr lang="en-GB" sz="1100"/>
              <a:t/>
            </a:r>
            <a:br>
              <a:rPr lang="en-GB" sz="1100"/>
            </a:br>
            <a:r>
              <a:rPr lang="en-GB" sz="1100"/>
              <a:t>def make_student(name, age, major):</a:t>
            </a:r>
            <a:br>
              <a:rPr lang="en-GB" sz="1100"/>
            </a:br>
            <a:r>
              <a:rPr lang="en-GB" sz="1100"/>
              <a:t>    student = Student(name, age, major)</a:t>
            </a:r>
            <a:br>
              <a:rPr lang="en-GB" sz="1100"/>
            </a:br>
            <a:r>
              <a:rPr lang="en-GB" sz="1100"/>
              <a:t>    return student</a:t>
            </a:r>
          </a:p>
          <a:p>
            <a:pPr>
              <a:buNone/>
            </a:pPr>
            <a:r>
              <a:rPr lang="en-GB" sz="1100"/>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685800" y="2319514"/>
            <a:ext cx="7772400" cy="1650599"/>
          </a:xfrm>
          <a:prstGeom prst="rect">
            <a:avLst/>
          </a:prstGeom>
        </p:spPr>
        <p:txBody>
          <a:bodyPr lIns="91425" tIns="91425" rIns="91425" bIns="91425" anchor="b" anchorCtr="0">
            <a:noAutofit/>
          </a:bodyPr>
          <a:lstStyle/>
          <a:p>
            <a:pPr>
              <a:buNone/>
            </a:pPr>
            <a:r>
              <a:rPr lang="en-GB"/>
              <a:t>Data Types</a:t>
            </a:r>
          </a:p>
        </p:txBody>
      </p:sp>
      <p:sp>
        <p:nvSpPr>
          <p:cNvPr id="147" name="Shape 147"/>
          <p:cNvSpPr txBox="1">
            <a:spLocks noGrp="1"/>
          </p:cNvSpPr>
          <p:nvPr>
            <p:ph type="subTitle" idx="1"/>
          </p:nvPr>
        </p:nvSpPr>
        <p:spPr>
          <a:xfrm>
            <a:off x="685800" y="4114800"/>
            <a:ext cx="7772400" cy="881999"/>
          </a:xfrm>
          <a:prstGeom prst="rect">
            <a:avLst/>
          </a:prstGeom>
        </p:spPr>
        <p:txBody>
          <a:bodyPr lIns="91425" tIns="91425" rIns="91425" bIns="91425" anchor="t" anchorCtr="0">
            <a:noAutofit/>
          </a:bodyPr>
          <a:lstStyle/>
          <a:p>
            <a:pPr>
              <a:buNone/>
            </a:pPr>
            <a:r>
              <a:rPr lang="en-GB"/>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07504"/>
            <a:ext cx="8229600" cy="1392599"/>
          </a:xfrm>
          <a:prstGeom prst="rect">
            <a:avLst/>
          </a:prstGeom>
        </p:spPr>
        <p:txBody>
          <a:bodyPr lIns="91425" tIns="91425" rIns="91425" bIns="91425" anchor="b" anchorCtr="0">
            <a:noAutofit/>
          </a:bodyPr>
          <a:lstStyle/>
          <a:p>
            <a:pPr>
              <a:buNone/>
            </a:pPr>
            <a:r>
              <a:rPr lang="en-GB"/>
              <a:t>Datatypes</a:t>
            </a:r>
          </a:p>
        </p:txBody>
      </p:sp>
      <p:graphicFrame>
        <p:nvGraphicFramePr>
          <p:cNvPr id="153" name="Shape 153"/>
          <p:cNvGraphicFramePr/>
          <p:nvPr/>
        </p:nvGraphicFramePr>
        <p:xfrm>
          <a:off x="11200" y="1600100"/>
          <a:ext cx="9133100" cy="5001819"/>
        </p:xfrm>
        <a:graphic>
          <a:graphicData uri="http://schemas.openxmlformats.org/drawingml/2006/table">
            <a:tbl>
              <a:tblPr>
                <a:noFill/>
                <a:tableStyleId>{27D6572C-05D7-40A3-9C9E-4E1A5897F169}</a:tableStyleId>
              </a:tblPr>
              <a:tblGrid>
                <a:gridCol w="1693350"/>
                <a:gridCol w="1674850"/>
                <a:gridCol w="1859325"/>
                <a:gridCol w="3905575"/>
              </a:tblGrid>
              <a:tr h="422525">
                <a:tc>
                  <a:txBody>
                    <a:bodyPr/>
                    <a:lstStyle/>
                    <a:p>
                      <a:pPr>
                        <a:buNone/>
                      </a:pPr>
                      <a:r>
                        <a:rPr lang="en-GB"/>
                        <a:t>Name</a:t>
                      </a:r>
                    </a:p>
                  </a:txBody>
                  <a:tcPr marL="91425" marR="91425" marT="91425" marB="91425"/>
                </a:tc>
                <a:tc>
                  <a:txBody>
                    <a:bodyPr/>
                    <a:lstStyle/>
                    <a:p>
                      <a:pPr rtl="0">
                        <a:buNone/>
                      </a:pPr>
                      <a:r>
                        <a:rPr lang="en-GB"/>
                        <a:t>Example</a:t>
                      </a:r>
                    </a:p>
                  </a:txBody>
                  <a:tcPr marL="91425" marR="91425" marT="91425" marB="91425"/>
                </a:tc>
                <a:tc>
                  <a:txBody>
                    <a:bodyPr/>
                    <a:lstStyle/>
                    <a:p>
                      <a:pPr>
                        <a:buNone/>
                      </a:pPr>
                      <a:r>
                        <a:rPr lang="en-GB"/>
                        <a:t>size</a:t>
                      </a:r>
                    </a:p>
                  </a:txBody>
                  <a:tcPr marL="91425" marR="91425" marT="91425" marB="91425"/>
                </a:tc>
                <a:tc>
                  <a:txBody>
                    <a:bodyPr/>
                    <a:lstStyle/>
                    <a:p>
                      <a:pPr>
                        <a:buNone/>
                      </a:pPr>
                      <a:r>
                        <a:rPr lang="en-GB"/>
                        <a:t>Comment</a:t>
                      </a:r>
                    </a:p>
                  </a:txBody>
                  <a:tcPr marL="91425" marR="91425" marT="91425" marB="91425"/>
                </a:tc>
              </a:tr>
              <a:tr h="750675">
                <a:tc>
                  <a:txBody>
                    <a:bodyPr/>
                    <a:lstStyle/>
                    <a:p>
                      <a:pPr>
                        <a:buNone/>
                      </a:pPr>
                      <a:r>
                        <a:rPr lang="en-GB"/>
                        <a:t>String</a:t>
                      </a:r>
                    </a:p>
                  </a:txBody>
                  <a:tcPr marL="91425" marR="91425" marT="91425" marB="91425"/>
                </a:tc>
                <a:tc>
                  <a:txBody>
                    <a:bodyPr/>
                    <a:lstStyle/>
                    <a:p>
                      <a:pPr lvl="0" rtl="0">
                        <a:buNone/>
                      </a:pPr>
                      <a:r>
                        <a:rPr lang="en-GB" sz="1100">
                          <a:solidFill>
                            <a:schemeClr val="dk2"/>
                          </a:solidFill>
                          <a:latin typeface="Georgia"/>
                          <a:ea typeface="Georgia"/>
                          <a:cs typeface="Georgia"/>
                          <a:sym typeface="Georgia"/>
                        </a:rPr>
                        <a:t>&lt;Python&gt;</a:t>
                      </a:r>
                    </a:p>
                    <a:p>
                      <a:pPr>
                        <a:buNone/>
                      </a:pPr>
                      <a:r>
                        <a:rPr lang="en-GB" sz="1100">
                          <a:solidFill>
                            <a:schemeClr val="dk2"/>
                          </a:solidFill>
                          <a:latin typeface="Georgia"/>
                          <a:ea typeface="Georgia"/>
                          <a:cs typeface="Georgia"/>
                          <a:sym typeface="Georgia"/>
                        </a:rPr>
                        <a:t>mystring = ‘Hello World’</a:t>
                      </a:r>
                    </a:p>
                  </a:txBody>
                  <a:tcPr marL="91425" marR="91425" marT="91425" marB="91425"/>
                </a:tc>
                <a:tc>
                  <a:txBody>
                    <a:bodyPr/>
                    <a:lstStyle/>
                    <a:p>
                      <a:pPr>
                        <a:buNone/>
                      </a:pPr>
                      <a:r>
                        <a:rPr lang="en-GB" sz="1100"/>
                        <a:t>12Gb, in x86. Feasibly infinite in x64, dependant on RAM (In Python)</a:t>
                      </a:r>
                    </a:p>
                  </a:txBody>
                  <a:tcPr marL="91425" marR="91425" marT="91425" marB="91425"/>
                </a:tc>
                <a:tc>
                  <a:txBody>
                    <a:bodyPr/>
                    <a:lstStyle/>
                    <a:p>
                      <a:pPr>
                        <a:buNone/>
                      </a:pPr>
                      <a:r>
                        <a:rPr lang="en-GB" sz="1100">
                          <a:solidFill>
                            <a:schemeClr val="dk2"/>
                          </a:solidFill>
                          <a:latin typeface="Georgia"/>
                          <a:ea typeface="Georgia"/>
                          <a:cs typeface="Georgia"/>
                          <a:sym typeface="Georgia"/>
                        </a:rPr>
                        <a:t>A string is a list of characters. Strings are iterable, and can be used in an array of functions. </a:t>
                      </a:r>
                    </a:p>
                  </a:txBody>
                  <a:tcPr marL="91425" marR="91425" marT="91425" marB="91425"/>
                </a:tc>
              </a:tr>
              <a:tr h="743900">
                <a:tc>
                  <a:txBody>
                    <a:bodyPr/>
                    <a:lstStyle/>
                    <a:p>
                      <a:pPr>
                        <a:buNone/>
                      </a:pPr>
                      <a:r>
                        <a:rPr lang="en-GB"/>
                        <a:t>Integer</a:t>
                      </a:r>
                    </a:p>
                  </a:txBody>
                  <a:tcPr marL="91425" marR="91425" marT="91425" marB="91425"/>
                </a:tc>
                <a:tc>
                  <a:txBody>
                    <a:bodyPr/>
                    <a:lstStyle/>
                    <a:p>
                      <a:pPr lvl="0" rtl="0">
                        <a:buNone/>
                      </a:pPr>
                      <a:r>
                        <a:rPr lang="en-GB" sz="1100">
                          <a:solidFill>
                            <a:schemeClr val="dk2"/>
                          </a:solidFill>
                          <a:latin typeface="Georgia"/>
                          <a:ea typeface="Georgia"/>
                          <a:cs typeface="Georgia"/>
                          <a:sym typeface="Georgia"/>
                        </a:rPr>
                        <a:t>&lt;PHP&gt;</a:t>
                      </a:r>
                    </a:p>
                    <a:p>
                      <a:pPr>
                        <a:buNone/>
                      </a:pPr>
                      <a:r>
                        <a:rPr lang="en-GB" sz="1100">
                          <a:solidFill>
                            <a:schemeClr val="dk2"/>
                          </a:solidFill>
                          <a:latin typeface="Georgia"/>
                          <a:ea typeface="Georgia"/>
                          <a:cs typeface="Georgia"/>
                          <a:sym typeface="Georgia"/>
                        </a:rPr>
                        <a:t>$myinteger = 10;</a:t>
                      </a:r>
                    </a:p>
                  </a:txBody>
                  <a:tcPr marL="91425" marR="91425" marT="91425" marB="91425"/>
                </a:tc>
                <a:tc>
                  <a:txBody>
                    <a:bodyPr/>
                    <a:lstStyle/>
                    <a:p>
                      <a:pPr>
                        <a:buNone/>
                      </a:pPr>
                      <a:r>
                        <a:rPr lang="en-GB" sz="1100">
                          <a:solidFill>
                            <a:schemeClr val="dk1"/>
                          </a:solidFill>
                        </a:rPr>
                        <a:t>4 bytes</a:t>
                      </a:r>
                    </a:p>
                  </a:txBody>
                  <a:tcPr marL="91425" marR="91425" marT="91425" marB="91425"/>
                </a:tc>
                <a:tc>
                  <a:txBody>
                    <a:bodyPr/>
                    <a:lstStyle/>
                    <a:p>
                      <a:pPr>
                        <a:buNone/>
                      </a:pPr>
                      <a:r>
                        <a:rPr lang="en-GB" sz="1100">
                          <a:solidFill>
                            <a:schemeClr val="dk2"/>
                          </a:solidFill>
                          <a:latin typeface="Georgia"/>
                          <a:ea typeface="Georgia"/>
                          <a:cs typeface="Georgia"/>
                          <a:sym typeface="Georgia"/>
                        </a:rPr>
                        <a:t>An integer is another term for ‘Whole number’. Integers aren’t iterable, but they can be used in various maths functions, such as adding, multiplying and more.</a:t>
                      </a:r>
                    </a:p>
                  </a:txBody>
                  <a:tcPr marL="91425" marR="91425" marT="91425" marB="91425"/>
                </a:tc>
              </a:tr>
              <a:tr h="390525">
                <a:tc>
                  <a:txBody>
                    <a:bodyPr/>
                    <a:lstStyle/>
                    <a:p>
                      <a:pPr>
                        <a:buNone/>
                      </a:pPr>
                      <a:r>
                        <a:rPr lang="en-GB"/>
                        <a:t>Float</a:t>
                      </a:r>
                    </a:p>
                  </a:txBody>
                  <a:tcPr marL="91425" marR="91425" marT="91425" marB="91425"/>
                </a:tc>
                <a:tc>
                  <a:txBody>
                    <a:bodyPr/>
                    <a:lstStyle/>
                    <a:p>
                      <a:pPr lvl="0" rtl="0">
                        <a:lnSpc>
                          <a:spcPct val="115000"/>
                        </a:lnSpc>
                        <a:spcBef>
                          <a:spcPts val="0"/>
                        </a:spcBef>
                        <a:buNone/>
                      </a:pPr>
                      <a:r>
                        <a:rPr lang="en-GB" sz="1100">
                          <a:solidFill>
                            <a:schemeClr val="dk2"/>
                          </a:solidFill>
                          <a:latin typeface="Georgia"/>
                          <a:ea typeface="Georgia"/>
                          <a:cs typeface="Georgia"/>
                          <a:sym typeface="Georgia"/>
                        </a:rPr>
                        <a:t>&lt;NASM x86 assembly&gt;</a:t>
                      </a:r>
                    </a:p>
                    <a:p>
                      <a:pPr lvl="0" rtl="0">
                        <a:lnSpc>
                          <a:spcPct val="115000"/>
                        </a:lnSpc>
                        <a:spcBef>
                          <a:spcPts val="0"/>
                        </a:spcBef>
                        <a:buClr>
                          <a:schemeClr val="dk1"/>
                        </a:buClr>
                        <a:buSzPct val="100000"/>
                        <a:buFont typeface="Arial"/>
                        <a:buNone/>
                      </a:pPr>
                      <a:r>
                        <a:rPr lang="en-GB" sz="1100">
                          <a:solidFill>
                            <a:schemeClr val="dk2"/>
                          </a:solidFill>
                          <a:latin typeface="Georgia"/>
                          <a:ea typeface="Georgia"/>
                          <a:cs typeface="Georgia"/>
                          <a:sym typeface="Georgia"/>
                        </a:rPr>
                        <a:t>global _start</a:t>
                      </a:r>
                    </a:p>
                    <a:p>
                      <a:pPr lvl="0" rtl="0">
                        <a:lnSpc>
                          <a:spcPct val="115000"/>
                        </a:lnSpc>
                        <a:spcBef>
                          <a:spcPts val="0"/>
                        </a:spcBef>
                        <a:buClr>
                          <a:schemeClr val="dk1"/>
                        </a:buClr>
                        <a:buSzPct val="100000"/>
                        <a:buFont typeface="Arial"/>
                        <a:buNone/>
                      </a:pPr>
                      <a:r>
                        <a:rPr lang="en-GB" sz="1100">
                          <a:solidFill>
                            <a:schemeClr val="dk2"/>
                          </a:solidFill>
                          <a:latin typeface="Georgia"/>
                          <a:ea typeface="Georgia"/>
                          <a:cs typeface="Georgia"/>
                          <a:sym typeface="Georgia"/>
                        </a:rPr>
                        <a:t>section .data</a:t>
                      </a:r>
                      <a:br>
                        <a:rPr lang="en-GB" sz="1100">
                          <a:solidFill>
                            <a:schemeClr val="dk2"/>
                          </a:solidFill>
                          <a:latin typeface="Georgia"/>
                          <a:ea typeface="Georgia"/>
                          <a:cs typeface="Georgia"/>
                          <a:sym typeface="Georgia"/>
                        </a:rPr>
                      </a:br>
                      <a:r>
                        <a:rPr lang="en-GB" sz="1100">
                          <a:solidFill>
                            <a:schemeClr val="dk2"/>
                          </a:solidFill>
                          <a:latin typeface="Georgia"/>
                          <a:ea typeface="Georgia"/>
                          <a:cs typeface="Georgia"/>
                          <a:sym typeface="Georgia"/>
                        </a:rPr>
                        <a:t>    val: dq 123.45</a:t>
                      </a:r>
                    </a:p>
                  </a:txBody>
                  <a:tcPr marL="91425" marR="91425" marT="91425" marB="91425"/>
                </a:tc>
                <a:tc>
                  <a:txBody>
                    <a:bodyPr/>
                    <a:lstStyle/>
                    <a:p>
                      <a:pPr>
                        <a:buNone/>
                      </a:pPr>
                      <a:r>
                        <a:rPr lang="en-GB" sz="1100"/>
                        <a:t>4 bytes</a:t>
                      </a:r>
                    </a:p>
                  </a:txBody>
                  <a:tcPr marL="91425" marR="91425" marT="91425" marB="91425"/>
                </a:tc>
                <a:tc>
                  <a:txBody>
                    <a:bodyPr/>
                    <a:lstStyle/>
                    <a:p>
                      <a:pPr>
                        <a:buNone/>
                      </a:pPr>
                      <a:r>
                        <a:rPr lang="en-GB" sz="1100">
                          <a:solidFill>
                            <a:schemeClr val="dk2"/>
                          </a:solidFill>
                          <a:latin typeface="Georgia"/>
                          <a:ea typeface="Georgia"/>
                          <a:cs typeface="Georgia"/>
                          <a:sym typeface="Georgia"/>
                        </a:rPr>
                        <a:t>Floating point numbers are useful for data presentation. Note: Floating point numbers are never accurate.</a:t>
                      </a:r>
                    </a:p>
                  </a:txBody>
                  <a:tcPr marL="91425" marR="91425" marT="91425" marB="91425"/>
                </a:tc>
              </a:tr>
              <a:tr h="393375">
                <a:tc>
                  <a:txBody>
                    <a:bodyPr/>
                    <a:lstStyle/>
                    <a:p>
                      <a:pPr>
                        <a:buNone/>
                      </a:pPr>
                      <a:r>
                        <a:rPr lang="en-GB"/>
                        <a:t>Boolean</a:t>
                      </a:r>
                    </a:p>
                  </a:txBody>
                  <a:tcPr marL="91425" marR="91425" marT="91425" marB="91425"/>
                </a:tc>
                <a:tc>
                  <a:txBody>
                    <a:bodyPr/>
                    <a:lstStyle/>
                    <a:p>
                      <a:pPr lvl="0" rtl="0">
                        <a:buNone/>
                      </a:pPr>
                      <a:r>
                        <a:rPr lang="en-GB" sz="1100">
                          <a:solidFill>
                            <a:schemeClr val="dk2"/>
                          </a:solidFill>
                          <a:latin typeface="Georgia"/>
                          <a:ea typeface="Georgia"/>
                          <a:cs typeface="Georgia"/>
                          <a:sym typeface="Georgia"/>
                        </a:rPr>
                        <a:t>&lt;JavaScript&gt;</a:t>
                      </a:r>
                    </a:p>
                    <a:p>
                      <a:pPr>
                        <a:buNone/>
                      </a:pPr>
                      <a:r>
                        <a:rPr lang="en-GB" sz="1100">
                          <a:solidFill>
                            <a:schemeClr val="dk2"/>
                          </a:solidFill>
                          <a:latin typeface="Georgia"/>
                          <a:ea typeface="Georgia"/>
                          <a:cs typeface="Georgia"/>
                          <a:sym typeface="Georgia"/>
                        </a:rPr>
                        <a:t>var myboolean = true;</a:t>
                      </a:r>
                    </a:p>
                  </a:txBody>
                  <a:tcPr marL="91425" marR="91425" marT="91425" marB="91425"/>
                </a:tc>
                <a:tc>
                  <a:txBody>
                    <a:bodyPr/>
                    <a:lstStyle/>
                    <a:p>
                      <a:pPr>
                        <a:buNone/>
                      </a:pPr>
                      <a:r>
                        <a:rPr lang="en-GB" sz="1100"/>
                        <a:t>1 bit</a:t>
                      </a:r>
                    </a:p>
                  </a:txBody>
                  <a:tcPr marL="91425" marR="91425" marT="91425" marB="91425"/>
                </a:tc>
                <a:tc>
                  <a:txBody>
                    <a:bodyPr/>
                    <a:lstStyle/>
                    <a:p>
                      <a:pPr lvl="0" rtl="0">
                        <a:spcBef>
                          <a:spcPts val="600"/>
                        </a:spcBef>
                        <a:buNone/>
                      </a:pPr>
                      <a:r>
                        <a:rPr lang="en-GB" sz="1100">
                          <a:solidFill>
                            <a:schemeClr val="dk2"/>
                          </a:solidFill>
                          <a:latin typeface="Georgia"/>
                          <a:ea typeface="Georgia"/>
                          <a:cs typeface="Georgia"/>
                          <a:sym typeface="Georgia"/>
                        </a:rPr>
                        <a:t>Booleans are useful to return from functions and to test for in conditions.</a:t>
                      </a:r>
                    </a:p>
                  </a:txBody>
                  <a:tcPr marL="91425" marR="91425" marT="91425" marB="91425"/>
                </a:tc>
              </a:tr>
              <a:tr h="512850">
                <a:tc>
                  <a:txBody>
                    <a:bodyPr/>
                    <a:lstStyle/>
                    <a:p>
                      <a:pPr>
                        <a:buNone/>
                      </a:pPr>
                      <a:r>
                        <a:rPr lang="en-GB"/>
                        <a:t>Array</a:t>
                      </a:r>
                    </a:p>
                  </a:txBody>
                  <a:tcPr marL="91425" marR="91425" marT="91425" marB="91425"/>
                </a:tc>
                <a:tc>
                  <a:txBody>
                    <a:bodyPr/>
                    <a:lstStyle/>
                    <a:p>
                      <a:pPr lvl="0" rtl="0">
                        <a:buNone/>
                      </a:pPr>
                      <a:r>
                        <a:rPr lang="en-GB" sz="1100">
                          <a:solidFill>
                            <a:schemeClr val="dk2"/>
                          </a:solidFill>
                          <a:latin typeface="Georgia"/>
                          <a:ea typeface="Georgia"/>
                          <a:cs typeface="Georgia"/>
                          <a:sym typeface="Georgia"/>
                        </a:rPr>
                        <a:t>&lt;C&gt;</a:t>
                      </a:r>
                    </a:p>
                    <a:p>
                      <a:pPr>
                        <a:buNone/>
                      </a:pPr>
                      <a:r>
                        <a:rPr lang="en-GB" sz="1100">
                          <a:solidFill>
                            <a:schemeClr val="dk2"/>
                          </a:solidFill>
                          <a:latin typeface="Georgia"/>
                          <a:ea typeface="Georgia"/>
                          <a:cs typeface="Georgia"/>
                          <a:sym typeface="Georgia"/>
                        </a:rPr>
                        <a:t>int myarray[1] = {0, 1};</a:t>
                      </a:r>
                    </a:p>
                  </a:txBody>
                  <a:tcPr marL="91425" marR="91425" marT="91425" marB="91425"/>
                </a:tc>
                <a:tc>
                  <a:txBody>
                    <a:bodyPr/>
                    <a:lstStyle/>
                    <a:p>
                      <a:pPr>
                        <a:buNone/>
                      </a:pPr>
                      <a:r>
                        <a:rPr lang="en-GB" sz="1100"/>
                        <a:t>array is made up of all datatypes within the array IE: 8 bytes</a:t>
                      </a:r>
                    </a:p>
                  </a:txBody>
                  <a:tcPr marL="91425" marR="91425" marT="91425" marB="91425"/>
                </a:tc>
                <a:tc>
                  <a:txBody>
                    <a:bodyPr/>
                    <a:lstStyle/>
                    <a:p>
                      <a:pPr>
                        <a:buNone/>
                      </a:pPr>
                      <a:r>
                        <a:rPr lang="en-GB" sz="1100">
                          <a:solidFill>
                            <a:schemeClr val="dk2"/>
                          </a:solidFill>
                          <a:latin typeface="Georgia"/>
                          <a:ea typeface="Georgia"/>
                          <a:cs typeface="Georgia"/>
                          <a:sym typeface="Georgia"/>
                        </a:rPr>
                        <a:t>Arrays are very much iterable, and are useful to store lots of information that is editable and flexible within programming. </a:t>
                      </a:r>
                    </a:p>
                  </a:txBody>
                  <a:tcPr marL="91425" marR="91425" marT="91425" marB="91425"/>
                </a:tc>
              </a:tr>
              <a:tr h="926825">
                <a:tc>
                  <a:txBody>
                    <a:bodyPr/>
                    <a:lstStyle/>
                    <a:p>
                      <a:pPr>
                        <a:buNone/>
                      </a:pPr>
                      <a:r>
                        <a:rPr lang="en-GB"/>
                        <a:t>Associative Array</a:t>
                      </a:r>
                    </a:p>
                  </a:txBody>
                  <a:tcPr marL="91425" marR="91425" marT="91425" marB="91425"/>
                </a:tc>
                <a:tc>
                  <a:txBody>
                    <a:bodyPr/>
                    <a:lstStyle/>
                    <a:p>
                      <a:pPr lvl="0" rtl="0">
                        <a:buNone/>
                      </a:pPr>
                      <a:r>
                        <a:rPr lang="en-GB" sz="1100">
                          <a:solidFill>
                            <a:schemeClr val="dk2"/>
                          </a:solidFill>
                          <a:latin typeface="Georgia"/>
                          <a:ea typeface="Georgia"/>
                          <a:cs typeface="Georgia"/>
                          <a:sym typeface="Georgia"/>
                        </a:rPr>
                        <a:t>&lt;Ruby&gt;</a:t>
                      </a:r>
                    </a:p>
                    <a:p>
                      <a:pPr>
                        <a:buNone/>
                      </a:pPr>
                      <a:r>
                        <a:rPr lang="en-GB" sz="1100">
                          <a:solidFill>
                            <a:schemeClr val="dk2"/>
                          </a:solidFill>
                          <a:latin typeface="Georgia"/>
                          <a:ea typeface="Georgia"/>
                          <a:cs typeface="Georgia"/>
                          <a:sym typeface="Georgia"/>
                        </a:rPr>
                        <a:t>myassociativearray = {'Hello' =&gt; ‘World’, 'Answer' =&gt; 42}</a:t>
                      </a:r>
                    </a:p>
                  </a:txBody>
                  <a:tcPr marL="91425" marR="91425" marT="91425" marB="91425"/>
                </a:tc>
                <a:tc>
                  <a:txBody>
                    <a:bodyPr/>
                    <a:lstStyle/>
                    <a:p>
                      <a:pPr>
                        <a:buNone/>
                      </a:pPr>
                      <a:r>
                        <a:rPr lang="en-GB" sz="1100">
                          <a:solidFill>
                            <a:schemeClr val="dk1"/>
                          </a:solidFill>
                        </a:rPr>
                        <a:t>associative array is made up of all datatypes within the array IE: 8 bytes, along with the string used to list it</a:t>
                      </a:r>
                    </a:p>
                  </a:txBody>
                  <a:tcPr marL="91425" marR="91425" marT="91425" marB="91425"/>
                </a:tc>
                <a:tc>
                  <a:txBody>
                    <a:bodyPr/>
                    <a:lstStyle/>
                    <a:p>
                      <a:pPr lvl="0" rtl="0">
                        <a:spcBef>
                          <a:spcPts val="600"/>
                        </a:spcBef>
                        <a:buNone/>
                      </a:pPr>
                      <a:r>
                        <a:rPr lang="en-GB" sz="1100">
                          <a:solidFill>
                            <a:schemeClr val="dk2"/>
                          </a:solidFill>
                          <a:latin typeface="Georgia"/>
                          <a:ea typeface="Georgia"/>
                          <a:cs typeface="Georgia"/>
                          <a:sym typeface="Georgia"/>
                        </a:rPr>
                        <a:t>This data type is useful for categorizing data, but still passing it as a single variable, similar to an object.</a:t>
                      </a:r>
                    </a:p>
                  </a:txBody>
                  <a:tcPr marL="91425" marR="91425" marT="91425" marB="91425"/>
                </a:tc>
              </a:tr>
            </a:tbl>
          </a:graphicData>
        </a:graphic>
      </p:graphicFrame>
    </p:spTree>
  </p:cSld>
  <p:clrMapOvr>
    <a:masterClrMapping/>
  </p:clrMapOvr>
  <p:transition spd="slow">
    <p:cut/>
  </p:transition>
</p:sld>
</file>

<file path=ppt/theme/theme1.xml><?xml version="1.0" encoding="utf-8"?>
<a:theme xmlns:a="http://schemas.openxmlformats.org/drawingml/2006/main"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On-screen Show (4:3)</PresentationFormat>
  <Paragraphs>113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sketched</vt:lpstr>
      <vt:lpstr>Programming Paradigms</vt:lpstr>
      <vt:lpstr>Event Driven</vt:lpstr>
      <vt:lpstr>Event Driven Example</vt:lpstr>
      <vt:lpstr>Traditional Procedural Paradigm</vt:lpstr>
      <vt:lpstr>Procedural Example</vt:lpstr>
      <vt:lpstr>Traditional Object Oriented Paradigm</vt:lpstr>
      <vt:lpstr>Object Oriented Example</vt:lpstr>
      <vt:lpstr>Data Types</vt:lpstr>
      <vt:lpstr>Datatypes</vt:lpstr>
      <vt:lpstr>1. String</vt:lpstr>
      <vt:lpstr>2. Integer</vt:lpstr>
      <vt:lpstr>3. Float</vt:lpstr>
      <vt:lpstr>4. Boolean</vt:lpstr>
      <vt:lpstr>5. Array</vt:lpstr>
      <vt:lpstr>6. Associative Array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dc:creator>Tyler Smith</dc:creator>
  <cp:lastModifiedBy>John Cox</cp:lastModifiedBy>
  <cp:revision>1</cp:revision>
  <dcterms:modified xsi:type="dcterms:W3CDTF">2014-01-14T11:38:36Z</dcterms:modified>
</cp:coreProperties>
</file>